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0"/>
  </p:notesMasterIdLst>
  <p:handoutMasterIdLst>
    <p:handoutMasterId r:id="rId41"/>
  </p:handoutMasterIdLst>
  <p:sldIdLst>
    <p:sldId id="506" r:id="rId2"/>
    <p:sldId id="1171" r:id="rId3"/>
    <p:sldId id="1230" r:id="rId4"/>
    <p:sldId id="1220" r:id="rId5"/>
    <p:sldId id="1205" r:id="rId6"/>
    <p:sldId id="1206" r:id="rId7"/>
    <p:sldId id="1208" r:id="rId8"/>
    <p:sldId id="1209" r:id="rId9"/>
    <p:sldId id="1210" r:id="rId10"/>
    <p:sldId id="1215" r:id="rId11"/>
    <p:sldId id="1193" r:id="rId12"/>
    <p:sldId id="1207" r:id="rId13"/>
    <p:sldId id="1212" r:id="rId14"/>
    <p:sldId id="1213" r:id="rId15"/>
    <p:sldId id="1214" r:id="rId16"/>
    <p:sldId id="1224" r:id="rId17"/>
    <p:sldId id="1225" r:id="rId18"/>
    <p:sldId id="1227" r:id="rId19"/>
    <p:sldId id="1228" r:id="rId20"/>
    <p:sldId id="1229" r:id="rId21"/>
    <p:sldId id="1178" r:id="rId22"/>
    <p:sldId id="1156" r:id="rId23"/>
    <p:sldId id="1219" r:id="rId24"/>
    <p:sldId id="847" r:id="rId25"/>
    <p:sldId id="1192" r:id="rId26"/>
    <p:sldId id="1177" r:id="rId27"/>
    <p:sldId id="1218" r:id="rId28"/>
    <p:sldId id="1176" r:id="rId29"/>
    <p:sldId id="1191" r:id="rId30"/>
    <p:sldId id="826" r:id="rId31"/>
    <p:sldId id="863" r:id="rId32"/>
    <p:sldId id="1221" r:id="rId33"/>
    <p:sldId id="1222" r:id="rId34"/>
    <p:sldId id="1232" r:id="rId35"/>
    <p:sldId id="651" r:id="rId36"/>
    <p:sldId id="1011" r:id="rId37"/>
    <p:sldId id="1012" r:id="rId38"/>
    <p:sldId id="1013" r:id="rId39"/>
  </p:sldIdLst>
  <p:sldSz cx="12192000" cy="6858000"/>
  <p:notesSz cx="6858000"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lius Jarmalis" initials="SJ" lastIdx="3" clrIdx="0"/>
  <p:cmAuthor id="2" name="Kristina Zitikytė" initials="KZ" lastIdx="3" clrIdx="1">
    <p:extLst>
      <p:ext uri="{19B8F6BF-5375-455C-9EA6-DF929625EA0E}">
        <p15:presenceInfo xmlns:p15="http://schemas.microsoft.com/office/powerpoint/2012/main" userId="8d084da9c1c9e793" providerId="Windows Live"/>
      </p:ext>
    </p:extLst>
  </p:cmAuthor>
  <p:cmAuthor id="3" name="Kristina Zitikytė" initials="KZ [2]" lastIdx="1" clrIdx="2">
    <p:extLst>
      <p:ext uri="{19B8F6BF-5375-455C-9EA6-DF929625EA0E}">
        <p15:presenceInfo xmlns:p15="http://schemas.microsoft.com/office/powerpoint/2012/main" userId="S-1-5-21-3191674957-3533877651-2081143874-238718" providerId="AD"/>
      </p:ext>
    </p:extLst>
  </p:cmAuthor>
  <p:cmAuthor id="4" name="Kristina Zitikytė" initials="KZ [3]" lastIdx="1" clrIdx="3">
    <p:extLst>
      <p:ext uri="{19B8F6BF-5375-455C-9EA6-DF929625EA0E}">
        <p15:presenceInfo xmlns:p15="http://schemas.microsoft.com/office/powerpoint/2012/main" userId="Kristina Zitikyt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8A2062"/>
    <a:srgbClr val="FF6699"/>
    <a:srgbClr val="F1D3E9"/>
    <a:srgbClr val="E4A3EB"/>
    <a:srgbClr val="FFFFCC"/>
    <a:srgbClr val="E5B9DC"/>
    <a:srgbClr val="FFFF99"/>
    <a:srgbClr val="87497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4BAC5-A22F-43E4-86D4-EA714BD0B009}" v="244" dt="2022-08-06T12:51:39.687"/>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Šviesus stili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Tamsus stili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Šviesus stiliu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Vidutinis stili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eminis stilius 1 – paryškinima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Vidutinis stilius 1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Šviesus stilius 1 – paryškinima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4" autoAdjust="0"/>
    <p:restoredTop sz="71345" autoAdjust="0"/>
  </p:normalViewPr>
  <p:slideViewPr>
    <p:cSldViewPr snapToGrid="0">
      <p:cViewPr varScale="1">
        <p:scale>
          <a:sx n="52" d="100"/>
          <a:sy n="52" d="100"/>
        </p:scale>
        <p:origin x="1110" y="72"/>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199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Zitikytė" userId="8d084da9c1c9e793" providerId="LiveId" clId="{9AE4BAC5-A22F-43E4-86D4-EA714BD0B009}"/>
    <pc:docChg chg="undo custSel addSld delSld modSld sldOrd">
      <pc:chgData name="Kristina Zitikytė" userId="8d084da9c1c9e793" providerId="LiveId" clId="{9AE4BAC5-A22F-43E4-86D4-EA714BD0B009}" dt="2022-08-06T12:53:06.303" v="3409" actId="20577"/>
      <pc:docMkLst>
        <pc:docMk/>
      </pc:docMkLst>
      <pc:sldChg chg="ord">
        <pc:chgData name="Kristina Zitikytė" userId="8d084da9c1c9e793" providerId="LiveId" clId="{9AE4BAC5-A22F-43E4-86D4-EA714BD0B009}" dt="2022-08-06T11:48:16.413" v="2555"/>
        <pc:sldMkLst>
          <pc:docMk/>
          <pc:sldMk cId="1840273295" sldId="651"/>
        </pc:sldMkLst>
      </pc:sldChg>
      <pc:sldChg chg="modSp mod">
        <pc:chgData name="Kristina Zitikytė" userId="8d084da9c1c9e793" providerId="LiveId" clId="{9AE4BAC5-A22F-43E4-86D4-EA714BD0B009}" dt="2022-08-06T10:03:28.571" v="1102" actId="20577"/>
        <pc:sldMkLst>
          <pc:docMk/>
          <pc:sldMk cId="1720226022" sldId="865"/>
        </pc:sldMkLst>
        <pc:spChg chg="mod">
          <ac:chgData name="Kristina Zitikytė" userId="8d084da9c1c9e793" providerId="LiveId" clId="{9AE4BAC5-A22F-43E4-86D4-EA714BD0B009}" dt="2022-08-06T10:03:28.571" v="1102" actId="20577"/>
          <ac:spMkLst>
            <pc:docMk/>
            <pc:sldMk cId="1720226022" sldId="865"/>
            <ac:spMk id="25" creationId="{00000000-0000-0000-0000-000000000000}"/>
          </ac:spMkLst>
        </pc:spChg>
        <pc:graphicFrameChg chg="mod">
          <ac:chgData name="Kristina Zitikytė" userId="8d084da9c1c9e793" providerId="LiveId" clId="{9AE4BAC5-A22F-43E4-86D4-EA714BD0B009}" dt="2022-08-06T09:58:04.327" v="782" actId="207"/>
          <ac:graphicFrameMkLst>
            <pc:docMk/>
            <pc:sldMk cId="1720226022" sldId="865"/>
            <ac:graphicFrameMk id="8" creationId="{00000000-0000-0000-0000-000000000000}"/>
          </ac:graphicFrameMkLst>
        </pc:graphicFrameChg>
        <pc:graphicFrameChg chg="mod">
          <ac:chgData name="Kristina Zitikytė" userId="8d084da9c1c9e793" providerId="LiveId" clId="{9AE4BAC5-A22F-43E4-86D4-EA714BD0B009}" dt="2022-08-06T09:58:06.931" v="783" actId="207"/>
          <ac:graphicFrameMkLst>
            <pc:docMk/>
            <pc:sldMk cId="1720226022" sldId="865"/>
            <ac:graphicFrameMk id="11" creationId="{00000000-0000-0000-0000-000000000000}"/>
          </ac:graphicFrameMkLst>
        </pc:graphicFrameChg>
      </pc:sldChg>
      <pc:sldChg chg="addSp delSp modSp mod">
        <pc:chgData name="Kristina Zitikytė" userId="8d084da9c1c9e793" providerId="LiveId" clId="{9AE4BAC5-A22F-43E4-86D4-EA714BD0B009}" dt="2022-08-06T09:09:41.351" v="34" actId="1076"/>
        <pc:sldMkLst>
          <pc:docMk/>
          <pc:sldMk cId="383291233" sldId="883"/>
        </pc:sldMkLst>
        <pc:spChg chg="mod">
          <ac:chgData name="Kristina Zitikytė" userId="8d084da9c1c9e793" providerId="LiveId" clId="{9AE4BAC5-A22F-43E4-86D4-EA714BD0B009}" dt="2022-08-06T08:59:50.228" v="14" actId="1076"/>
          <ac:spMkLst>
            <pc:docMk/>
            <pc:sldMk cId="383291233" sldId="883"/>
            <ac:spMk id="3" creationId="{00000000-0000-0000-0000-000000000000}"/>
          </ac:spMkLst>
        </pc:spChg>
        <pc:spChg chg="mod">
          <ac:chgData name="Kristina Zitikytė" userId="8d084da9c1c9e793" providerId="LiveId" clId="{9AE4BAC5-A22F-43E4-86D4-EA714BD0B009}" dt="2022-08-06T08:59:50.228" v="14" actId="1076"/>
          <ac:spMkLst>
            <pc:docMk/>
            <pc:sldMk cId="383291233" sldId="883"/>
            <ac:spMk id="14" creationId="{00000000-0000-0000-0000-000000000000}"/>
          </ac:spMkLst>
        </pc:spChg>
        <pc:spChg chg="mod">
          <ac:chgData name="Kristina Zitikytė" userId="8d084da9c1c9e793" providerId="LiveId" clId="{9AE4BAC5-A22F-43E4-86D4-EA714BD0B009}" dt="2022-08-06T08:56:44.252" v="1" actId="20577"/>
          <ac:spMkLst>
            <pc:docMk/>
            <pc:sldMk cId="383291233" sldId="883"/>
            <ac:spMk id="17" creationId="{00000000-0000-0000-0000-000000000000}"/>
          </ac:spMkLst>
        </pc:spChg>
        <pc:spChg chg="add mod">
          <ac:chgData name="Kristina Zitikytė" userId="8d084da9c1c9e793" providerId="LiveId" clId="{9AE4BAC5-A22F-43E4-86D4-EA714BD0B009}" dt="2022-08-06T08:59:46.476" v="13" actId="571"/>
          <ac:spMkLst>
            <pc:docMk/>
            <pc:sldMk cId="383291233" sldId="883"/>
            <ac:spMk id="23" creationId="{FAD62257-FDBF-D809-63B7-079E06EDA895}"/>
          </ac:spMkLst>
        </pc:spChg>
        <pc:spChg chg="mod">
          <ac:chgData name="Kristina Zitikytė" userId="8d084da9c1c9e793" providerId="LiveId" clId="{9AE4BAC5-A22F-43E4-86D4-EA714BD0B009}" dt="2022-08-06T09:09:04.314" v="25" actId="1076"/>
          <ac:spMkLst>
            <pc:docMk/>
            <pc:sldMk cId="383291233" sldId="883"/>
            <ac:spMk id="30" creationId="{00000000-0000-0000-0000-000000000000}"/>
          </ac:spMkLst>
        </pc:spChg>
        <pc:spChg chg="add mod">
          <ac:chgData name="Kristina Zitikytė" userId="8d084da9c1c9e793" providerId="LiveId" clId="{9AE4BAC5-A22F-43E4-86D4-EA714BD0B009}" dt="2022-08-06T08:59:46.476" v="13" actId="571"/>
          <ac:spMkLst>
            <pc:docMk/>
            <pc:sldMk cId="383291233" sldId="883"/>
            <ac:spMk id="33" creationId="{B872560D-4609-7290-61F7-BA5C7B92B7D3}"/>
          </ac:spMkLst>
        </pc:spChg>
        <pc:picChg chg="mod">
          <ac:chgData name="Kristina Zitikytė" userId="8d084da9c1c9e793" providerId="LiveId" clId="{9AE4BAC5-A22F-43E4-86D4-EA714BD0B009}" dt="2022-08-06T09:09:29.038" v="28" actId="14100"/>
          <ac:picMkLst>
            <pc:docMk/>
            <pc:sldMk cId="383291233" sldId="883"/>
            <ac:picMk id="8" creationId="{C27463B5-9ADF-4967-B30A-65BB8FF6876C}"/>
          </ac:picMkLst>
        </pc:picChg>
        <pc:picChg chg="mod">
          <ac:chgData name="Kristina Zitikytė" userId="8d084da9c1c9e793" providerId="LiveId" clId="{9AE4BAC5-A22F-43E4-86D4-EA714BD0B009}" dt="2022-08-06T09:09:25.146" v="27" actId="14100"/>
          <ac:picMkLst>
            <pc:docMk/>
            <pc:sldMk cId="383291233" sldId="883"/>
            <ac:picMk id="12" creationId="{0B09E1BC-2AE3-45D2-AA55-1B2F2F199110}"/>
          </ac:picMkLst>
        </pc:picChg>
        <pc:picChg chg="mod">
          <ac:chgData name="Kristina Zitikytė" userId="8d084da9c1c9e793" providerId="LiveId" clId="{9AE4BAC5-A22F-43E4-86D4-EA714BD0B009}" dt="2022-08-06T09:09:38.092" v="33" actId="1076"/>
          <ac:picMkLst>
            <pc:docMk/>
            <pc:sldMk cId="383291233" sldId="883"/>
            <ac:picMk id="13" creationId="{7DAFB44E-142D-45C0-9D81-5388911CBE3C}"/>
          </ac:picMkLst>
        </pc:picChg>
        <pc:picChg chg="mod">
          <ac:chgData name="Kristina Zitikytė" userId="8d084da9c1c9e793" providerId="LiveId" clId="{9AE4BAC5-A22F-43E4-86D4-EA714BD0B009}" dt="2022-08-06T09:09:41.351" v="34" actId="1076"/>
          <ac:picMkLst>
            <pc:docMk/>
            <pc:sldMk cId="383291233" sldId="883"/>
            <ac:picMk id="15" creationId="{28463919-34D3-4C15-921A-0B02D68AEE1F}"/>
          </ac:picMkLst>
        </pc:picChg>
        <pc:picChg chg="mod">
          <ac:chgData name="Kristina Zitikytė" userId="8d084da9c1c9e793" providerId="LiveId" clId="{9AE4BAC5-A22F-43E4-86D4-EA714BD0B009}" dt="2022-08-06T09:09:32.666" v="30" actId="1076"/>
          <ac:picMkLst>
            <pc:docMk/>
            <pc:sldMk cId="383291233" sldId="883"/>
            <ac:picMk id="21" creationId="{00000000-0000-0000-0000-000000000000}"/>
          </ac:picMkLst>
        </pc:picChg>
        <pc:picChg chg="add mod">
          <ac:chgData name="Kristina Zitikytė" userId="8d084da9c1c9e793" providerId="LiveId" clId="{9AE4BAC5-A22F-43E4-86D4-EA714BD0B009}" dt="2022-08-06T08:59:46.476" v="13" actId="571"/>
          <ac:picMkLst>
            <pc:docMk/>
            <pc:sldMk cId="383291233" sldId="883"/>
            <ac:picMk id="26" creationId="{8F729213-5B21-D35B-45FC-DA4DB787CD04}"/>
          </ac:picMkLst>
        </pc:picChg>
        <pc:picChg chg="add del mod">
          <ac:chgData name="Kristina Zitikytė" userId="8d084da9c1c9e793" providerId="LiveId" clId="{9AE4BAC5-A22F-43E4-86D4-EA714BD0B009}" dt="2022-08-06T09:00:27.636" v="22" actId="1076"/>
          <ac:picMkLst>
            <pc:docMk/>
            <pc:sldMk cId="383291233" sldId="883"/>
            <ac:picMk id="1026" creationId="{84E38CCF-1BF8-B99F-9924-31A553333596}"/>
          </ac:picMkLst>
        </pc:picChg>
      </pc:sldChg>
      <pc:sldChg chg="modSp mod">
        <pc:chgData name="Kristina Zitikytė" userId="8d084da9c1c9e793" providerId="LiveId" clId="{9AE4BAC5-A22F-43E4-86D4-EA714BD0B009}" dt="2022-08-06T10:04:07.862" v="1103" actId="207"/>
        <pc:sldMkLst>
          <pc:docMk/>
          <pc:sldMk cId="2937062998" sldId="884"/>
        </pc:sldMkLst>
        <pc:spChg chg="mod">
          <ac:chgData name="Kristina Zitikytė" userId="8d084da9c1c9e793" providerId="LiveId" clId="{9AE4BAC5-A22F-43E4-86D4-EA714BD0B009}" dt="2022-08-06T09:54:05.841" v="575" actId="1076"/>
          <ac:spMkLst>
            <pc:docMk/>
            <pc:sldMk cId="2937062998" sldId="884"/>
            <ac:spMk id="14" creationId="{00000000-0000-0000-0000-000000000000}"/>
          </ac:spMkLst>
        </pc:spChg>
        <pc:spChg chg="mod">
          <ac:chgData name="Kristina Zitikytė" userId="8d084da9c1c9e793" providerId="LiveId" clId="{9AE4BAC5-A22F-43E4-86D4-EA714BD0B009}" dt="2022-08-06T10:01:38.053" v="993" actId="1076"/>
          <ac:spMkLst>
            <pc:docMk/>
            <pc:sldMk cId="2937062998" sldId="884"/>
            <ac:spMk id="15" creationId="{00000000-0000-0000-0000-000000000000}"/>
          </ac:spMkLst>
        </pc:spChg>
        <pc:spChg chg="mod">
          <ac:chgData name="Kristina Zitikytė" userId="8d084da9c1c9e793" providerId="LiveId" clId="{9AE4BAC5-A22F-43E4-86D4-EA714BD0B009}" dt="2022-08-06T10:02:09.889" v="1002" actId="20577"/>
          <ac:spMkLst>
            <pc:docMk/>
            <pc:sldMk cId="2937062998" sldId="884"/>
            <ac:spMk id="19" creationId="{00000000-0000-0000-0000-000000000000}"/>
          </ac:spMkLst>
        </pc:spChg>
        <pc:spChg chg="mod">
          <ac:chgData name="Kristina Zitikytė" userId="8d084da9c1c9e793" providerId="LiveId" clId="{9AE4BAC5-A22F-43E4-86D4-EA714BD0B009}" dt="2022-08-06T10:02:18.183" v="1004" actId="1076"/>
          <ac:spMkLst>
            <pc:docMk/>
            <pc:sldMk cId="2937062998" sldId="884"/>
            <ac:spMk id="24" creationId="{00000000-0000-0000-0000-000000000000}"/>
          </ac:spMkLst>
        </pc:spChg>
        <pc:spChg chg="mod">
          <ac:chgData name="Kristina Zitikytė" userId="8d084da9c1c9e793" providerId="LiveId" clId="{9AE4BAC5-A22F-43E4-86D4-EA714BD0B009}" dt="2022-08-06T09:56:25.987" v="700" actId="20577"/>
          <ac:spMkLst>
            <pc:docMk/>
            <pc:sldMk cId="2937062998" sldId="884"/>
            <ac:spMk id="25" creationId="{00000000-0000-0000-0000-000000000000}"/>
          </ac:spMkLst>
        </pc:spChg>
        <pc:graphicFrameChg chg="mod">
          <ac:chgData name="Kristina Zitikytė" userId="8d084da9c1c9e793" providerId="LiveId" clId="{9AE4BAC5-A22F-43E4-86D4-EA714BD0B009}" dt="2022-08-06T10:04:07.862" v="1103" actId="207"/>
          <ac:graphicFrameMkLst>
            <pc:docMk/>
            <pc:sldMk cId="2937062998" sldId="884"/>
            <ac:graphicFrameMk id="9" creationId="{00000000-0000-0000-0000-000000000000}"/>
          </ac:graphicFrameMkLst>
        </pc:graphicFrameChg>
        <pc:graphicFrameChg chg="mod">
          <ac:chgData name="Kristina Zitikytė" userId="8d084da9c1c9e793" providerId="LiveId" clId="{9AE4BAC5-A22F-43E4-86D4-EA714BD0B009}" dt="2022-08-06T10:01:24.813" v="991" actId="207"/>
          <ac:graphicFrameMkLst>
            <pc:docMk/>
            <pc:sldMk cId="2937062998" sldId="884"/>
            <ac:graphicFrameMk id="12" creationId="{00000000-0000-0000-0000-000000000000}"/>
          </ac:graphicFrameMkLst>
        </pc:graphicFrameChg>
        <pc:picChg chg="mod">
          <ac:chgData name="Kristina Zitikytė" userId="8d084da9c1c9e793" providerId="LiveId" clId="{9AE4BAC5-A22F-43E4-86D4-EA714BD0B009}" dt="2022-08-06T10:02:14.609" v="1003" actId="1076"/>
          <ac:picMkLst>
            <pc:docMk/>
            <pc:sldMk cId="2937062998" sldId="884"/>
            <ac:picMk id="13" creationId="{00000000-0000-0000-0000-000000000000}"/>
          </ac:picMkLst>
        </pc:picChg>
        <pc:cxnChg chg="mod">
          <ac:chgData name="Kristina Zitikytė" userId="8d084da9c1c9e793" providerId="LiveId" clId="{9AE4BAC5-A22F-43E4-86D4-EA714BD0B009}" dt="2022-08-06T09:54:03.054" v="574" actId="1076"/>
          <ac:cxnSpMkLst>
            <pc:docMk/>
            <pc:sldMk cId="2937062998" sldId="884"/>
            <ac:cxnSpMk id="4" creationId="{00000000-0000-0000-0000-000000000000}"/>
          </ac:cxnSpMkLst>
        </pc:cxnChg>
      </pc:sldChg>
      <pc:sldChg chg="modSp mod ord">
        <pc:chgData name="Kristina Zitikytė" userId="8d084da9c1c9e793" providerId="LiveId" clId="{9AE4BAC5-A22F-43E4-86D4-EA714BD0B009}" dt="2022-08-06T11:39:47.369" v="2386"/>
        <pc:sldMkLst>
          <pc:docMk/>
          <pc:sldMk cId="2387776511" sldId="928"/>
        </pc:sldMkLst>
        <pc:spChg chg="mod">
          <ac:chgData name="Kristina Zitikytė" userId="8d084da9c1c9e793" providerId="LiveId" clId="{9AE4BAC5-A22F-43E4-86D4-EA714BD0B009}" dt="2022-08-06T11:39:42.294" v="2385" actId="20577"/>
          <ac:spMkLst>
            <pc:docMk/>
            <pc:sldMk cId="2387776511" sldId="928"/>
            <ac:spMk id="6" creationId="{00000000-0000-0000-0000-000000000000}"/>
          </ac:spMkLst>
        </pc:spChg>
        <pc:graphicFrameChg chg="mod">
          <ac:chgData name="Kristina Zitikytė" userId="8d084da9c1c9e793" providerId="LiveId" clId="{9AE4BAC5-A22F-43E4-86D4-EA714BD0B009}" dt="2022-08-06T11:39:47.369" v="2386"/>
          <ac:graphicFrameMkLst>
            <pc:docMk/>
            <pc:sldMk cId="2387776511" sldId="928"/>
            <ac:graphicFrameMk id="8" creationId="{00000000-0000-0000-0000-000000000000}"/>
          </ac:graphicFrameMkLst>
        </pc:graphicFrameChg>
      </pc:sldChg>
      <pc:sldChg chg="ord">
        <pc:chgData name="Kristina Zitikytė" userId="8d084da9c1c9e793" providerId="LiveId" clId="{9AE4BAC5-A22F-43E4-86D4-EA714BD0B009}" dt="2022-08-06T11:22:32.942" v="1398"/>
        <pc:sldMkLst>
          <pc:docMk/>
          <pc:sldMk cId="2540091475" sldId="935"/>
        </pc:sldMkLst>
      </pc:sldChg>
      <pc:sldChg chg="modSp mod">
        <pc:chgData name="Kristina Zitikytė" userId="8d084da9c1c9e793" providerId="LiveId" clId="{9AE4BAC5-A22F-43E4-86D4-EA714BD0B009}" dt="2022-08-06T10:20:07.629" v="1225" actId="20577"/>
        <pc:sldMkLst>
          <pc:docMk/>
          <pc:sldMk cId="305698017" sldId="940"/>
        </pc:sldMkLst>
        <pc:spChg chg="mod">
          <ac:chgData name="Kristina Zitikytė" userId="8d084da9c1c9e793" providerId="LiveId" clId="{9AE4BAC5-A22F-43E4-86D4-EA714BD0B009}" dt="2022-08-06T10:20:07.629" v="1225" actId="20577"/>
          <ac:spMkLst>
            <pc:docMk/>
            <pc:sldMk cId="305698017" sldId="940"/>
            <ac:spMk id="25" creationId="{00000000-0000-0000-0000-000000000000}"/>
          </ac:spMkLst>
        </pc:spChg>
        <pc:graphicFrameChg chg="mod">
          <ac:chgData name="Kristina Zitikytė" userId="8d084da9c1c9e793" providerId="LiveId" clId="{9AE4BAC5-A22F-43E4-86D4-EA714BD0B009}" dt="2022-08-06T10:19:38.695" v="1166" actId="207"/>
          <ac:graphicFrameMkLst>
            <pc:docMk/>
            <pc:sldMk cId="305698017" sldId="940"/>
            <ac:graphicFrameMk id="12" creationId="{00000000-0000-0000-0000-000000000000}"/>
          </ac:graphicFrameMkLst>
        </pc:graphicFrameChg>
      </pc:sldChg>
      <pc:sldChg chg="modSp mod ord">
        <pc:chgData name="Kristina Zitikytė" userId="8d084da9c1c9e793" providerId="LiveId" clId="{9AE4BAC5-A22F-43E4-86D4-EA714BD0B009}" dt="2022-08-06T11:40:17.184" v="2390"/>
        <pc:sldMkLst>
          <pc:docMk/>
          <pc:sldMk cId="941601798" sldId="943"/>
        </pc:sldMkLst>
        <pc:graphicFrameChg chg="mod">
          <ac:chgData name="Kristina Zitikytė" userId="8d084da9c1c9e793" providerId="LiveId" clId="{9AE4BAC5-A22F-43E4-86D4-EA714BD0B009}" dt="2022-08-06T11:30:31.075" v="1884" actId="207"/>
          <ac:graphicFrameMkLst>
            <pc:docMk/>
            <pc:sldMk cId="941601798" sldId="943"/>
            <ac:graphicFrameMk id="7" creationId="{00000000-0000-0000-0000-000000000000}"/>
          </ac:graphicFrameMkLst>
        </pc:graphicFrameChg>
      </pc:sldChg>
      <pc:sldChg chg="delSp modSp mod">
        <pc:chgData name="Kristina Zitikytė" userId="8d084da9c1c9e793" providerId="LiveId" clId="{9AE4BAC5-A22F-43E4-86D4-EA714BD0B009}" dt="2022-08-06T11:08:42.245" v="1292" actId="20577"/>
        <pc:sldMkLst>
          <pc:docMk/>
          <pc:sldMk cId="3826260335" sldId="945"/>
        </pc:sldMkLst>
        <pc:spChg chg="mod">
          <ac:chgData name="Kristina Zitikytė" userId="8d084da9c1c9e793" providerId="LiveId" clId="{9AE4BAC5-A22F-43E4-86D4-EA714BD0B009}" dt="2022-08-06T11:05:12.117" v="1266" actId="1076"/>
          <ac:spMkLst>
            <pc:docMk/>
            <pc:sldMk cId="3826260335" sldId="945"/>
            <ac:spMk id="2" creationId="{00000000-0000-0000-0000-000000000000}"/>
          </ac:spMkLst>
        </pc:spChg>
        <pc:spChg chg="mod">
          <ac:chgData name="Kristina Zitikytė" userId="8d084da9c1c9e793" providerId="LiveId" clId="{9AE4BAC5-A22F-43E4-86D4-EA714BD0B009}" dt="2022-08-06T11:05:14.912" v="1267" actId="1076"/>
          <ac:spMkLst>
            <pc:docMk/>
            <pc:sldMk cId="3826260335" sldId="945"/>
            <ac:spMk id="11" creationId="{00000000-0000-0000-0000-000000000000}"/>
          </ac:spMkLst>
        </pc:spChg>
        <pc:spChg chg="del">
          <ac:chgData name="Kristina Zitikytė" userId="8d084da9c1c9e793" providerId="LiveId" clId="{9AE4BAC5-A22F-43E4-86D4-EA714BD0B009}" dt="2022-08-06T10:20:54.274" v="1226" actId="478"/>
          <ac:spMkLst>
            <pc:docMk/>
            <pc:sldMk cId="3826260335" sldId="945"/>
            <ac:spMk id="19" creationId="{00000000-0000-0000-0000-000000000000}"/>
          </ac:spMkLst>
        </pc:spChg>
        <pc:spChg chg="mod">
          <ac:chgData name="Kristina Zitikytė" userId="8d084da9c1c9e793" providerId="LiveId" clId="{9AE4BAC5-A22F-43E4-86D4-EA714BD0B009}" dt="2022-08-06T11:08:42.245" v="1292" actId="20577"/>
          <ac:spMkLst>
            <pc:docMk/>
            <pc:sldMk cId="3826260335" sldId="945"/>
            <ac:spMk id="25" creationId="{00000000-0000-0000-0000-000000000000}"/>
          </ac:spMkLst>
        </pc:spChg>
        <pc:spChg chg="mod">
          <ac:chgData name="Kristina Zitikytė" userId="8d084da9c1c9e793" providerId="LiveId" clId="{9AE4BAC5-A22F-43E4-86D4-EA714BD0B009}" dt="2022-08-06T11:05:17.669" v="1268" actId="14100"/>
          <ac:spMkLst>
            <pc:docMk/>
            <pc:sldMk cId="3826260335" sldId="945"/>
            <ac:spMk id="29" creationId="{00000000-0000-0000-0000-000000000000}"/>
          </ac:spMkLst>
        </pc:spChg>
      </pc:sldChg>
      <pc:sldChg chg="addSp modSp">
        <pc:chgData name="Kristina Zitikytė" userId="8d084da9c1c9e793" providerId="LiveId" clId="{9AE4BAC5-A22F-43E4-86D4-EA714BD0B009}" dt="2022-08-06T11:41:15.808" v="2393"/>
        <pc:sldMkLst>
          <pc:docMk/>
          <pc:sldMk cId="2752450780" sldId="947"/>
        </pc:sldMkLst>
        <pc:spChg chg="add mod">
          <ac:chgData name="Kristina Zitikytė" userId="8d084da9c1c9e793" providerId="LiveId" clId="{9AE4BAC5-A22F-43E4-86D4-EA714BD0B009}" dt="2022-08-06T11:41:15.808" v="2393"/>
          <ac:spMkLst>
            <pc:docMk/>
            <pc:sldMk cId="2752450780" sldId="947"/>
            <ac:spMk id="7" creationId="{278E20EC-34C0-F91E-DB2D-DAEAC3E2AF80}"/>
          </ac:spMkLst>
        </pc:spChg>
        <pc:spChg chg="add mod">
          <ac:chgData name="Kristina Zitikytė" userId="8d084da9c1c9e793" providerId="LiveId" clId="{9AE4BAC5-A22F-43E4-86D4-EA714BD0B009}" dt="2022-08-06T11:41:15.808" v="2393"/>
          <ac:spMkLst>
            <pc:docMk/>
            <pc:sldMk cId="2752450780" sldId="947"/>
            <ac:spMk id="8" creationId="{1D512479-BCF2-CE36-6E6A-355E47608251}"/>
          </ac:spMkLst>
        </pc:spChg>
        <pc:spChg chg="add mod">
          <ac:chgData name="Kristina Zitikytė" userId="8d084da9c1c9e793" providerId="LiveId" clId="{9AE4BAC5-A22F-43E4-86D4-EA714BD0B009}" dt="2022-08-06T11:41:15.808" v="2393"/>
          <ac:spMkLst>
            <pc:docMk/>
            <pc:sldMk cId="2752450780" sldId="947"/>
            <ac:spMk id="10" creationId="{DF18F9D7-E040-61B6-16DC-DFB4840ECA2F}"/>
          </ac:spMkLst>
        </pc:spChg>
        <pc:spChg chg="add mod">
          <ac:chgData name="Kristina Zitikytė" userId="8d084da9c1c9e793" providerId="LiveId" clId="{9AE4BAC5-A22F-43E4-86D4-EA714BD0B009}" dt="2022-08-06T11:41:15.808" v="2393"/>
          <ac:spMkLst>
            <pc:docMk/>
            <pc:sldMk cId="2752450780" sldId="947"/>
            <ac:spMk id="12" creationId="{5E08FFC5-802C-059F-BF51-DAD6BAD8F8EF}"/>
          </ac:spMkLst>
        </pc:spChg>
        <pc:spChg chg="add mod">
          <ac:chgData name="Kristina Zitikytė" userId="8d084da9c1c9e793" providerId="LiveId" clId="{9AE4BAC5-A22F-43E4-86D4-EA714BD0B009}" dt="2022-08-06T11:41:15.808" v="2393"/>
          <ac:spMkLst>
            <pc:docMk/>
            <pc:sldMk cId="2752450780" sldId="947"/>
            <ac:spMk id="13" creationId="{6E6057DC-0615-50E8-BD5D-588F1DD20F10}"/>
          </ac:spMkLst>
        </pc:spChg>
        <pc:spChg chg="add mod">
          <ac:chgData name="Kristina Zitikytė" userId="8d084da9c1c9e793" providerId="LiveId" clId="{9AE4BAC5-A22F-43E4-86D4-EA714BD0B009}" dt="2022-08-06T11:41:15.808" v="2393"/>
          <ac:spMkLst>
            <pc:docMk/>
            <pc:sldMk cId="2752450780" sldId="947"/>
            <ac:spMk id="14" creationId="{E93D8580-7CBE-35CA-89CA-64DDDB9DCD88}"/>
          </ac:spMkLst>
        </pc:spChg>
        <pc:spChg chg="add mod">
          <ac:chgData name="Kristina Zitikytė" userId="8d084da9c1c9e793" providerId="LiveId" clId="{9AE4BAC5-A22F-43E4-86D4-EA714BD0B009}" dt="2022-08-06T11:41:15.808" v="2393"/>
          <ac:spMkLst>
            <pc:docMk/>
            <pc:sldMk cId="2752450780" sldId="947"/>
            <ac:spMk id="15" creationId="{B2FFE7E9-5B29-844E-C980-C0A7DAFB4B39}"/>
          </ac:spMkLst>
        </pc:spChg>
      </pc:sldChg>
      <pc:sldChg chg="addSp modSp mod">
        <pc:chgData name="Kristina Zitikytė" userId="8d084da9c1c9e793" providerId="LiveId" clId="{9AE4BAC5-A22F-43E4-86D4-EA714BD0B009}" dt="2022-08-06T11:25:52.048" v="1624" actId="20577"/>
        <pc:sldMkLst>
          <pc:docMk/>
          <pc:sldMk cId="2417125744" sldId="949"/>
        </pc:sldMkLst>
        <pc:spChg chg="mod">
          <ac:chgData name="Kristina Zitikytė" userId="8d084da9c1c9e793" providerId="LiveId" clId="{9AE4BAC5-A22F-43E4-86D4-EA714BD0B009}" dt="2022-08-06T11:24:34.614" v="1477" actId="1076"/>
          <ac:spMkLst>
            <pc:docMk/>
            <pc:sldMk cId="2417125744" sldId="949"/>
            <ac:spMk id="2" creationId="{00000000-0000-0000-0000-000000000000}"/>
          </ac:spMkLst>
        </pc:spChg>
        <pc:spChg chg="mod">
          <ac:chgData name="Kristina Zitikytė" userId="8d084da9c1c9e793" providerId="LiveId" clId="{9AE4BAC5-A22F-43E4-86D4-EA714BD0B009}" dt="2022-08-06T11:24:55.493" v="1532" actId="6549"/>
          <ac:spMkLst>
            <pc:docMk/>
            <pc:sldMk cId="2417125744" sldId="949"/>
            <ac:spMk id="6" creationId="{00000000-0000-0000-0000-000000000000}"/>
          </ac:spMkLst>
        </pc:spChg>
        <pc:spChg chg="add mod">
          <ac:chgData name="Kristina Zitikytė" userId="8d084da9c1c9e793" providerId="LiveId" clId="{9AE4BAC5-A22F-43E4-86D4-EA714BD0B009}" dt="2022-08-06T11:25:52.048" v="1624" actId="20577"/>
          <ac:spMkLst>
            <pc:docMk/>
            <pc:sldMk cId="2417125744" sldId="949"/>
            <ac:spMk id="10" creationId="{49BD70B9-0EDF-D7BB-4F74-7B783595572A}"/>
          </ac:spMkLst>
        </pc:spChg>
      </pc:sldChg>
      <pc:sldChg chg="delSp mod">
        <pc:chgData name="Kristina Zitikytė" userId="8d084da9c1c9e793" providerId="LiveId" clId="{9AE4BAC5-A22F-43E4-86D4-EA714BD0B009}" dt="2022-08-06T11:41:31.550" v="2396" actId="478"/>
        <pc:sldMkLst>
          <pc:docMk/>
          <pc:sldMk cId="1387461266" sldId="953"/>
        </pc:sldMkLst>
        <pc:graphicFrameChg chg="del">
          <ac:chgData name="Kristina Zitikytė" userId="8d084da9c1c9e793" providerId="LiveId" clId="{9AE4BAC5-A22F-43E4-86D4-EA714BD0B009}" dt="2022-08-06T11:41:31.550" v="2396" actId="478"/>
          <ac:graphicFrameMkLst>
            <pc:docMk/>
            <pc:sldMk cId="1387461266" sldId="953"/>
            <ac:graphicFrameMk id="36" creationId="{00000000-0000-0000-0000-000000000000}"/>
          </ac:graphicFrameMkLst>
        </pc:graphicFrameChg>
      </pc:sldChg>
      <pc:sldChg chg="ord">
        <pc:chgData name="Kristina Zitikytė" userId="8d084da9c1c9e793" providerId="LiveId" clId="{9AE4BAC5-A22F-43E4-86D4-EA714BD0B009}" dt="2022-08-06T11:41:21.969" v="2395"/>
        <pc:sldMkLst>
          <pc:docMk/>
          <pc:sldMk cId="3140610833" sldId="954"/>
        </pc:sldMkLst>
      </pc:sldChg>
      <pc:sldChg chg="modSp mod">
        <pc:chgData name="Kristina Zitikytė" userId="8d084da9c1c9e793" providerId="LiveId" clId="{9AE4BAC5-A22F-43E4-86D4-EA714BD0B009}" dt="2022-08-06T10:18:37.985" v="1161" actId="20577"/>
        <pc:sldMkLst>
          <pc:docMk/>
          <pc:sldMk cId="2572941771" sldId="958"/>
        </pc:sldMkLst>
        <pc:spChg chg="mod">
          <ac:chgData name="Kristina Zitikytė" userId="8d084da9c1c9e793" providerId="LiveId" clId="{9AE4BAC5-A22F-43E4-86D4-EA714BD0B009}" dt="2022-08-06T10:18:37.985" v="1161" actId="20577"/>
          <ac:spMkLst>
            <pc:docMk/>
            <pc:sldMk cId="2572941771" sldId="958"/>
            <ac:spMk id="8" creationId="{00000000-0000-0000-0000-000000000000}"/>
          </ac:spMkLst>
        </pc:spChg>
      </pc:sldChg>
      <pc:sldChg chg="addSp delSp modSp mod ord">
        <pc:chgData name="Kristina Zitikytė" userId="8d084da9c1c9e793" providerId="LiveId" clId="{9AE4BAC5-A22F-43E4-86D4-EA714BD0B009}" dt="2022-08-06T12:43:38.292" v="3065" actId="478"/>
        <pc:sldMkLst>
          <pc:docMk/>
          <pc:sldMk cId="235216615" sldId="959"/>
        </pc:sldMkLst>
        <pc:spChg chg="add mod">
          <ac:chgData name="Kristina Zitikytė" userId="8d084da9c1c9e793" providerId="LiveId" clId="{9AE4BAC5-A22F-43E4-86D4-EA714BD0B009}" dt="2022-08-06T12:43:17.477" v="3060" actId="1076"/>
          <ac:spMkLst>
            <pc:docMk/>
            <pc:sldMk cId="235216615" sldId="959"/>
            <ac:spMk id="2" creationId="{7200EB82-17A7-7418-5981-043F6C5F36A5}"/>
          </ac:spMkLst>
        </pc:spChg>
        <pc:spChg chg="add del mod">
          <ac:chgData name="Kristina Zitikytė" userId="8d084da9c1c9e793" providerId="LiveId" clId="{9AE4BAC5-A22F-43E4-86D4-EA714BD0B009}" dt="2022-08-06T12:40:34.229" v="3031" actId="478"/>
          <ac:spMkLst>
            <pc:docMk/>
            <pc:sldMk cId="235216615" sldId="959"/>
            <ac:spMk id="3" creationId="{6D08F6E7-E314-31BD-5BF4-D209A0CEE91B}"/>
          </ac:spMkLst>
        </pc:spChg>
        <pc:spChg chg="mod">
          <ac:chgData name="Kristina Zitikytė" userId="8d084da9c1c9e793" providerId="LiveId" clId="{9AE4BAC5-A22F-43E4-86D4-EA714BD0B009}" dt="2022-08-06T12:38:52.142" v="3008" actId="27636"/>
          <ac:spMkLst>
            <pc:docMk/>
            <pc:sldMk cId="235216615" sldId="959"/>
            <ac:spMk id="6" creationId="{00000000-0000-0000-0000-000000000000}"/>
          </ac:spMkLst>
        </pc:spChg>
        <pc:spChg chg="add mod">
          <ac:chgData name="Kristina Zitikytė" userId="8d084da9c1c9e793" providerId="LiveId" clId="{9AE4BAC5-A22F-43E4-86D4-EA714BD0B009}" dt="2022-08-06T12:39:56.917" v="3019" actId="1076"/>
          <ac:spMkLst>
            <pc:docMk/>
            <pc:sldMk cId="235216615" sldId="959"/>
            <ac:spMk id="7" creationId="{0945EBAF-79F8-7BE9-7293-EF4CC1A6FF10}"/>
          </ac:spMkLst>
        </pc:spChg>
        <pc:spChg chg="add mod">
          <ac:chgData name="Kristina Zitikytė" userId="8d084da9c1c9e793" providerId="LiveId" clId="{9AE4BAC5-A22F-43E4-86D4-EA714BD0B009}" dt="2022-08-06T12:40:00.217" v="3021" actId="1076"/>
          <ac:spMkLst>
            <pc:docMk/>
            <pc:sldMk cId="235216615" sldId="959"/>
            <ac:spMk id="8" creationId="{7CE18DAF-C06C-3F7B-ECA9-96DE8D5D2007}"/>
          </ac:spMkLst>
        </pc:spChg>
        <pc:spChg chg="add mod">
          <ac:chgData name="Kristina Zitikytė" userId="8d084da9c1c9e793" providerId="LiveId" clId="{9AE4BAC5-A22F-43E4-86D4-EA714BD0B009}" dt="2022-08-06T12:40:02.865" v="3023" actId="1076"/>
          <ac:spMkLst>
            <pc:docMk/>
            <pc:sldMk cId="235216615" sldId="959"/>
            <ac:spMk id="9" creationId="{06FD1306-1845-3EF5-10C2-B48F65C38A13}"/>
          </ac:spMkLst>
        </pc:spChg>
        <pc:spChg chg="add mod">
          <ac:chgData name="Kristina Zitikytė" userId="8d084da9c1c9e793" providerId="LiveId" clId="{9AE4BAC5-A22F-43E4-86D4-EA714BD0B009}" dt="2022-08-06T12:40:08.671" v="3026" actId="1076"/>
          <ac:spMkLst>
            <pc:docMk/>
            <pc:sldMk cId="235216615" sldId="959"/>
            <ac:spMk id="10" creationId="{B3895DE9-0443-64B3-F620-9AD90BF708A2}"/>
          </ac:spMkLst>
        </pc:spChg>
        <pc:spChg chg="add mod">
          <ac:chgData name="Kristina Zitikytė" userId="8d084da9c1c9e793" providerId="LiveId" clId="{9AE4BAC5-A22F-43E4-86D4-EA714BD0B009}" dt="2022-08-06T12:40:13.859" v="3028" actId="1076"/>
          <ac:spMkLst>
            <pc:docMk/>
            <pc:sldMk cId="235216615" sldId="959"/>
            <ac:spMk id="12" creationId="{D743CD37-CE27-6545-5945-AB51971F6D7F}"/>
          </ac:spMkLst>
        </pc:spChg>
        <pc:spChg chg="add del mod">
          <ac:chgData name="Kristina Zitikytė" userId="8d084da9c1c9e793" providerId="LiveId" clId="{9AE4BAC5-A22F-43E4-86D4-EA714BD0B009}" dt="2022-08-06T12:41:17.101" v="3040" actId="478"/>
          <ac:spMkLst>
            <pc:docMk/>
            <pc:sldMk cId="235216615" sldId="959"/>
            <ac:spMk id="18" creationId="{A1A094ED-D03F-9AEC-EF81-340392208310}"/>
          </ac:spMkLst>
        </pc:spChg>
        <pc:spChg chg="add del">
          <ac:chgData name="Kristina Zitikytė" userId="8d084da9c1c9e793" providerId="LiveId" clId="{9AE4BAC5-A22F-43E4-86D4-EA714BD0B009}" dt="2022-08-06T12:41:29.732" v="3042" actId="478"/>
          <ac:spMkLst>
            <pc:docMk/>
            <pc:sldMk cId="235216615" sldId="959"/>
            <ac:spMk id="19" creationId="{BA8C3AAC-E357-2209-1907-94846B361EFD}"/>
          </ac:spMkLst>
        </pc:spChg>
        <pc:spChg chg="add del mod">
          <ac:chgData name="Kristina Zitikytė" userId="8d084da9c1c9e793" providerId="LiveId" clId="{9AE4BAC5-A22F-43E4-86D4-EA714BD0B009}" dt="2022-08-06T12:43:38.292" v="3065" actId="478"/>
          <ac:spMkLst>
            <pc:docMk/>
            <pc:sldMk cId="235216615" sldId="959"/>
            <ac:spMk id="20" creationId="{E2961E74-8012-E19C-9484-FC0E27A35307}"/>
          </ac:spMkLst>
        </pc:spChg>
        <pc:spChg chg="add del mod">
          <ac:chgData name="Kristina Zitikytė" userId="8d084da9c1c9e793" providerId="LiveId" clId="{9AE4BAC5-A22F-43E4-86D4-EA714BD0B009}" dt="2022-08-06T12:43:37.155" v="3064" actId="478"/>
          <ac:spMkLst>
            <pc:docMk/>
            <pc:sldMk cId="235216615" sldId="959"/>
            <ac:spMk id="21" creationId="{6BE82D6D-E720-6B8C-E9CB-9F5EF825A118}"/>
          </ac:spMkLst>
        </pc:spChg>
        <pc:graphicFrameChg chg="mod">
          <ac:chgData name="Kristina Zitikytė" userId="8d084da9c1c9e793" providerId="LiveId" clId="{9AE4BAC5-A22F-43E4-86D4-EA714BD0B009}" dt="2022-08-06T12:39:30.424" v="3010" actId="14100"/>
          <ac:graphicFrameMkLst>
            <pc:docMk/>
            <pc:sldMk cId="235216615" sldId="959"/>
            <ac:graphicFrameMk id="14" creationId="{00000000-0000-0000-0000-000000000000}"/>
          </ac:graphicFrameMkLst>
        </pc:graphicFrameChg>
        <pc:cxnChg chg="add del mod">
          <ac:chgData name="Kristina Zitikytė" userId="8d084da9c1c9e793" providerId="LiveId" clId="{9AE4BAC5-A22F-43E4-86D4-EA714BD0B009}" dt="2022-08-06T12:40:55.283" v="3036" actId="478"/>
          <ac:cxnSpMkLst>
            <pc:docMk/>
            <pc:sldMk cId="235216615" sldId="959"/>
            <ac:cxnSpMk id="13" creationId="{3D5AB759-91A2-7483-266E-E028DAB77515}"/>
          </ac:cxnSpMkLst>
        </pc:cxnChg>
      </pc:sldChg>
      <pc:sldChg chg="addSp delSp modSp mod">
        <pc:chgData name="Kristina Zitikytė" userId="8d084da9c1c9e793" providerId="LiveId" clId="{9AE4BAC5-A22F-43E4-86D4-EA714BD0B009}" dt="2022-08-06T11:22:24.647" v="1396" actId="1076"/>
        <pc:sldMkLst>
          <pc:docMk/>
          <pc:sldMk cId="2049406855" sldId="960"/>
        </pc:sldMkLst>
        <pc:spChg chg="add del mod">
          <ac:chgData name="Kristina Zitikytė" userId="8d084da9c1c9e793" providerId="LiveId" clId="{9AE4BAC5-A22F-43E4-86D4-EA714BD0B009}" dt="2022-08-06T11:20:08.423" v="1368" actId="478"/>
          <ac:spMkLst>
            <pc:docMk/>
            <pc:sldMk cId="2049406855" sldId="960"/>
            <ac:spMk id="7" creationId="{31A30D2E-737B-020A-60F8-46C64366332E}"/>
          </ac:spMkLst>
        </pc:spChg>
        <pc:spChg chg="add mod">
          <ac:chgData name="Kristina Zitikytė" userId="8d084da9c1c9e793" providerId="LiveId" clId="{9AE4BAC5-A22F-43E4-86D4-EA714BD0B009}" dt="2022-08-06T11:21:40.262" v="1386" actId="1076"/>
          <ac:spMkLst>
            <pc:docMk/>
            <pc:sldMk cId="2049406855" sldId="960"/>
            <ac:spMk id="8" creationId="{29C81444-D0CA-CAA9-63CD-5340AC86F527}"/>
          </ac:spMkLst>
        </pc:spChg>
        <pc:spChg chg="mod">
          <ac:chgData name="Kristina Zitikytė" userId="8d084da9c1c9e793" providerId="LiveId" clId="{9AE4BAC5-A22F-43E4-86D4-EA714BD0B009}" dt="2022-08-06T11:17:23.542" v="1315" actId="1076"/>
          <ac:spMkLst>
            <pc:docMk/>
            <pc:sldMk cId="2049406855" sldId="960"/>
            <ac:spMk id="9" creationId="{00000000-0000-0000-0000-000000000000}"/>
          </ac:spMkLst>
        </pc:spChg>
        <pc:spChg chg="mod">
          <ac:chgData name="Kristina Zitikytė" userId="8d084da9c1c9e793" providerId="LiveId" clId="{9AE4BAC5-A22F-43E4-86D4-EA714BD0B009}" dt="2022-08-06T11:22:24.647" v="1396" actId="1076"/>
          <ac:spMkLst>
            <pc:docMk/>
            <pc:sldMk cId="2049406855" sldId="960"/>
            <ac:spMk id="13" creationId="{74288B63-0DD9-FD88-1585-69966271D2F9}"/>
          </ac:spMkLst>
        </pc:spChg>
        <pc:graphicFrameChg chg="mod">
          <ac:chgData name="Kristina Zitikytė" userId="8d084da9c1c9e793" providerId="LiveId" clId="{9AE4BAC5-A22F-43E4-86D4-EA714BD0B009}" dt="2022-08-06T11:22:18.967" v="1395" actId="404"/>
          <ac:graphicFrameMkLst>
            <pc:docMk/>
            <pc:sldMk cId="2049406855" sldId="960"/>
            <ac:graphicFrameMk id="10" creationId="{00000000-0000-0000-0000-000000000000}"/>
          </ac:graphicFrameMkLst>
        </pc:graphicFrameChg>
        <pc:graphicFrameChg chg="mod">
          <ac:chgData name="Kristina Zitikytė" userId="8d084da9c1c9e793" providerId="LiveId" clId="{9AE4BAC5-A22F-43E4-86D4-EA714BD0B009}" dt="2022-08-06T11:20:00.465" v="1366" actId="14100"/>
          <ac:graphicFrameMkLst>
            <pc:docMk/>
            <pc:sldMk cId="2049406855" sldId="960"/>
            <ac:graphicFrameMk id="12" creationId="{00000000-0000-0000-0000-000000000000}"/>
          </ac:graphicFrameMkLst>
        </pc:graphicFrameChg>
        <pc:cxnChg chg="add mod">
          <ac:chgData name="Kristina Zitikytė" userId="8d084da9c1c9e793" providerId="LiveId" clId="{9AE4BAC5-A22F-43E4-86D4-EA714BD0B009}" dt="2022-08-06T11:20:40.986" v="1375" actId="14100"/>
          <ac:cxnSpMkLst>
            <pc:docMk/>
            <pc:sldMk cId="2049406855" sldId="960"/>
            <ac:cxnSpMk id="5" creationId="{0894B094-BD5B-ECDD-7D09-F96A09F8E5A2}"/>
          </ac:cxnSpMkLst>
        </pc:cxnChg>
      </pc:sldChg>
      <pc:sldChg chg="delSp modSp add del mod">
        <pc:chgData name="Kristina Zitikytė" userId="8d084da9c1c9e793" providerId="LiveId" clId="{9AE4BAC5-A22F-43E4-86D4-EA714BD0B009}" dt="2022-08-06T11:22:37.189" v="1399" actId="47"/>
        <pc:sldMkLst>
          <pc:docMk/>
          <pc:sldMk cId="1179765257" sldId="961"/>
        </pc:sldMkLst>
        <pc:graphicFrameChg chg="mod">
          <ac:chgData name="Kristina Zitikytė" userId="8d084da9c1c9e793" providerId="LiveId" clId="{9AE4BAC5-A22F-43E4-86D4-EA714BD0B009}" dt="2022-08-06T11:16:30.281" v="1306" actId="14100"/>
          <ac:graphicFrameMkLst>
            <pc:docMk/>
            <pc:sldMk cId="1179765257" sldId="961"/>
            <ac:graphicFrameMk id="10" creationId="{00000000-0000-0000-0000-000000000000}"/>
          </ac:graphicFrameMkLst>
        </pc:graphicFrameChg>
        <pc:graphicFrameChg chg="del">
          <ac:chgData name="Kristina Zitikytė" userId="8d084da9c1c9e793" providerId="LiveId" clId="{9AE4BAC5-A22F-43E4-86D4-EA714BD0B009}" dt="2022-08-06T11:16:13.795" v="1303" actId="478"/>
          <ac:graphicFrameMkLst>
            <pc:docMk/>
            <pc:sldMk cId="1179765257" sldId="961"/>
            <ac:graphicFrameMk id="12" creationId="{00000000-0000-0000-0000-000000000000}"/>
          </ac:graphicFrameMkLst>
        </pc:graphicFrameChg>
      </pc:sldChg>
      <pc:sldChg chg="addSp delSp modSp add mod ord">
        <pc:chgData name="Kristina Zitikytė" userId="8d084da9c1c9e793" providerId="LiveId" clId="{9AE4BAC5-A22F-43E4-86D4-EA714BD0B009}" dt="2022-08-06T11:50:53.705" v="2682" actId="1076"/>
        <pc:sldMkLst>
          <pc:docMk/>
          <pc:sldMk cId="3102477568" sldId="961"/>
        </pc:sldMkLst>
        <pc:spChg chg="del mod">
          <ac:chgData name="Kristina Zitikytė" userId="8d084da9c1c9e793" providerId="LiveId" clId="{9AE4BAC5-A22F-43E4-86D4-EA714BD0B009}" dt="2022-08-06T11:48:50.988" v="2558" actId="478"/>
          <ac:spMkLst>
            <pc:docMk/>
            <pc:sldMk cId="3102477568" sldId="961"/>
            <ac:spMk id="2" creationId="{00000000-0000-0000-0000-000000000000}"/>
          </ac:spMkLst>
        </pc:spChg>
        <pc:spChg chg="mod">
          <ac:chgData name="Kristina Zitikytė" userId="8d084da9c1c9e793" providerId="LiveId" clId="{9AE4BAC5-A22F-43E4-86D4-EA714BD0B009}" dt="2022-08-06T11:50:45.938" v="2680" actId="207"/>
          <ac:spMkLst>
            <pc:docMk/>
            <pc:sldMk cId="3102477568" sldId="961"/>
            <ac:spMk id="3" creationId="{00000000-0000-0000-0000-000000000000}"/>
          </ac:spMkLst>
        </pc:spChg>
        <pc:spChg chg="add del mod">
          <ac:chgData name="Kristina Zitikytė" userId="8d084da9c1c9e793" providerId="LiveId" clId="{9AE4BAC5-A22F-43E4-86D4-EA714BD0B009}" dt="2022-08-06T11:48:52.497" v="2559" actId="478"/>
          <ac:spMkLst>
            <pc:docMk/>
            <pc:sldMk cId="3102477568" sldId="961"/>
            <ac:spMk id="5" creationId="{EC75646F-2DAC-20EF-269B-AB88C45377BE}"/>
          </ac:spMkLst>
        </pc:spChg>
        <pc:spChg chg="mod">
          <ac:chgData name="Kristina Zitikytė" userId="8d084da9c1c9e793" providerId="LiveId" clId="{9AE4BAC5-A22F-43E4-86D4-EA714BD0B009}" dt="2022-08-06T11:50:13.503" v="2669" actId="20577"/>
          <ac:spMkLst>
            <pc:docMk/>
            <pc:sldMk cId="3102477568" sldId="961"/>
            <ac:spMk id="6" creationId="{00000000-0000-0000-0000-000000000000}"/>
          </ac:spMkLst>
        </pc:spChg>
        <pc:spChg chg="del mod">
          <ac:chgData name="Kristina Zitikytė" userId="8d084da9c1c9e793" providerId="LiveId" clId="{9AE4BAC5-A22F-43E4-86D4-EA714BD0B009}" dt="2022-08-06T11:49:20.765" v="2618" actId="478"/>
          <ac:spMkLst>
            <pc:docMk/>
            <pc:sldMk cId="3102477568" sldId="961"/>
            <ac:spMk id="7" creationId="{00000000-0000-0000-0000-000000000000}"/>
          </ac:spMkLst>
        </pc:spChg>
        <pc:spChg chg="del mod">
          <ac:chgData name="Kristina Zitikytė" userId="8d084da9c1c9e793" providerId="LiveId" clId="{9AE4BAC5-A22F-43E4-86D4-EA714BD0B009}" dt="2022-08-06T11:49:21.757" v="2619" actId="478"/>
          <ac:spMkLst>
            <pc:docMk/>
            <pc:sldMk cId="3102477568" sldId="961"/>
            <ac:spMk id="8" creationId="{00000000-0000-0000-0000-000000000000}"/>
          </ac:spMkLst>
        </pc:spChg>
        <pc:spChg chg="mod">
          <ac:chgData name="Kristina Zitikytė" userId="8d084da9c1c9e793" providerId="LiveId" clId="{9AE4BAC5-A22F-43E4-86D4-EA714BD0B009}" dt="2022-08-06T11:50:48.681" v="2681" actId="207"/>
          <ac:spMkLst>
            <pc:docMk/>
            <pc:sldMk cId="3102477568" sldId="961"/>
            <ac:spMk id="10" creationId="{00000000-0000-0000-0000-000000000000}"/>
          </ac:spMkLst>
        </pc:spChg>
        <pc:spChg chg="del">
          <ac:chgData name="Kristina Zitikytė" userId="8d084da9c1c9e793" providerId="LiveId" clId="{9AE4BAC5-A22F-43E4-86D4-EA714BD0B009}" dt="2022-08-06T11:26:49.037" v="1627" actId="478"/>
          <ac:spMkLst>
            <pc:docMk/>
            <pc:sldMk cId="3102477568" sldId="961"/>
            <ac:spMk id="12" creationId="{00000000-0000-0000-0000-000000000000}"/>
          </ac:spMkLst>
        </pc:spChg>
        <pc:spChg chg="add mod">
          <ac:chgData name="Kristina Zitikytė" userId="8d084da9c1c9e793" providerId="LiveId" clId="{9AE4BAC5-A22F-43E4-86D4-EA714BD0B009}" dt="2022-08-06T11:50:53.705" v="2682" actId="1076"/>
          <ac:spMkLst>
            <pc:docMk/>
            <pc:sldMk cId="3102477568" sldId="961"/>
            <ac:spMk id="15" creationId="{010F7930-C988-E472-F4BA-147E0F31FC10}"/>
          </ac:spMkLst>
        </pc:spChg>
        <pc:picChg chg="del">
          <ac:chgData name="Kristina Zitikytė" userId="8d084da9c1c9e793" providerId="LiveId" clId="{9AE4BAC5-A22F-43E4-86D4-EA714BD0B009}" dt="2022-08-06T11:26:48.430" v="1626" actId="478"/>
          <ac:picMkLst>
            <pc:docMk/>
            <pc:sldMk cId="3102477568" sldId="961"/>
            <ac:picMk id="1026" creationId="{00000000-0000-0000-0000-000000000000}"/>
          </ac:picMkLst>
        </pc:picChg>
        <pc:picChg chg="del mod">
          <ac:chgData name="Kristina Zitikytė" userId="8d084da9c1c9e793" providerId="LiveId" clId="{9AE4BAC5-A22F-43E4-86D4-EA714BD0B009}" dt="2022-08-06T11:48:30.189" v="2557" actId="478"/>
          <ac:picMkLst>
            <pc:docMk/>
            <pc:sldMk cId="3102477568" sldId="961"/>
            <ac:picMk id="1028" creationId="{00000000-0000-0000-0000-000000000000}"/>
          </ac:picMkLst>
        </pc:picChg>
        <pc:picChg chg="del mod">
          <ac:chgData name="Kristina Zitikytė" userId="8d084da9c1c9e793" providerId="LiveId" clId="{9AE4BAC5-A22F-43E4-86D4-EA714BD0B009}" dt="2022-08-06T11:49:19.712" v="2617" actId="478"/>
          <ac:picMkLst>
            <pc:docMk/>
            <pc:sldMk cId="3102477568" sldId="961"/>
            <ac:picMk id="1030" creationId="{00000000-0000-0000-0000-000000000000}"/>
          </ac:picMkLst>
        </pc:picChg>
      </pc:sldChg>
      <pc:sldChg chg="addSp delSp modSp add mod ord">
        <pc:chgData name="Kristina Zitikytė" userId="8d084da9c1c9e793" providerId="LiveId" clId="{9AE4BAC5-A22F-43E4-86D4-EA714BD0B009}" dt="2022-08-06T11:48:02.921" v="2551"/>
        <pc:sldMkLst>
          <pc:docMk/>
          <pc:sldMk cId="1074940589" sldId="962"/>
        </pc:sldMkLst>
        <pc:spChg chg="add mod">
          <ac:chgData name="Kristina Zitikytė" userId="8d084da9c1c9e793" providerId="LiveId" clId="{9AE4BAC5-A22F-43E4-86D4-EA714BD0B009}" dt="2022-08-06T11:35:48.300" v="2097" actId="20577"/>
          <ac:spMkLst>
            <pc:docMk/>
            <pc:sldMk cId="1074940589" sldId="962"/>
            <ac:spMk id="2" creationId="{E53450C1-31A9-C93B-2C4B-F37925F62480}"/>
          </ac:spMkLst>
        </pc:spChg>
        <pc:spChg chg="add mod">
          <ac:chgData name="Kristina Zitikytė" userId="8d084da9c1c9e793" providerId="LiveId" clId="{9AE4BAC5-A22F-43E4-86D4-EA714BD0B009}" dt="2022-08-06T11:37:01.383" v="2201" actId="20577"/>
          <ac:spMkLst>
            <pc:docMk/>
            <pc:sldMk cId="1074940589" sldId="962"/>
            <ac:spMk id="3" creationId="{01DC252B-748A-71FB-2703-0A02D01CB20E}"/>
          </ac:spMkLst>
        </pc:spChg>
        <pc:spChg chg="mod">
          <ac:chgData name="Kristina Zitikytė" userId="8d084da9c1c9e793" providerId="LiveId" clId="{9AE4BAC5-A22F-43E4-86D4-EA714BD0B009}" dt="2022-08-06T11:39:13.706" v="2349" actId="20577"/>
          <ac:spMkLst>
            <pc:docMk/>
            <pc:sldMk cId="1074940589" sldId="962"/>
            <ac:spMk id="6" creationId="{00000000-0000-0000-0000-000000000000}"/>
          </ac:spMkLst>
        </pc:spChg>
        <pc:spChg chg="add mod">
          <ac:chgData name="Kristina Zitikytė" userId="8d084da9c1c9e793" providerId="LiveId" clId="{9AE4BAC5-A22F-43E4-86D4-EA714BD0B009}" dt="2022-08-06T11:36:37.978" v="2145" actId="14100"/>
          <ac:spMkLst>
            <pc:docMk/>
            <pc:sldMk cId="1074940589" sldId="962"/>
            <ac:spMk id="8" creationId="{28B31EF3-1A67-6330-A841-CED2B87B9A08}"/>
          </ac:spMkLst>
        </pc:spChg>
        <pc:spChg chg="add mod">
          <ac:chgData name="Kristina Zitikytė" userId="8d084da9c1c9e793" providerId="LiveId" clId="{9AE4BAC5-A22F-43E4-86D4-EA714BD0B009}" dt="2022-08-06T11:35:55.654" v="2099" actId="1076"/>
          <ac:spMkLst>
            <pc:docMk/>
            <pc:sldMk cId="1074940589" sldId="962"/>
            <ac:spMk id="9" creationId="{C02E0462-83FE-E3BB-2121-5979B25E0C16}"/>
          </ac:spMkLst>
        </pc:spChg>
        <pc:graphicFrameChg chg="del">
          <ac:chgData name="Kristina Zitikytė" userId="8d084da9c1c9e793" providerId="LiveId" clId="{9AE4BAC5-A22F-43E4-86D4-EA714BD0B009}" dt="2022-08-06T11:31:53.085" v="1886" actId="478"/>
          <ac:graphicFrameMkLst>
            <pc:docMk/>
            <pc:sldMk cId="1074940589" sldId="962"/>
            <ac:graphicFrameMk id="7" creationId="{00000000-0000-0000-0000-000000000000}"/>
          </ac:graphicFrameMkLst>
        </pc:graphicFrameChg>
      </pc:sldChg>
      <pc:sldChg chg="addSp delSp modSp add mod ord">
        <pc:chgData name="Kristina Zitikytė" userId="8d084da9c1c9e793" providerId="LiveId" clId="{9AE4BAC5-A22F-43E4-86D4-EA714BD0B009}" dt="2022-08-06T11:47:01.315" v="2440"/>
        <pc:sldMkLst>
          <pc:docMk/>
          <pc:sldMk cId="3027356162" sldId="963"/>
        </pc:sldMkLst>
        <pc:spChg chg="del">
          <ac:chgData name="Kristina Zitikytė" userId="8d084da9c1c9e793" providerId="LiveId" clId="{9AE4BAC5-A22F-43E4-86D4-EA714BD0B009}" dt="2022-08-06T11:37:39.174" v="2233" actId="478"/>
          <ac:spMkLst>
            <pc:docMk/>
            <pc:sldMk cId="3027356162" sldId="963"/>
            <ac:spMk id="2" creationId="{00000000-0000-0000-0000-000000000000}"/>
          </ac:spMkLst>
        </pc:spChg>
        <pc:spChg chg="del">
          <ac:chgData name="Kristina Zitikytė" userId="8d084da9c1c9e793" providerId="LiveId" clId="{9AE4BAC5-A22F-43E4-86D4-EA714BD0B009}" dt="2022-08-06T11:37:38.272" v="2232" actId="478"/>
          <ac:spMkLst>
            <pc:docMk/>
            <pc:sldMk cId="3027356162" sldId="963"/>
            <ac:spMk id="3" creationId="{00000000-0000-0000-0000-000000000000}"/>
          </ac:spMkLst>
        </pc:spChg>
        <pc:spChg chg="del">
          <ac:chgData name="Kristina Zitikytė" userId="8d084da9c1c9e793" providerId="LiveId" clId="{9AE4BAC5-A22F-43E4-86D4-EA714BD0B009}" dt="2022-08-06T11:37:37.590" v="2231" actId="478"/>
          <ac:spMkLst>
            <pc:docMk/>
            <pc:sldMk cId="3027356162" sldId="963"/>
            <ac:spMk id="5" creationId="{EC75646F-2DAC-20EF-269B-AB88C45377BE}"/>
          </ac:spMkLst>
        </pc:spChg>
        <pc:spChg chg="del">
          <ac:chgData name="Kristina Zitikytė" userId="8d084da9c1c9e793" providerId="LiveId" clId="{9AE4BAC5-A22F-43E4-86D4-EA714BD0B009}" dt="2022-08-06T11:37:41.127" v="2235" actId="478"/>
          <ac:spMkLst>
            <pc:docMk/>
            <pc:sldMk cId="3027356162" sldId="963"/>
            <ac:spMk id="7" creationId="{00000000-0000-0000-0000-000000000000}"/>
          </ac:spMkLst>
        </pc:spChg>
        <pc:spChg chg="del">
          <ac:chgData name="Kristina Zitikytė" userId="8d084da9c1c9e793" providerId="LiveId" clId="{9AE4BAC5-A22F-43E4-86D4-EA714BD0B009}" dt="2022-08-06T11:37:42.065" v="2236" actId="478"/>
          <ac:spMkLst>
            <pc:docMk/>
            <pc:sldMk cId="3027356162" sldId="963"/>
            <ac:spMk id="8" creationId="{00000000-0000-0000-0000-000000000000}"/>
          </ac:spMkLst>
        </pc:spChg>
        <pc:spChg chg="add mod">
          <ac:chgData name="Kristina Zitikytė" userId="8d084da9c1c9e793" providerId="LiveId" clId="{9AE4BAC5-A22F-43E4-86D4-EA714BD0B009}" dt="2022-08-06T11:37:59.790" v="2271" actId="20577"/>
          <ac:spMkLst>
            <pc:docMk/>
            <pc:sldMk cId="3027356162" sldId="963"/>
            <ac:spMk id="9" creationId="{26137A90-1291-30AF-4782-C95B115996EE}"/>
          </ac:spMkLst>
        </pc:spChg>
        <pc:spChg chg="del">
          <ac:chgData name="Kristina Zitikytė" userId="8d084da9c1c9e793" providerId="LiveId" clId="{9AE4BAC5-A22F-43E4-86D4-EA714BD0B009}" dt="2022-08-06T11:37:42.460" v="2237" actId="478"/>
          <ac:spMkLst>
            <pc:docMk/>
            <pc:sldMk cId="3027356162" sldId="963"/>
            <ac:spMk id="10" creationId="{00000000-0000-0000-0000-000000000000}"/>
          </ac:spMkLst>
        </pc:spChg>
        <pc:spChg chg="add mod">
          <ac:chgData name="Kristina Zitikytė" userId="8d084da9c1c9e793" providerId="LiveId" clId="{9AE4BAC5-A22F-43E4-86D4-EA714BD0B009}" dt="2022-08-06T11:38:50.941" v="2316" actId="20577"/>
          <ac:spMkLst>
            <pc:docMk/>
            <pc:sldMk cId="3027356162" sldId="963"/>
            <ac:spMk id="12" creationId="{8746ABDB-5586-01BC-A6A2-DF83D953587A}"/>
          </ac:spMkLst>
        </pc:spChg>
        <pc:spChg chg="add del">
          <ac:chgData name="Kristina Zitikytė" userId="8d084da9c1c9e793" providerId="LiveId" clId="{9AE4BAC5-A22F-43E4-86D4-EA714BD0B009}" dt="2022-08-06T11:44:29.733" v="2402" actId="478"/>
          <ac:spMkLst>
            <pc:docMk/>
            <pc:sldMk cId="3027356162" sldId="963"/>
            <ac:spMk id="13" creationId="{739159C8-9F33-AD9F-5ABB-A47D8FEF86C9}"/>
          </ac:spMkLst>
        </pc:spChg>
        <pc:spChg chg="add del mod">
          <ac:chgData name="Kristina Zitikytė" userId="8d084da9c1c9e793" providerId="LiveId" clId="{9AE4BAC5-A22F-43E4-86D4-EA714BD0B009}" dt="2022-08-06T11:44:46.811" v="2405" actId="478"/>
          <ac:spMkLst>
            <pc:docMk/>
            <pc:sldMk cId="3027356162" sldId="963"/>
            <ac:spMk id="14" creationId="{AE211564-0EBF-7FCA-BB44-C5A3BD83BE53}"/>
          </ac:spMkLst>
        </pc:spChg>
        <pc:spChg chg="add mod">
          <ac:chgData name="Kristina Zitikytė" userId="8d084da9c1c9e793" providerId="LiveId" clId="{9AE4BAC5-A22F-43E4-86D4-EA714BD0B009}" dt="2022-08-06T11:38:32.933" v="2301" actId="1076"/>
          <ac:spMkLst>
            <pc:docMk/>
            <pc:sldMk cId="3027356162" sldId="963"/>
            <ac:spMk id="15" creationId="{678F91AC-4CCC-805C-A6D2-F3C3A53396DA}"/>
          </ac:spMkLst>
        </pc:spChg>
        <pc:spChg chg="add mod">
          <ac:chgData name="Kristina Zitikytė" userId="8d084da9c1c9e793" providerId="LiveId" clId="{9AE4BAC5-A22F-43E4-86D4-EA714BD0B009}" dt="2022-08-06T11:38:43.018" v="2306" actId="14100"/>
          <ac:spMkLst>
            <pc:docMk/>
            <pc:sldMk cId="3027356162" sldId="963"/>
            <ac:spMk id="16" creationId="{78141EFA-5BA8-09FC-01DD-51FEA3EAC953}"/>
          </ac:spMkLst>
        </pc:spChg>
        <pc:spChg chg="add mod">
          <ac:chgData name="Kristina Zitikytė" userId="8d084da9c1c9e793" providerId="LiveId" clId="{9AE4BAC5-A22F-43E4-86D4-EA714BD0B009}" dt="2022-08-06T11:45:10.769" v="2412" actId="1076"/>
          <ac:spMkLst>
            <pc:docMk/>
            <pc:sldMk cId="3027356162" sldId="963"/>
            <ac:spMk id="17" creationId="{20E82CA7-6D90-5B04-19C2-B4D096B67312}"/>
          </ac:spMkLst>
        </pc:spChg>
        <pc:picChg chg="del">
          <ac:chgData name="Kristina Zitikytė" userId="8d084da9c1c9e793" providerId="LiveId" clId="{9AE4BAC5-A22F-43E4-86D4-EA714BD0B009}" dt="2022-08-06T11:37:35.842" v="2230" actId="478"/>
          <ac:picMkLst>
            <pc:docMk/>
            <pc:sldMk cId="3027356162" sldId="963"/>
            <ac:picMk id="1028" creationId="{00000000-0000-0000-0000-000000000000}"/>
          </ac:picMkLst>
        </pc:picChg>
        <pc:picChg chg="del">
          <ac:chgData name="Kristina Zitikytė" userId="8d084da9c1c9e793" providerId="LiveId" clId="{9AE4BAC5-A22F-43E4-86D4-EA714BD0B009}" dt="2022-08-06T11:37:40.057" v="2234" actId="478"/>
          <ac:picMkLst>
            <pc:docMk/>
            <pc:sldMk cId="3027356162" sldId="963"/>
            <ac:picMk id="1030" creationId="{00000000-0000-0000-0000-000000000000}"/>
          </ac:picMkLst>
        </pc:picChg>
      </pc:sldChg>
      <pc:sldChg chg="addSp delSp modSp add mod">
        <pc:chgData name="Kristina Zitikytė" userId="8d084da9c1c9e793" providerId="LiveId" clId="{9AE4BAC5-A22F-43E4-86D4-EA714BD0B009}" dt="2022-08-06T12:53:06.303" v="3409" actId="20577"/>
        <pc:sldMkLst>
          <pc:docMk/>
          <pc:sldMk cId="2366648431" sldId="964"/>
        </pc:sldMkLst>
        <pc:spChg chg="del">
          <ac:chgData name="Kristina Zitikytė" userId="8d084da9c1c9e793" providerId="LiveId" clId="{9AE4BAC5-A22F-43E4-86D4-EA714BD0B009}" dt="2022-08-06T11:46:07.807" v="2415" actId="478"/>
          <ac:spMkLst>
            <pc:docMk/>
            <pc:sldMk cId="2366648431" sldId="964"/>
            <ac:spMk id="2" creationId="{E53450C1-31A9-C93B-2C4B-F37925F62480}"/>
          </ac:spMkLst>
        </pc:spChg>
        <pc:spChg chg="mod">
          <ac:chgData name="Kristina Zitikytė" userId="8d084da9c1c9e793" providerId="LiveId" clId="{9AE4BAC5-A22F-43E4-86D4-EA714BD0B009}" dt="2022-08-06T12:53:06.303" v="3409" actId="20577"/>
          <ac:spMkLst>
            <pc:docMk/>
            <pc:sldMk cId="2366648431" sldId="964"/>
            <ac:spMk id="3" creationId="{01DC252B-748A-71FB-2703-0A02D01CB20E}"/>
          </ac:spMkLst>
        </pc:spChg>
        <pc:spChg chg="mod">
          <ac:chgData name="Kristina Zitikytė" userId="8d084da9c1c9e793" providerId="LiveId" clId="{9AE4BAC5-A22F-43E4-86D4-EA714BD0B009}" dt="2022-08-06T11:47:57.633" v="2549" actId="20577"/>
          <ac:spMkLst>
            <pc:docMk/>
            <pc:sldMk cId="2366648431" sldId="964"/>
            <ac:spMk id="6" creationId="{00000000-0000-0000-0000-000000000000}"/>
          </ac:spMkLst>
        </pc:spChg>
        <pc:spChg chg="del">
          <ac:chgData name="Kristina Zitikytė" userId="8d084da9c1c9e793" providerId="LiveId" clId="{9AE4BAC5-A22F-43E4-86D4-EA714BD0B009}" dt="2022-08-06T11:46:06.013" v="2414" actId="478"/>
          <ac:spMkLst>
            <pc:docMk/>
            <pc:sldMk cId="2366648431" sldId="964"/>
            <ac:spMk id="8" creationId="{28B31EF3-1A67-6330-A841-CED2B87B9A08}"/>
          </ac:spMkLst>
        </pc:spChg>
        <pc:spChg chg="del">
          <ac:chgData name="Kristina Zitikytė" userId="8d084da9c1c9e793" providerId="LiveId" clId="{9AE4BAC5-A22F-43E4-86D4-EA714BD0B009}" dt="2022-08-06T11:46:09.082" v="2416" actId="478"/>
          <ac:spMkLst>
            <pc:docMk/>
            <pc:sldMk cId="2366648431" sldId="964"/>
            <ac:spMk id="9" creationId="{C02E0462-83FE-E3BB-2121-5979B25E0C16}"/>
          </ac:spMkLst>
        </pc:spChg>
        <pc:spChg chg="add mod">
          <ac:chgData name="Kristina Zitikytė" userId="8d084da9c1c9e793" providerId="LiveId" clId="{9AE4BAC5-A22F-43E4-86D4-EA714BD0B009}" dt="2022-08-06T11:47:33.812" v="2487" actId="1076"/>
          <ac:spMkLst>
            <pc:docMk/>
            <pc:sldMk cId="2366648431" sldId="964"/>
            <ac:spMk id="10" creationId="{E9C412B1-73CC-1EFE-EF3C-8353F539F933}"/>
          </ac:spMkLst>
        </pc:spChg>
        <pc:spChg chg="add mod">
          <ac:chgData name="Kristina Zitikytė" userId="8d084da9c1c9e793" providerId="LiveId" clId="{9AE4BAC5-A22F-43E4-86D4-EA714BD0B009}" dt="2022-08-06T11:47:35.338" v="2488" actId="1076"/>
          <ac:spMkLst>
            <pc:docMk/>
            <pc:sldMk cId="2366648431" sldId="964"/>
            <ac:spMk id="12" creationId="{C22C8AB1-B3EF-B975-F952-28846A99910C}"/>
          </ac:spMkLst>
        </pc:spChg>
      </pc:sldChg>
      <pc:sldChg chg="addSp delSp modSp add mod setBg modNotesTx">
        <pc:chgData name="Kristina Zitikytė" userId="8d084da9c1c9e793" providerId="LiveId" clId="{9AE4BAC5-A22F-43E4-86D4-EA714BD0B009}" dt="2022-08-06T12:52:27.852" v="3369" actId="20577"/>
        <pc:sldMkLst>
          <pc:docMk/>
          <pc:sldMk cId="68033427" sldId="965"/>
        </pc:sldMkLst>
        <pc:spChg chg="del">
          <ac:chgData name="Kristina Zitikytė" userId="8d084da9c1c9e793" providerId="LiveId" clId="{9AE4BAC5-A22F-43E4-86D4-EA714BD0B009}" dt="2022-08-06T11:51:37.446" v="2684" actId="478"/>
          <ac:spMkLst>
            <pc:docMk/>
            <pc:sldMk cId="68033427" sldId="965"/>
            <ac:spMk id="2" creationId="{00000000-0000-0000-0000-000000000000}"/>
          </ac:spMkLst>
        </pc:spChg>
        <pc:spChg chg="del">
          <ac:chgData name="Kristina Zitikytė" userId="8d084da9c1c9e793" providerId="LiveId" clId="{9AE4BAC5-A22F-43E4-86D4-EA714BD0B009}" dt="2022-08-06T11:50:34.791" v="2677" actId="478"/>
          <ac:spMkLst>
            <pc:docMk/>
            <pc:sldMk cId="68033427" sldId="965"/>
            <ac:spMk id="3" creationId="{00000000-0000-0000-0000-000000000000}"/>
          </ac:spMkLst>
        </pc:spChg>
        <pc:spChg chg="del mod">
          <ac:chgData name="Kristina Zitikytė" userId="8d084da9c1c9e793" providerId="LiveId" clId="{9AE4BAC5-A22F-43E4-86D4-EA714BD0B009}" dt="2022-08-06T11:50:34.171" v="2676" actId="478"/>
          <ac:spMkLst>
            <pc:docMk/>
            <pc:sldMk cId="68033427" sldId="965"/>
            <ac:spMk id="5" creationId="{EC75646F-2DAC-20EF-269B-AB88C45377BE}"/>
          </ac:spMkLst>
        </pc:spChg>
        <pc:spChg chg="mod">
          <ac:chgData name="Kristina Zitikytė" userId="8d084da9c1c9e793" providerId="LiveId" clId="{9AE4BAC5-A22F-43E4-86D4-EA714BD0B009}" dt="2022-08-06T12:47:10.258" v="3111" actId="20577"/>
          <ac:spMkLst>
            <pc:docMk/>
            <pc:sldMk cId="68033427" sldId="965"/>
            <ac:spMk id="6" creationId="{00000000-0000-0000-0000-000000000000}"/>
          </ac:spMkLst>
        </pc:spChg>
        <pc:spChg chg="del">
          <ac:chgData name="Kristina Zitikytė" userId="8d084da9c1c9e793" providerId="LiveId" clId="{9AE4BAC5-A22F-43E4-86D4-EA714BD0B009}" dt="2022-08-06T11:50:23.829" v="2672" actId="478"/>
          <ac:spMkLst>
            <pc:docMk/>
            <pc:sldMk cId="68033427" sldId="965"/>
            <ac:spMk id="7" creationId="{00000000-0000-0000-0000-000000000000}"/>
          </ac:spMkLst>
        </pc:spChg>
        <pc:spChg chg="del">
          <ac:chgData name="Kristina Zitikytė" userId="8d084da9c1c9e793" providerId="LiveId" clId="{9AE4BAC5-A22F-43E4-86D4-EA714BD0B009}" dt="2022-08-06T11:50:26.742" v="2673" actId="478"/>
          <ac:spMkLst>
            <pc:docMk/>
            <pc:sldMk cId="68033427" sldId="965"/>
            <ac:spMk id="8" creationId="{00000000-0000-0000-0000-000000000000}"/>
          </ac:spMkLst>
        </pc:spChg>
        <pc:spChg chg="del">
          <ac:chgData name="Kristina Zitikytė" userId="8d084da9c1c9e793" providerId="LiveId" clId="{9AE4BAC5-A22F-43E4-86D4-EA714BD0B009}" dt="2022-08-06T11:50:27.485" v="2674" actId="478"/>
          <ac:spMkLst>
            <pc:docMk/>
            <pc:sldMk cId="68033427" sldId="965"/>
            <ac:spMk id="10" creationId="{00000000-0000-0000-0000-000000000000}"/>
          </ac:spMkLst>
        </pc:spChg>
        <pc:spChg chg="mod">
          <ac:chgData name="Kristina Zitikytė" userId="8d084da9c1c9e793" providerId="LiveId" clId="{9AE4BAC5-A22F-43E4-86D4-EA714BD0B009}" dt="2022-08-06T12:00:59.144" v="2919" actId="26606"/>
          <ac:spMkLst>
            <pc:docMk/>
            <pc:sldMk cId="68033427" sldId="965"/>
            <ac:spMk id="11" creationId="{00000000-0000-0000-0000-000000000000}"/>
          </ac:spMkLst>
        </pc:spChg>
        <pc:spChg chg="add del mod">
          <ac:chgData name="Kristina Zitikytė" userId="8d084da9c1c9e793" providerId="LiveId" clId="{9AE4BAC5-A22F-43E4-86D4-EA714BD0B009}" dt="2022-08-06T11:55:31.418" v="2853"/>
          <ac:spMkLst>
            <pc:docMk/>
            <pc:sldMk cId="68033427" sldId="965"/>
            <ac:spMk id="12" creationId="{121CFF3A-291D-ADA1-A383-4F658DB7DE04}"/>
          </ac:spMkLst>
        </pc:spChg>
        <pc:spChg chg="add del mod ord">
          <ac:chgData name="Kristina Zitikytė" userId="8d084da9c1c9e793" providerId="LiveId" clId="{9AE4BAC5-A22F-43E4-86D4-EA714BD0B009}" dt="2022-08-06T11:51:36.449" v="2683" actId="478"/>
          <ac:spMkLst>
            <pc:docMk/>
            <pc:sldMk cId="68033427" sldId="965"/>
            <ac:spMk id="13" creationId="{55783661-DCC7-9EDB-FF42-F23227CC3398}"/>
          </ac:spMkLst>
        </pc:spChg>
        <pc:spChg chg="add del mod ord">
          <ac:chgData name="Kristina Zitikytė" userId="8d084da9c1c9e793" providerId="LiveId" clId="{9AE4BAC5-A22F-43E4-86D4-EA714BD0B009}" dt="2022-08-06T11:51:38.051" v="2685" actId="478"/>
          <ac:spMkLst>
            <pc:docMk/>
            <pc:sldMk cId="68033427" sldId="965"/>
            <ac:spMk id="14" creationId="{08B7AC44-2055-2B73-D1D5-B5D4E96E0859}"/>
          </ac:spMkLst>
        </pc:spChg>
        <pc:spChg chg="add del mod">
          <ac:chgData name="Kristina Zitikytė" userId="8d084da9c1c9e793" providerId="LiveId" clId="{9AE4BAC5-A22F-43E4-86D4-EA714BD0B009}" dt="2022-08-06T11:59:47.408" v="2899" actId="478"/>
          <ac:spMkLst>
            <pc:docMk/>
            <pc:sldMk cId="68033427" sldId="965"/>
            <ac:spMk id="15" creationId="{D878431F-6BE0-7BE4-6ACE-79FA977A0CA8}"/>
          </ac:spMkLst>
        </pc:spChg>
        <pc:spChg chg="add mod">
          <ac:chgData name="Kristina Zitikytė" userId="8d084da9c1c9e793" providerId="LiveId" clId="{9AE4BAC5-A22F-43E4-86D4-EA714BD0B009}" dt="2022-08-06T12:30:14.910" v="2995" actId="208"/>
          <ac:spMkLst>
            <pc:docMk/>
            <pc:sldMk cId="68033427" sldId="965"/>
            <ac:spMk id="19" creationId="{34EDDE86-4CA7-9A05-6C56-2CA1D7D7014E}"/>
          </ac:spMkLst>
        </pc:spChg>
        <pc:spChg chg="add mod">
          <ac:chgData name="Kristina Zitikytė" userId="8d084da9c1c9e793" providerId="LiveId" clId="{9AE4BAC5-A22F-43E4-86D4-EA714BD0B009}" dt="2022-08-06T12:52:25.337" v="3368" actId="20577"/>
          <ac:spMkLst>
            <pc:docMk/>
            <pc:sldMk cId="68033427" sldId="965"/>
            <ac:spMk id="20" creationId="{F40F7B23-3CA2-987B-1883-DA048A61B6C5}"/>
          </ac:spMkLst>
        </pc:spChg>
        <pc:spChg chg="add mod">
          <ac:chgData name="Kristina Zitikytė" userId="8d084da9c1c9e793" providerId="LiveId" clId="{9AE4BAC5-A22F-43E4-86D4-EA714BD0B009}" dt="2022-08-06T12:30:27.733" v="2998" actId="14100"/>
          <ac:spMkLst>
            <pc:docMk/>
            <pc:sldMk cId="68033427" sldId="965"/>
            <ac:spMk id="24" creationId="{8695FFC9-1FD3-C58A-9929-C187F3FC8D60}"/>
          </ac:spMkLst>
        </pc:spChg>
        <pc:spChg chg="add mod">
          <ac:chgData name="Kristina Zitikytė" userId="8d084da9c1c9e793" providerId="LiveId" clId="{9AE4BAC5-A22F-43E4-86D4-EA714BD0B009}" dt="2022-08-06T12:52:27.852" v="3369" actId="20577"/>
          <ac:spMkLst>
            <pc:docMk/>
            <pc:sldMk cId="68033427" sldId="965"/>
            <ac:spMk id="26" creationId="{DAB362EC-D4A6-F8C3-C389-F381F4DBB30B}"/>
          </ac:spMkLst>
        </pc:spChg>
        <pc:spChg chg="add mod">
          <ac:chgData name="Kristina Zitikytė" userId="8d084da9c1c9e793" providerId="LiveId" clId="{9AE4BAC5-A22F-43E4-86D4-EA714BD0B009}" dt="2022-08-06T12:52:24.310" v="3367" actId="20577"/>
          <ac:spMkLst>
            <pc:docMk/>
            <pc:sldMk cId="68033427" sldId="965"/>
            <ac:spMk id="27" creationId="{CD808EF6-6628-2554-0502-D45265928511}"/>
          </ac:spMkLst>
        </pc:spChg>
        <pc:graphicFrameChg chg="add mod modGraphic">
          <ac:chgData name="Kristina Zitikytė" userId="8d084da9c1c9e793" providerId="LiveId" clId="{9AE4BAC5-A22F-43E4-86D4-EA714BD0B009}" dt="2022-08-06T12:50:15.207" v="3117" actId="14100"/>
          <ac:graphicFrameMkLst>
            <pc:docMk/>
            <pc:sldMk cId="68033427" sldId="965"/>
            <ac:graphicFrameMk id="9" creationId="{0FFE8A30-1E7C-4458-9302-06C903C666A9}"/>
          </ac:graphicFrameMkLst>
        </pc:graphicFrameChg>
        <pc:picChg chg="ord">
          <ac:chgData name="Kristina Zitikytė" userId="8d084da9c1c9e793" providerId="LiveId" clId="{9AE4BAC5-A22F-43E4-86D4-EA714BD0B009}" dt="2022-08-06T12:00:59.144" v="2919" actId="26606"/>
          <ac:picMkLst>
            <pc:docMk/>
            <pc:sldMk cId="68033427" sldId="965"/>
            <ac:picMk id="4" creationId="{00000000-0000-0000-0000-000000000000}"/>
          </ac:picMkLst>
        </pc:picChg>
        <pc:picChg chg="add del mod">
          <ac:chgData name="Kristina Zitikytė" userId="8d084da9c1c9e793" providerId="LiveId" clId="{9AE4BAC5-A22F-43E4-86D4-EA714BD0B009}" dt="2022-08-06T12:01:49.755" v="2932" actId="1076"/>
          <ac:picMkLst>
            <pc:docMk/>
            <pc:sldMk cId="68033427" sldId="965"/>
            <ac:picMk id="16" creationId="{7D839C92-8481-42FC-608D-23E52DC29D1C}"/>
          </ac:picMkLst>
        </pc:picChg>
        <pc:picChg chg="add del mod">
          <ac:chgData name="Kristina Zitikytė" userId="8d084da9c1c9e793" providerId="LiveId" clId="{9AE4BAC5-A22F-43E4-86D4-EA714BD0B009}" dt="2022-08-06T11:56:46.003" v="2856" actId="478"/>
          <ac:picMkLst>
            <pc:docMk/>
            <pc:sldMk cId="68033427" sldId="965"/>
            <ac:picMk id="17" creationId="{B21C023D-3641-C029-6326-B7FC23E9D77B}"/>
          </ac:picMkLst>
        </pc:picChg>
        <pc:picChg chg="add del mod">
          <ac:chgData name="Kristina Zitikytė" userId="8d084da9c1c9e793" providerId="LiveId" clId="{9AE4BAC5-A22F-43E4-86D4-EA714BD0B009}" dt="2022-08-06T11:59:54.938" v="2901" actId="478"/>
          <ac:picMkLst>
            <pc:docMk/>
            <pc:sldMk cId="68033427" sldId="965"/>
            <ac:picMk id="18" creationId="{7C96575D-DAB4-F869-F04D-5C1D04C7CA22}"/>
          </ac:picMkLst>
        </pc:picChg>
        <pc:picChg chg="del">
          <ac:chgData name="Kristina Zitikytė" userId="8d084da9c1c9e793" providerId="LiveId" clId="{9AE4BAC5-A22F-43E4-86D4-EA714BD0B009}" dt="2022-08-06T11:50:32.334" v="2675" actId="478"/>
          <ac:picMkLst>
            <pc:docMk/>
            <pc:sldMk cId="68033427" sldId="965"/>
            <ac:picMk id="1028" creationId="{00000000-0000-0000-0000-000000000000}"/>
          </ac:picMkLst>
        </pc:picChg>
        <pc:picChg chg="del">
          <ac:chgData name="Kristina Zitikytė" userId="8d084da9c1c9e793" providerId="LiveId" clId="{9AE4BAC5-A22F-43E4-86D4-EA714BD0B009}" dt="2022-08-06T11:50:22.507" v="2671" actId="478"/>
          <ac:picMkLst>
            <pc:docMk/>
            <pc:sldMk cId="68033427" sldId="965"/>
            <ac:picMk id="1030" creationId="{00000000-0000-0000-0000-000000000000}"/>
          </ac:picMkLst>
        </pc:picChg>
        <pc:picChg chg="add del mod">
          <ac:chgData name="Kristina Zitikytė" userId="8d084da9c1c9e793" providerId="LiveId" clId="{9AE4BAC5-A22F-43E4-86D4-EA714BD0B009}" dt="2022-08-06T12:02:10.532" v="2938" actId="732"/>
          <ac:picMkLst>
            <pc:docMk/>
            <pc:sldMk cId="68033427" sldId="965"/>
            <ac:picMk id="2050" creationId="{4DADECBC-BF47-AEE7-AFA6-8C39EC2246E3}"/>
          </ac:picMkLst>
        </pc:picChg>
        <pc:picChg chg="add del mod">
          <ac:chgData name="Kristina Zitikytė" userId="8d084da9c1c9e793" providerId="LiveId" clId="{9AE4BAC5-A22F-43E4-86D4-EA714BD0B009}" dt="2022-08-06T12:01:46.147" v="2929"/>
          <ac:picMkLst>
            <pc:docMk/>
            <pc:sldMk cId="68033427" sldId="965"/>
            <ac:picMk id="2052" creationId="{9A319AD2-EA13-5AD4-5D3B-C0565D64F75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Vaiko%20prie&#382;i&#363;ros%20i&#353;mokos__.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xml"/></Relationships>
</file>

<file path=ppt/charts/_rels/chart25.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Vaiko%20prie&#382;i&#363;ros%20i&#353;mokos__.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3.xml"/></Relationships>
</file>

<file path=ppt/charts/_rels/chart26.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Vaiko%20prie&#382;i&#363;ros%20i&#353;mokos__.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Ketvirtine_apzvalga_2023_2024_4_ketv.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20ketv\PROFESIJOS-Pagal%20asmen&#371;%20sk.%20ir%20lyt&#303;%20(93).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20ketv\PROFESIJOS-Pagal%20asmen&#371;%20sk.%20ir%20lyt&#303;%20(93).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I%20ketv\Vyr&#371;%20moter&#371;%20darbo%20pajam&#371;%20atotr&#363;ki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SAVIVALDYB&#278;S%20VDP.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SAVIVALDYB&#278;S%20VDP.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SAVIVALDYB&#278;S%20VDP.xlsx" TargetMode="External"/><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odra\DFS\FS\Valdyba\kristinaz95\Ketvirtin&#279;s%20ap&#382;valgos\2024%20m.%20IV%20ketv\Duomenys_2024%20m.%20IV%20ketv_nauj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627705627705628E-2"/>
          <c:w val="0.94526542690954363"/>
          <c:h val="0.80580805342526707"/>
        </c:manualLayout>
      </c:layout>
      <c:barChart>
        <c:barDir val="col"/>
        <c:grouping val="clustered"/>
        <c:varyColors val="0"/>
        <c:ser>
          <c:idx val="0"/>
          <c:order val="0"/>
          <c:tx>
            <c:strRef>
              <c:f>ketvirtis!$A$3</c:f>
              <c:strCache>
                <c:ptCount val="1"/>
                <c:pt idx="0">
                  <c:v>Vidutinės darbo pajamos (bruto), Eur</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D4E1-450B-AB17-41EF5ECF1B2B}"/>
              </c:ext>
            </c:extLst>
          </c:dPt>
          <c:dPt>
            <c:idx val="1"/>
            <c:invertIfNegative val="0"/>
            <c:bubble3D val="0"/>
            <c:spPr>
              <a:solidFill>
                <a:srgbClr val="8A2062"/>
              </a:solidFill>
              <a:ln>
                <a:noFill/>
              </a:ln>
              <a:effectLst/>
            </c:spPr>
            <c:extLst>
              <c:ext xmlns:c16="http://schemas.microsoft.com/office/drawing/2014/chart" uri="{C3380CC4-5D6E-409C-BE32-E72D297353CC}">
                <c16:uniqueId val="{00000002-D4E1-450B-AB17-41EF5ECF1B2B}"/>
              </c:ext>
            </c:extLst>
          </c:dPt>
          <c:dLbls>
            <c:numFmt formatCode="#,##0\ &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ketvirtis!$I$2:$J$2</c:f>
              <c:strCache>
                <c:ptCount val="2"/>
                <c:pt idx="0">
                  <c:v>2023 m. IV ketv.</c:v>
                </c:pt>
                <c:pt idx="1">
                  <c:v>2024 m. IV ketv.</c:v>
                </c:pt>
              </c:strCache>
            </c:strRef>
          </c:cat>
          <c:val>
            <c:numRef>
              <c:f>ketvirtis!$I$3:$J$3</c:f>
              <c:numCache>
                <c:formatCode>_-* #\ ##0\ [$€-427]_-;\-* #\ ##0\ [$€-427]_-;_-* "-"??\ [$€-427]_-;_-@_-</c:formatCode>
                <c:ptCount val="2"/>
                <c:pt idx="0">
                  <c:v>2060.23</c:v>
                </c:pt>
                <c:pt idx="1">
                  <c:v>2291</c:v>
                </c:pt>
              </c:numCache>
            </c:numRef>
          </c:val>
          <c:extLst>
            <c:ext xmlns:c16="http://schemas.microsoft.com/office/drawing/2014/chart" uri="{C3380CC4-5D6E-409C-BE32-E72D297353CC}">
              <c16:uniqueId val="{00000000-D4E1-450B-AB17-41EF5ECF1B2B}"/>
            </c:ext>
          </c:extLst>
        </c:ser>
        <c:dLbls>
          <c:showLegendKey val="0"/>
          <c:showVal val="0"/>
          <c:showCatName val="0"/>
          <c:showSerName val="0"/>
          <c:showPercent val="0"/>
          <c:showBubbleSize val="0"/>
        </c:dLbls>
        <c:gapWidth val="219"/>
        <c:overlap val="-27"/>
        <c:axId val="181270592"/>
        <c:axId val="181270984"/>
      </c:barChart>
      <c:catAx>
        <c:axId val="18127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81270984"/>
        <c:crosses val="autoZero"/>
        <c:auto val="1"/>
        <c:lblAlgn val="ctr"/>
        <c:lblOffset val="100"/>
        <c:noMultiLvlLbl val="0"/>
      </c:catAx>
      <c:valAx>
        <c:axId val="181270984"/>
        <c:scaling>
          <c:orientation val="minMax"/>
          <c:min val="500"/>
        </c:scaling>
        <c:delete val="1"/>
        <c:axPos val="l"/>
        <c:numFmt formatCode="_-* #\ ##0\ [$€-427]_-;\-* #\ ##0\ [$€-427]_-;_-* &quot;-&quot;??\ [$€-427]_-;_-@_-" sourceLinked="1"/>
        <c:majorTickMark val="out"/>
        <c:minorTickMark val="none"/>
        <c:tickLblPos val="nextTo"/>
        <c:crossAx val="18127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rPr>
              <a:t>Priėmimų-atleidimų balansas (tūkst.)</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'priėmimai-atleidimai'!$A$13</c:f>
              <c:strCache>
                <c:ptCount val="1"/>
                <c:pt idx="0">
                  <c:v>Skirtumas, tūkst.</c:v>
                </c:pt>
              </c:strCache>
            </c:strRef>
          </c:tx>
          <c:spPr>
            <a:solidFill>
              <a:schemeClr val="accent4">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'priėmimai-atleidimai'!$N$9:$AW$10</c:f>
              <c:multiLvlStrCache>
                <c:ptCount val="36"/>
                <c:lvl>
                  <c:pt idx="0">
                    <c:v>sausis</c:v>
                  </c:pt>
                  <c:pt idx="1">
                    <c:v>vasaris</c:v>
                  </c:pt>
                  <c:pt idx="2">
                    <c:v>kovas</c:v>
                  </c:pt>
                  <c:pt idx="3">
                    <c:v>balandis</c:v>
                  </c:pt>
                  <c:pt idx="4">
                    <c:v>gegužė</c:v>
                  </c:pt>
                  <c:pt idx="5">
                    <c:v>birželis</c:v>
                  </c:pt>
                  <c:pt idx="6">
                    <c:v>liepa</c:v>
                  </c:pt>
                  <c:pt idx="7">
                    <c:v>rugpjūtis</c:v>
                  </c:pt>
                  <c:pt idx="8">
                    <c:v>rugsėjis</c:v>
                  </c:pt>
                  <c:pt idx="9">
                    <c:v>spalis</c:v>
                  </c:pt>
                  <c:pt idx="10">
                    <c:v>lapkritis</c:v>
                  </c:pt>
                  <c:pt idx="11">
                    <c:v>gruodis</c:v>
                  </c:pt>
                  <c:pt idx="12">
                    <c:v>sausis</c:v>
                  </c:pt>
                  <c:pt idx="13">
                    <c:v>vasaris</c:v>
                  </c:pt>
                  <c:pt idx="14">
                    <c:v>kovas</c:v>
                  </c:pt>
                  <c:pt idx="15">
                    <c:v>balandis</c:v>
                  </c:pt>
                  <c:pt idx="16">
                    <c:v>gegužė</c:v>
                  </c:pt>
                  <c:pt idx="17">
                    <c:v>birželis</c:v>
                  </c:pt>
                  <c:pt idx="18">
                    <c:v>liepa</c:v>
                  </c:pt>
                  <c:pt idx="19">
                    <c:v>rugpjūtis</c:v>
                  </c:pt>
                  <c:pt idx="20">
                    <c:v>rugsėjis</c:v>
                  </c:pt>
                  <c:pt idx="21">
                    <c:v>spalis</c:v>
                  </c:pt>
                  <c:pt idx="22">
                    <c:v>lapkritis</c:v>
                  </c:pt>
                  <c:pt idx="23">
                    <c:v>gruodis</c:v>
                  </c:pt>
                  <c:pt idx="24">
                    <c:v>sausis</c:v>
                  </c:pt>
                  <c:pt idx="25">
                    <c:v>vasaris</c:v>
                  </c:pt>
                  <c:pt idx="26">
                    <c:v>kovas</c:v>
                  </c:pt>
                  <c:pt idx="27">
                    <c:v>balandis</c:v>
                  </c:pt>
                  <c:pt idx="28">
                    <c:v>gegužė</c:v>
                  </c:pt>
                  <c:pt idx="29">
                    <c:v>birželis</c:v>
                  </c:pt>
                  <c:pt idx="30">
                    <c:v>liepa</c:v>
                  </c:pt>
                  <c:pt idx="31">
                    <c:v>rugpjūtis</c:v>
                  </c:pt>
                  <c:pt idx="32">
                    <c:v>rugsėjis</c:v>
                  </c:pt>
                  <c:pt idx="33">
                    <c:v>spalis</c:v>
                  </c:pt>
                  <c:pt idx="34">
                    <c:v>lapkritis</c:v>
                  </c:pt>
                  <c:pt idx="35">
                    <c:v>gruodis</c:v>
                  </c:pt>
                </c:lvl>
                <c:lvl>
                  <c:pt idx="0">
                    <c:v>2022</c:v>
                  </c:pt>
                  <c:pt idx="12">
                    <c:v>2023</c:v>
                  </c:pt>
                  <c:pt idx="24">
                    <c:v>2024</c:v>
                  </c:pt>
                </c:lvl>
              </c:multiLvlStrCache>
            </c:multiLvlStrRef>
          </c:cat>
          <c:val>
            <c:numRef>
              <c:f>'priėmimai-atleidimai'!$N$13:$AW$13</c:f>
              <c:numCache>
                <c:formatCode>0.0</c:formatCode>
                <c:ptCount val="36"/>
                <c:pt idx="0">
                  <c:v>8.2409999999999997</c:v>
                </c:pt>
                <c:pt idx="1">
                  <c:v>5.7220000000000013</c:v>
                </c:pt>
                <c:pt idx="2">
                  <c:v>6.7490000000000023</c:v>
                </c:pt>
                <c:pt idx="3">
                  <c:v>8.786999999999999</c:v>
                </c:pt>
                <c:pt idx="4">
                  <c:v>6.2610000000000028</c:v>
                </c:pt>
                <c:pt idx="5">
                  <c:v>7.1599999999999966</c:v>
                </c:pt>
                <c:pt idx="6">
                  <c:v>7.5959999999999965</c:v>
                </c:pt>
                <c:pt idx="7">
                  <c:v>-19.882000000000005</c:v>
                </c:pt>
                <c:pt idx="8">
                  <c:v>13.021000000000008</c:v>
                </c:pt>
                <c:pt idx="9">
                  <c:v>5.0659999999999954</c:v>
                </c:pt>
                <c:pt idx="10">
                  <c:v>2.0890000000000057</c:v>
                </c:pt>
                <c:pt idx="11">
                  <c:v>-12.796999999999997</c:v>
                </c:pt>
                <c:pt idx="12">
                  <c:v>2.7419999999999973</c:v>
                </c:pt>
                <c:pt idx="13">
                  <c:v>3.9959999999999951</c:v>
                </c:pt>
                <c:pt idx="14">
                  <c:v>4.2019999999999982</c:v>
                </c:pt>
                <c:pt idx="15">
                  <c:v>7.9420000000000002</c:v>
                </c:pt>
                <c:pt idx="16">
                  <c:v>6.2509999999999977</c:v>
                </c:pt>
                <c:pt idx="17">
                  <c:v>5.1839999999999975</c:v>
                </c:pt>
                <c:pt idx="18">
                  <c:v>5.605000000000004</c:v>
                </c:pt>
                <c:pt idx="19">
                  <c:v>-18.732999999999997</c:v>
                </c:pt>
                <c:pt idx="20">
                  <c:v>15.555000000000007</c:v>
                </c:pt>
                <c:pt idx="21">
                  <c:v>4.5079999999999956</c:v>
                </c:pt>
                <c:pt idx="22">
                  <c:v>1.8299999999999983</c:v>
                </c:pt>
                <c:pt idx="23">
                  <c:v>-12.840000000000003</c:v>
                </c:pt>
                <c:pt idx="24">
                  <c:v>9.6000000000003638E-2</c:v>
                </c:pt>
                <c:pt idx="25">
                  <c:v>2.5609999999999999</c:v>
                </c:pt>
                <c:pt idx="26">
                  <c:v>4.9989999999999952</c:v>
                </c:pt>
                <c:pt idx="27">
                  <c:v>4.5249999999999986</c:v>
                </c:pt>
                <c:pt idx="28">
                  <c:v>1.5720000000000027</c:v>
                </c:pt>
                <c:pt idx="29">
                  <c:v>2.6120000000000019</c:v>
                </c:pt>
                <c:pt idx="30">
                  <c:v>2.8999999999999986</c:v>
                </c:pt>
                <c:pt idx="31">
                  <c:v>-21.295999999999999</c:v>
                </c:pt>
                <c:pt idx="32">
                  <c:v>11.618999999999993</c:v>
                </c:pt>
                <c:pt idx="33">
                  <c:v>4.7929999999999993</c:v>
                </c:pt>
                <c:pt idx="34">
                  <c:v>2.0739999999999981</c:v>
                </c:pt>
                <c:pt idx="35">
                  <c:v>-15.254000000000005</c:v>
                </c:pt>
              </c:numCache>
            </c:numRef>
          </c:val>
          <c:extLst>
            <c:ext xmlns:c16="http://schemas.microsoft.com/office/drawing/2014/chart" uri="{C3380CC4-5D6E-409C-BE32-E72D297353CC}">
              <c16:uniqueId val="{00000000-A5AF-4EAC-976C-D5827E0154FB}"/>
            </c:ext>
          </c:extLst>
        </c:ser>
        <c:dLbls>
          <c:showLegendKey val="0"/>
          <c:showVal val="0"/>
          <c:showCatName val="0"/>
          <c:showSerName val="0"/>
          <c:showPercent val="0"/>
          <c:showBubbleSize val="0"/>
        </c:dLbls>
        <c:gapWidth val="219"/>
        <c:axId val="484176528"/>
        <c:axId val="484174232"/>
      </c:barChart>
      <c:catAx>
        <c:axId val="484176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484174232"/>
        <c:crosses val="autoZero"/>
        <c:auto val="1"/>
        <c:lblAlgn val="ctr"/>
        <c:lblOffset val="100"/>
        <c:noMultiLvlLbl val="0"/>
      </c:catAx>
      <c:valAx>
        <c:axId val="4841742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48417652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lt-LT" sz="1400" b="1" i="0" baseline="0">
                <a:solidFill>
                  <a:schemeClr val="tx1"/>
                </a:solidFill>
                <a:effectLst/>
                <a:latin typeface="Arial" panose="020B0604020202020204" pitchFamily="34" charset="0"/>
                <a:cs typeface="Arial" panose="020B0604020202020204" pitchFamily="34" charset="0"/>
              </a:rPr>
              <a:t>Apdraustųjų skaičiaus metinis pokytis 202</a:t>
            </a:r>
            <a:r>
              <a:rPr lang="en-US" sz="1400" b="1" i="0" baseline="0">
                <a:solidFill>
                  <a:schemeClr val="tx1"/>
                </a:solidFill>
                <a:effectLst/>
                <a:latin typeface="Arial" panose="020B0604020202020204" pitchFamily="34" charset="0"/>
                <a:cs typeface="Arial" panose="020B0604020202020204" pitchFamily="34" charset="0"/>
              </a:rPr>
              <a:t>4</a:t>
            </a:r>
            <a:r>
              <a:rPr lang="lt-LT" sz="1400" b="1" i="0" baseline="0">
                <a:solidFill>
                  <a:schemeClr val="tx1"/>
                </a:solidFill>
                <a:effectLst/>
                <a:latin typeface="Arial" panose="020B0604020202020204" pitchFamily="34" charset="0"/>
                <a:cs typeface="Arial" panose="020B0604020202020204" pitchFamily="34" charset="0"/>
              </a:rPr>
              <a:t> m. </a:t>
            </a:r>
            <a:r>
              <a:rPr lang="lt-LT" sz="1400" b="1" i="0" u="none" strike="noStrike" baseline="0">
                <a:solidFill>
                  <a:schemeClr val="tx1"/>
                </a:solidFill>
                <a:effectLst/>
                <a:latin typeface="Arial" panose="020B0604020202020204" pitchFamily="34" charset="0"/>
                <a:cs typeface="Arial" panose="020B0604020202020204" pitchFamily="34" charset="0"/>
              </a:rPr>
              <a:t>lapkričio</a:t>
            </a:r>
            <a:r>
              <a:rPr lang="lt-LT" sz="1400" b="1" i="0" baseline="0">
                <a:solidFill>
                  <a:schemeClr val="tx1"/>
                </a:solidFill>
                <a:effectLst/>
                <a:latin typeface="Arial" panose="020B0604020202020204" pitchFamily="34" charset="0"/>
                <a:cs typeface="Arial" panose="020B0604020202020204" pitchFamily="34" charset="0"/>
              </a:rPr>
              <a:t> mėn., proc.</a:t>
            </a:r>
            <a:endParaRPr lang="lt-LT" sz="140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1.3704729878008285E-2"/>
          <c:y val="0.2828919392349597"/>
          <c:w val="0.97259054024398339"/>
          <c:h val="0.46302894231661029"/>
        </c:manualLayout>
      </c:layout>
      <c:barChart>
        <c:barDir val="col"/>
        <c:grouping val="clustered"/>
        <c:varyColors val="0"/>
        <c:ser>
          <c:idx val="0"/>
          <c:order val="0"/>
          <c:tx>
            <c:strRef>
              <c:f>evrk_lapkritis!$F$39</c:f>
              <c:strCache>
                <c:ptCount val="1"/>
                <c:pt idx="0">
                  <c:v>Apdraustųjų pokytis</c:v>
                </c:pt>
              </c:strCache>
            </c:strRef>
          </c:tx>
          <c:spPr>
            <a:solidFill>
              <a:schemeClr val="accent6"/>
            </a:solidFill>
            <a:ln>
              <a:noFill/>
            </a:ln>
            <a:effectLst/>
          </c:spPr>
          <c:invertIfNegative val="0"/>
          <c:dPt>
            <c:idx val="0"/>
            <c:invertIfNegative val="0"/>
            <c:bubble3D val="0"/>
            <c:spPr>
              <a:solidFill>
                <a:srgbClr val="8A2062"/>
              </a:solidFill>
              <a:ln>
                <a:noFill/>
              </a:ln>
              <a:effectLst/>
            </c:spPr>
            <c:extLst>
              <c:ext xmlns:c16="http://schemas.microsoft.com/office/drawing/2014/chart" uri="{C3380CC4-5D6E-409C-BE32-E72D297353CC}">
                <c16:uniqueId val="{00000002-3196-4ED5-BA87-DBBDB5125D64}"/>
              </c:ext>
            </c:extLst>
          </c:dPt>
          <c:dPt>
            <c:idx val="1"/>
            <c:invertIfNegative val="0"/>
            <c:bubble3D val="0"/>
            <c:spPr>
              <a:solidFill>
                <a:srgbClr val="8A2062"/>
              </a:solidFill>
              <a:ln>
                <a:noFill/>
              </a:ln>
              <a:effectLst/>
            </c:spPr>
            <c:extLst>
              <c:ext xmlns:c16="http://schemas.microsoft.com/office/drawing/2014/chart" uri="{C3380CC4-5D6E-409C-BE32-E72D297353CC}">
                <c16:uniqueId val="{00000003-3196-4ED5-BA87-DBBDB5125D64}"/>
              </c:ext>
            </c:extLst>
          </c:dPt>
          <c:dPt>
            <c:idx val="2"/>
            <c:invertIfNegative val="0"/>
            <c:bubble3D val="0"/>
            <c:spPr>
              <a:solidFill>
                <a:srgbClr val="8A2062"/>
              </a:solidFill>
              <a:ln>
                <a:noFill/>
              </a:ln>
              <a:effectLst/>
            </c:spPr>
            <c:extLst>
              <c:ext xmlns:c16="http://schemas.microsoft.com/office/drawing/2014/chart" uri="{C3380CC4-5D6E-409C-BE32-E72D297353CC}">
                <c16:uniqueId val="{00000001-3196-4ED5-BA87-DBBDB5125D64}"/>
              </c:ext>
            </c:extLst>
          </c:dPt>
          <c:dLbls>
            <c:dLbl>
              <c:idx val="7"/>
              <c:layout>
                <c:manualLayout>
                  <c:x val="-4.7463656200183012E-3"/>
                  <c:y val="3.1738759189453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04-4445-9CCE-E91B520E36A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evrk_lapkritis!$A$40:$A$48</c:f>
              <c:strCache>
                <c:ptCount val="9"/>
                <c:pt idx="0">
                  <c:v>Finansinė ir draudimo veikla</c:v>
                </c:pt>
                <c:pt idx="1">
                  <c:v>Informacija ir ryšiai</c:v>
                </c:pt>
                <c:pt idx="2">
                  <c:v>Profesinė, mokslinė ir techninė veikla</c:v>
                </c:pt>
                <c:pt idx="5">
                  <c:v>Didmeninė ir mažmeninė prekyba</c:v>
                </c:pt>
                <c:pt idx="6">
                  <c:v>Apdirbamoji gamyba</c:v>
                </c:pt>
                <c:pt idx="7">
                  <c:v>Transportas ir saugojimas</c:v>
                </c:pt>
                <c:pt idx="8">
                  <c:v>Statyba</c:v>
                </c:pt>
              </c:strCache>
            </c:strRef>
          </c:cat>
          <c:val>
            <c:numRef>
              <c:f>evrk_lapkritis!$F$40:$F$48</c:f>
              <c:numCache>
                <c:formatCode>0.0</c:formatCode>
                <c:ptCount val="9"/>
                <c:pt idx="0">
                  <c:v>2.5313724785156921</c:v>
                </c:pt>
                <c:pt idx="1">
                  <c:v>-1.1378810961274466</c:v>
                </c:pt>
                <c:pt idx="2">
                  <c:v>3.1473812423873371</c:v>
                </c:pt>
                <c:pt idx="5">
                  <c:v>-3.6627679346921127</c:v>
                </c:pt>
                <c:pt idx="6">
                  <c:v>-0.88872960209048779</c:v>
                </c:pt>
                <c:pt idx="7">
                  <c:v>-5.4719419789159058</c:v>
                </c:pt>
                <c:pt idx="8">
                  <c:v>-1.9429276345627078</c:v>
                </c:pt>
              </c:numCache>
            </c:numRef>
          </c:val>
          <c:extLst>
            <c:ext xmlns:c16="http://schemas.microsoft.com/office/drawing/2014/chart" uri="{C3380CC4-5D6E-409C-BE32-E72D297353CC}">
              <c16:uniqueId val="{00000000-3196-4ED5-BA87-DBBDB5125D64}"/>
            </c:ext>
          </c:extLst>
        </c:ser>
        <c:dLbls>
          <c:showLegendKey val="0"/>
          <c:showVal val="0"/>
          <c:showCatName val="0"/>
          <c:showSerName val="0"/>
          <c:showPercent val="0"/>
          <c:showBubbleSize val="0"/>
        </c:dLbls>
        <c:gapWidth val="219"/>
        <c:overlap val="-27"/>
        <c:axId val="737405008"/>
        <c:axId val="737404352"/>
      </c:barChart>
      <c:catAx>
        <c:axId val="7374050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37404352"/>
        <c:crosses val="autoZero"/>
        <c:auto val="1"/>
        <c:lblAlgn val="ctr"/>
        <c:lblOffset val="100"/>
        <c:noMultiLvlLbl val="0"/>
      </c:catAx>
      <c:valAx>
        <c:axId val="737404352"/>
        <c:scaling>
          <c:orientation val="minMax"/>
        </c:scaling>
        <c:delete val="1"/>
        <c:axPos val="l"/>
        <c:numFmt formatCode="0.0" sourceLinked="1"/>
        <c:majorTickMark val="none"/>
        <c:minorTickMark val="none"/>
        <c:tickLblPos val="nextTo"/>
        <c:crossAx val="73740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82399553016699E-2"/>
          <c:y val="0.15430995364626196"/>
          <c:w val="0.97423520089396665"/>
          <c:h val="0.54460758679701227"/>
        </c:manualLayout>
      </c:layout>
      <c:barChart>
        <c:barDir val="col"/>
        <c:grouping val="clustered"/>
        <c:varyColors val="0"/>
        <c:ser>
          <c:idx val="0"/>
          <c:order val="0"/>
          <c:tx>
            <c:strRef>
              <c:f>evrk_lapkritis!$F$39</c:f>
              <c:strCache>
                <c:ptCount val="1"/>
                <c:pt idx="0">
                  <c:v>Apdraustųjų pokytis</c:v>
                </c:pt>
              </c:strCache>
            </c:strRef>
          </c:tx>
          <c:spPr>
            <a:solidFill>
              <a:srgbClr val="339966"/>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9996-46C6-8F3C-7DA138AC5D29}"/>
              </c:ext>
            </c:extLst>
          </c:dPt>
          <c:dPt>
            <c:idx val="1"/>
            <c:invertIfNegative val="0"/>
            <c:bubble3D val="0"/>
            <c:spPr>
              <a:solidFill>
                <a:srgbClr val="0070C0"/>
              </a:solidFill>
              <a:ln>
                <a:noFill/>
              </a:ln>
              <a:effectLst/>
            </c:spPr>
            <c:extLst>
              <c:ext xmlns:c16="http://schemas.microsoft.com/office/drawing/2014/chart" uri="{C3380CC4-5D6E-409C-BE32-E72D297353CC}">
                <c16:uniqueId val="{00000002-9996-46C6-8F3C-7DA138AC5D29}"/>
              </c:ext>
            </c:extLst>
          </c:dPt>
          <c:dPt>
            <c:idx val="2"/>
            <c:invertIfNegative val="0"/>
            <c:bubble3D val="0"/>
            <c:spPr>
              <a:solidFill>
                <a:srgbClr val="0070C0"/>
              </a:solidFill>
              <a:ln>
                <a:noFill/>
              </a:ln>
              <a:effectLst/>
            </c:spPr>
            <c:extLst>
              <c:ext xmlns:c16="http://schemas.microsoft.com/office/drawing/2014/chart" uri="{C3380CC4-5D6E-409C-BE32-E72D297353CC}">
                <c16:uniqueId val="{00000001-9996-46C6-8F3C-7DA138AC5D2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evrk_lapkritis!$A$51:$A$58</c:f>
              <c:strCache>
                <c:ptCount val="8"/>
                <c:pt idx="0">
                  <c:v>Švietimas</c:v>
                </c:pt>
                <c:pt idx="1">
                  <c:v>Viešasis valdymas</c:v>
                </c:pt>
                <c:pt idx="2">
                  <c:v>Žmonių sveikatos priežiūra ir socialinis darbas</c:v>
                </c:pt>
                <c:pt idx="5">
                  <c:v>Administracinė ir aptarnavimo veikla</c:v>
                </c:pt>
                <c:pt idx="6">
                  <c:v>Meninė, pramoginė ir poilsio organizavimo  veikla</c:v>
                </c:pt>
                <c:pt idx="7">
                  <c:v>Apgyvendinimo ir maitinimo paslaugų veikla</c:v>
                </c:pt>
              </c:strCache>
            </c:strRef>
          </c:cat>
          <c:val>
            <c:numRef>
              <c:f>evrk_lapkritis!$F$51:$F$58</c:f>
              <c:numCache>
                <c:formatCode>0.0</c:formatCode>
                <c:ptCount val="8"/>
                <c:pt idx="0">
                  <c:v>2.1988600767079758</c:v>
                </c:pt>
                <c:pt idx="1">
                  <c:v>2.80002381732114</c:v>
                </c:pt>
                <c:pt idx="2">
                  <c:v>5.9246080073070528</c:v>
                </c:pt>
                <c:pt idx="5">
                  <c:v>5.3416042043594292</c:v>
                </c:pt>
                <c:pt idx="6">
                  <c:v>0.90007627765065212</c:v>
                </c:pt>
                <c:pt idx="7">
                  <c:v>-0.7981824761751577</c:v>
                </c:pt>
              </c:numCache>
            </c:numRef>
          </c:val>
          <c:extLst>
            <c:ext xmlns:c16="http://schemas.microsoft.com/office/drawing/2014/chart" uri="{C3380CC4-5D6E-409C-BE32-E72D297353CC}">
              <c16:uniqueId val="{00000000-9996-46C6-8F3C-7DA138AC5D29}"/>
            </c:ext>
          </c:extLst>
        </c:ser>
        <c:dLbls>
          <c:showLegendKey val="0"/>
          <c:showVal val="0"/>
          <c:showCatName val="0"/>
          <c:showSerName val="0"/>
          <c:showPercent val="0"/>
          <c:showBubbleSize val="0"/>
        </c:dLbls>
        <c:gapWidth val="219"/>
        <c:overlap val="-27"/>
        <c:axId val="737405008"/>
        <c:axId val="737404352"/>
      </c:barChart>
      <c:catAx>
        <c:axId val="7374050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37404352"/>
        <c:crosses val="autoZero"/>
        <c:auto val="1"/>
        <c:lblAlgn val="ctr"/>
        <c:lblOffset val="100"/>
        <c:noMultiLvlLbl val="0"/>
      </c:catAx>
      <c:valAx>
        <c:axId val="737404352"/>
        <c:scaling>
          <c:orientation val="minMax"/>
        </c:scaling>
        <c:delete val="1"/>
        <c:axPos val="l"/>
        <c:numFmt formatCode="0.0" sourceLinked="1"/>
        <c:majorTickMark val="none"/>
        <c:minorTickMark val="none"/>
        <c:tickLblPos val="nextTo"/>
        <c:crossAx val="73740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lineChart>
        <c:grouping val="standard"/>
        <c:varyColors val="0"/>
        <c:ser>
          <c:idx val="0"/>
          <c:order val="0"/>
          <c:tx>
            <c:strRef>
              <c:f>'apdraustųjų skaičius (2)'!$A$4</c:f>
              <c:strCache>
                <c:ptCount val="1"/>
                <c:pt idx="0">
                  <c:v>Apdraustųjų skaičius, tūkst. žm.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'apdraustųjų skaičius (2)'!$AL$2:$BU$3</c:f>
              <c:multiLvlStrCache>
                <c:ptCount val="36"/>
                <c:lvl>
                  <c:pt idx="0">
                    <c:v>sausis</c:v>
                  </c:pt>
                  <c:pt idx="1">
                    <c:v>vasaris</c:v>
                  </c:pt>
                  <c:pt idx="2">
                    <c:v>kovas</c:v>
                  </c:pt>
                  <c:pt idx="3">
                    <c:v>balandis</c:v>
                  </c:pt>
                  <c:pt idx="4">
                    <c:v>gegužė</c:v>
                  </c:pt>
                  <c:pt idx="5">
                    <c:v>birželis</c:v>
                  </c:pt>
                  <c:pt idx="6">
                    <c:v>liepa</c:v>
                  </c:pt>
                  <c:pt idx="7">
                    <c:v>rugpjūtis</c:v>
                  </c:pt>
                  <c:pt idx="8">
                    <c:v>rugsėjis</c:v>
                  </c:pt>
                  <c:pt idx="9">
                    <c:v>spalis</c:v>
                  </c:pt>
                  <c:pt idx="10">
                    <c:v>lapkritis</c:v>
                  </c:pt>
                  <c:pt idx="11">
                    <c:v>gruodis</c:v>
                  </c:pt>
                  <c:pt idx="12">
                    <c:v>sausis</c:v>
                  </c:pt>
                  <c:pt idx="13">
                    <c:v>vasaris</c:v>
                  </c:pt>
                  <c:pt idx="14">
                    <c:v>kovas</c:v>
                  </c:pt>
                  <c:pt idx="15">
                    <c:v>balandis</c:v>
                  </c:pt>
                  <c:pt idx="16">
                    <c:v>gegužė</c:v>
                  </c:pt>
                  <c:pt idx="17">
                    <c:v>birželis</c:v>
                  </c:pt>
                  <c:pt idx="18">
                    <c:v>liepa</c:v>
                  </c:pt>
                  <c:pt idx="19">
                    <c:v>rugpjūtis</c:v>
                  </c:pt>
                  <c:pt idx="20">
                    <c:v>rugsėjis</c:v>
                  </c:pt>
                  <c:pt idx="21">
                    <c:v>spalis</c:v>
                  </c:pt>
                  <c:pt idx="22">
                    <c:v>lapkritis</c:v>
                  </c:pt>
                  <c:pt idx="23">
                    <c:v>gruodis</c:v>
                  </c:pt>
                  <c:pt idx="24">
                    <c:v>sausis</c:v>
                  </c:pt>
                  <c:pt idx="25">
                    <c:v>vasaris</c:v>
                  </c:pt>
                  <c:pt idx="26">
                    <c:v>kovas</c:v>
                  </c:pt>
                  <c:pt idx="27">
                    <c:v>balandis</c:v>
                  </c:pt>
                  <c:pt idx="28">
                    <c:v>gegužė</c:v>
                  </c:pt>
                  <c:pt idx="29">
                    <c:v>birželis</c:v>
                  </c:pt>
                  <c:pt idx="30">
                    <c:v>liepa</c:v>
                  </c:pt>
                  <c:pt idx="31">
                    <c:v>rugpjūtis</c:v>
                  </c:pt>
                  <c:pt idx="32">
                    <c:v>rugsėjis</c:v>
                  </c:pt>
                  <c:pt idx="33">
                    <c:v>spalis</c:v>
                  </c:pt>
                  <c:pt idx="34">
                    <c:v>lapkritis</c:v>
                  </c:pt>
                  <c:pt idx="35">
                    <c:v>gruodis</c:v>
                  </c:pt>
                </c:lvl>
                <c:lvl>
                  <c:pt idx="0">
                    <c:v>2022</c:v>
                  </c:pt>
                  <c:pt idx="12">
                    <c:v>2023</c:v>
                  </c:pt>
                  <c:pt idx="24">
                    <c:v>2024</c:v>
                  </c:pt>
                </c:lvl>
              </c:multiLvlStrCache>
            </c:multiLvlStrRef>
          </c:cat>
          <c:val>
            <c:numRef>
              <c:f>'apdraustųjų skaičius (2)'!$AL$4:$BU$4</c:f>
              <c:numCache>
                <c:formatCode>General</c:formatCode>
                <c:ptCount val="36"/>
                <c:pt idx="0">
                  <c:v>1307.7</c:v>
                </c:pt>
                <c:pt idx="1">
                  <c:v>1309.8</c:v>
                </c:pt>
                <c:pt idx="2">
                  <c:v>1315.9</c:v>
                </c:pt>
                <c:pt idx="3">
                  <c:v>1326.3</c:v>
                </c:pt>
                <c:pt idx="4">
                  <c:v>1335.9</c:v>
                </c:pt>
                <c:pt idx="5">
                  <c:v>1348.4</c:v>
                </c:pt>
                <c:pt idx="6">
                  <c:v>1346.9</c:v>
                </c:pt>
                <c:pt idx="7">
                  <c:v>1349.1</c:v>
                </c:pt>
                <c:pt idx="8">
                  <c:v>1341.7</c:v>
                </c:pt>
                <c:pt idx="9">
                  <c:v>1337</c:v>
                </c:pt>
                <c:pt idx="10">
                  <c:v>1335</c:v>
                </c:pt>
                <c:pt idx="11">
                  <c:v>1328.9</c:v>
                </c:pt>
                <c:pt idx="12">
                  <c:v>1325.8</c:v>
                </c:pt>
                <c:pt idx="13">
                  <c:v>1324.8</c:v>
                </c:pt>
                <c:pt idx="14">
                  <c:v>1332.5</c:v>
                </c:pt>
                <c:pt idx="15">
                  <c:v>1336.9</c:v>
                </c:pt>
                <c:pt idx="16">
                  <c:v>1347.2</c:v>
                </c:pt>
                <c:pt idx="17">
                  <c:v>1358.3</c:v>
                </c:pt>
                <c:pt idx="18" formatCode="0.0">
                  <c:v>1357.7380000000001</c:v>
                </c:pt>
                <c:pt idx="19">
                  <c:v>1357.8579999999999</c:v>
                </c:pt>
                <c:pt idx="20" formatCode="0.0">
                  <c:v>1351.876</c:v>
                </c:pt>
                <c:pt idx="21">
                  <c:v>1352.6</c:v>
                </c:pt>
                <c:pt idx="22">
                  <c:v>1348.9</c:v>
                </c:pt>
                <c:pt idx="23" formatCode="0.0">
                  <c:v>1341.3879999999999</c:v>
                </c:pt>
                <c:pt idx="24">
                  <c:v>1337.3</c:v>
                </c:pt>
                <c:pt idx="25">
                  <c:v>1335.8</c:v>
                </c:pt>
                <c:pt idx="26">
                  <c:v>1340.6</c:v>
                </c:pt>
                <c:pt idx="27">
                  <c:v>1345.8</c:v>
                </c:pt>
                <c:pt idx="28">
                  <c:v>1350.2</c:v>
                </c:pt>
                <c:pt idx="29">
                  <c:v>1356.7</c:v>
                </c:pt>
                <c:pt idx="30" formatCode="0.0">
                  <c:v>1358.9</c:v>
                </c:pt>
                <c:pt idx="31">
                  <c:v>1353.9</c:v>
                </c:pt>
                <c:pt idx="32" formatCode="0.0">
                  <c:v>1345.4</c:v>
                </c:pt>
                <c:pt idx="33">
                  <c:v>1343.702</c:v>
                </c:pt>
                <c:pt idx="34">
                  <c:v>1339.329</c:v>
                </c:pt>
                <c:pt idx="35" formatCode="0.0">
                  <c:v>1331.1659999999999</c:v>
                </c:pt>
              </c:numCache>
            </c:numRef>
          </c:val>
          <c:smooth val="0"/>
          <c:extLst>
            <c:ext xmlns:c16="http://schemas.microsoft.com/office/drawing/2014/chart" uri="{C3380CC4-5D6E-409C-BE32-E72D297353CC}">
              <c16:uniqueId val="{00000000-BBA5-4034-99C5-C14E4A7C53ED}"/>
            </c:ext>
          </c:extLst>
        </c:ser>
        <c:dLbls>
          <c:showLegendKey val="0"/>
          <c:showVal val="0"/>
          <c:showCatName val="0"/>
          <c:showSerName val="0"/>
          <c:showPercent val="0"/>
          <c:showBubbleSize val="0"/>
        </c:dLbls>
        <c:marker val="1"/>
        <c:smooth val="0"/>
        <c:axId val="620026584"/>
        <c:axId val="620028224"/>
      </c:lineChart>
      <c:catAx>
        <c:axId val="62002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620028224"/>
        <c:crosses val="autoZero"/>
        <c:auto val="1"/>
        <c:lblAlgn val="ctr"/>
        <c:lblOffset val="100"/>
        <c:noMultiLvlLbl val="0"/>
      </c:catAx>
      <c:valAx>
        <c:axId val="620028224"/>
        <c:scaling>
          <c:orientation val="minMax"/>
          <c:min val="1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6200265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a:t>Apdraust</a:t>
            </a:r>
            <a:r>
              <a:rPr lang="lt-LT" b="1"/>
              <a:t>ųjų skaičius (tūkst. žm.) pagal amžių 202</a:t>
            </a:r>
            <a:r>
              <a:rPr lang="en-US" b="1"/>
              <a:t>3</a:t>
            </a:r>
            <a:r>
              <a:rPr lang="lt-LT" b="1"/>
              <a:t> m. ir 202</a:t>
            </a:r>
            <a:r>
              <a:rPr lang="en-US" b="1"/>
              <a:t>4</a:t>
            </a:r>
            <a:r>
              <a:rPr lang="lt-LT" b="1"/>
              <a:t> m. </a:t>
            </a:r>
            <a:r>
              <a:rPr lang="en-US" b="1"/>
              <a:t>lapkri</a:t>
            </a:r>
            <a:r>
              <a:rPr lang="lt-LT" b="1"/>
              <a:t>čio</a:t>
            </a:r>
            <a:r>
              <a:rPr lang="en-US" b="1"/>
              <a:t> </a:t>
            </a:r>
            <a:r>
              <a:rPr lang="lt-LT" b="1"/>
              <a:t>mėn.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7.0327319023185828E-2"/>
          <c:y val="0.27030275369936912"/>
          <c:w val="0.87620904063989269"/>
          <c:h val="0.63761648706515139"/>
        </c:manualLayout>
      </c:layout>
      <c:barChart>
        <c:barDir val="col"/>
        <c:grouping val="clustered"/>
        <c:varyColors val="0"/>
        <c:ser>
          <c:idx val="0"/>
          <c:order val="0"/>
          <c:tx>
            <c:strRef>
              <c:f>'apdraustieji pagal amžių'!$B$36</c:f>
              <c:strCache>
                <c:ptCount val="1"/>
                <c:pt idx="0">
                  <c:v>2023 m. lapkritis</c:v>
                </c:pt>
              </c:strCache>
            </c:strRef>
          </c:tx>
          <c:spPr>
            <a:solidFill>
              <a:schemeClr val="bg1">
                <a:lumMod val="65000"/>
              </a:schemeClr>
            </a:solidFill>
            <a:ln>
              <a:noFill/>
            </a:ln>
            <a:effectLst/>
          </c:spPr>
          <c:invertIfNegative val="0"/>
          <c:dLbls>
            <c:dLbl>
              <c:idx val="0"/>
              <c:layout>
                <c:manualLayout>
                  <c:x val="4.80786430314074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B2-42F1-8758-5097085AB67F}"/>
                </c:ext>
              </c:extLst>
            </c:dLbl>
            <c:dLbl>
              <c:idx val="1"/>
              <c:layout>
                <c:manualLayout>
                  <c:x val="-2.1635389364133489E-2"/>
                  <c:y val="-2.7920181696628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B2-42F1-8758-5097085AB67F}"/>
                </c:ext>
              </c:extLst>
            </c:dLbl>
            <c:dLbl>
              <c:idx val="2"/>
              <c:layout>
                <c:manualLayout>
                  <c:x val="-2.1635389364133447E-2"/>
                  <c:y val="-2.7920181696628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42F1-8758-5097085AB67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amžių'!$A$37:$A$42</c:f>
              <c:strCache>
                <c:ptCount val="6"/>
                <c:pt idx="0">
                  <c:v>iki 25 m.</c:v>
                </c:pt>
                <c:pt idx="1">
                  <c:v>25-30 m.</c:v>
                </c:pt>
                <c:pt idx="2">
                  <c:v>31-40 m.</c:v>
                </c:pt>
                <c:pt idx="3">
                  <c:v>41-50 m.</c:v>
                </c:pt>
                <c:pt idx="4">
                  <c:v>51-60 m.</c:v>
                </c:pt>
                <c:pt idx="5">
                  <c:v>virš 60 m.</c:v>
                </c:pt>
              </c:strCache>
            </c:strRef>
          </c:cat>
          <c:val>
            <c:numRef>
              <c:f>'apdraustieji pagal amžių'!$B$37:$B$42</c:f>
              <c:numCache>
                <c:formatCode>0</c:formatCode>
                <c:ptCount val="6"/>
                <c:pt idx="0">
                  <c:v>71.688000000000002</c:v>
                </c:pt>
                <c:pt idx="1">
                  <c:v>122.63200000000001</c:v>
                </c:pt>
                <c:pt idx="2">
                  <c:v>283.149</c:v>
                </c:pt>
                <c:pt idx="3">
                  <c:v>265.77499999999998</c:v>
                </c:pt>
                <c:pt idx="4">
                  <c:v>272.637</c:v>
                </c:pt>
                <c:pt idx="5">
                  <c:v>161.09100000000001</c:v>
                </c:pt>
              </c:numCache>
            </c:numRef>
          </c:val>
          <c:extLst>
            <c:ext xmlns:c16="http://schemas.microsoft.com/office/drawing/2014/chart" uri="{C3380CC4-5D6E-409C-BE32-E72D297353CC}">
              <c16:uniqueId val="{00000000-62B2-42F1-8758-5097085AB67F}"/>
            </c:ext>
          </c:extLst>
        </c:ser>
        <c:ser>
          <c:idx val="1"/>
          <c:order val="1"/>
          <c:tx>
            <c:strRef>
              <c:f>'apdraustieji pagal amžių'!$C$36</c:f>
              <c:strCache>
                <c:ptCount val="1"/>
                <c:pt idx="0">
                  <c:v>2024 m. lapkritis</c:v>
                </c:pt>
              </c:strCache>
            </c:strRef>
          </c:tx>
          <c:spPr>
            <a:solidFill>
              <a:srgbClr val="339966"/>
            </a:solidFill>
            <a:ln>
              <a:noFill/>
            </a:ln>
            <a:effectLst/>
          </c:spPr>
          <c:invertIfNegative val="0"/>
          <c:dLbls>
            <c:dLbl>
              <c:idx val="0"/>
              <c:layout>
                <c:manualLayout>
                  <c:x val="-2.4039321515703827E-3"/>
                  <c:y val="-2.5128163526965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B2-42F1-8758-5097085AB67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amžių'!$A$37:$A$42</c:f>
              <c:strCache>
                <c:ptCount val="6"/>
                <c:pt idx="0">
                  <c:v>iki 25 m.</c:v>
                </c:pt>
                <c:pt idx="1">
                  <c:v>25-30 m.</c:v>
                </c:pt>
                <c:pt idx="2">
                  <c:v>31-40 m.</c:v>
                </c:pt>
                <c:pt idx="3">
                  <c:v>41-50 m.</c:v>
                </c:pt>
                <c:pt idx="4">
                  <c:v>51-60 m.</c:v>
                </c:pt>
                <c:pt idx="5">
                  <c:v>virš 60 m.</c:v>
                </c:pt>
              </c:strCache>
            </c:strRef>
          </c:cat>
          <c:val>
            <c:numRef>
              <c:f>'apdraustieji pagal amžių'!$C$37:$C$42</c:f>
              <c:numCache>
                <c:formatCode>0</c:formatCode>
                <c:ptCount val="6"/>
                <c:pt idx="0">
                  <c:v>70.727000000000004</c:v>
                </c:pt>
                <c:pt idx="1">
                  <c:v>118.84</c:v>
                </c:pt>
                <c:pt idx="2">
                  <c:v>282.738</c:v>
                </c:pt>
                <c:pt idx="3">
                  <c:v>269.45100000000002</c:v>
                </c:pt>
                <c:pt idx="4">
                  <c:v>271.18299999999999</c:v>
                </c:pt>
                <c:pt idx="5">
                  <c:v>168.63200000000001</c:v>
                </c:pt>
              </c:numCache>
            </c:numRef>
          </c:val>
          <c:extLst>
            <c:ext xmlns:c16="http://schemas.microsoft.com/office/drawing/2014/chart" uri="{C3380CC4-5D6E-409C-BE32-E72D297353CC}">
              <c16:uniqueId val="{00000001-62B2-42F1-8758-5097085AB67F}"/>
            </c:ext>
          </c:extLst>
        </c:ser>
        <c:dLbls>
          <c:showLegendKey val="0"/>
          <c:showVal val="0"/>
          <c:showCatName val="0"/>
          <c:showSerName val="0"/>
          <c:showPercent val="0"/>
          <c:showBubbleSize val="0"/>
        </c:dLbls>
        <c:gapWidth val="219"/>
        <c:overlap val="-27"/>
        <c:axId val="838580687"/>
        <c:axId val="789662799"/>
      </c:barChart>
      <c:lineChart>
        <c:grouping val="standard"/>
        <c:varyColors val="0"/>
        <c:ser>
          <c:idx val="2"/>
          <c:order val="2"/>
          <c:tx>
            <c:strRef>
              <c:f>'apdraustieji pagal amžių'!$D$36</c:f>
              <c:strCache>
                <c:ptCount val="1"/>
                <c:pt idx="0">
                  <c:v>Pokytis, proc.</c:v>
                </c:pt>
              </c:strCache>
            </c:strRef>
          </c:tx>
          <c:spPr>
            <a:ln w="28575" cap="rnd">
              <a:solidFill>
                <a:schemeClr val="accent4">
                  <a:lumMod val="75000"/>
                </a:schemeClr>
              </a:solidFill>
              <a:round/>
            </a:ln>
            <a:effectLst/>
          </c:spPr>
          <c:marker>
            <c:symbol val="none"/>
          </c:marker>
          <c:dLbls>
            <c:spPr>
              <a:solidFill>
                <a:schemeClr val="accent4">
                  <a:lumMod val="40000"/>
                  <a:lumOff val="60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amžių'!$A$37:$A$42</c:f>
              <c:strCache>
                <c:ptCount val="6"/>
                <c:pt idx="0">
                  <c:v>iki 25 m.</c:v>
                </c:pt>
                <c:pt idx="1">
                  <c:v>25-30 m.</c:v>
                </c:pt>
                <c:pt idx="2">
                  <c:v>31-40 m.</c:v>
                </c:pt>
                <c:pt idx="3">
                  <c:v>41-50 m.</c:v>
                </c:pt>
                <c:pt idx="4">
                  <c:v>51-60 m.</c:v>
                </c:pt>
                <c:pt idx="5">
                  <c:v>virš 60 m.</c:v>
                </c:pt>
              </c:strCache>
            </c:strRef>
          </c:cat>
          <c:val>
            <c:numRef>
              <c:f>'apdraustieji pagal amžių'!$D$37:$D$42</c:f>
              <c:numCache>
                <c:formatCode>0.0</c:formatCode>
                <c:ptCount val="6"/>
                <c:pt idx="0">
                  <c:v>-1.3405311907153217</c:v>
                </c:pt>
                <c:pt idx="1">
                  <c:v>-3.0921782242807727</c:v>
                </c:pt>
                <c:pt idx="2">
                  <c:v>-0.14515325853172723</c:v>
                </c:pt>
                <c:pt idx="3">
                  <c:v>1.3831248236290339</c:v>
                </c:pt>
                <c:pt idx="4">
                  <c:v>-0.53330985889663562</c:v>
                </c:pt>
                <c:pt idx="5">
                  <c:v>4.6812050331799915</c:v>
                </c:pt>
              </c:numCache>
            </c:numRef>
          </c:val>
          <c:smooth val="0"/>
          <c:extLst>
            <c:ext xmlns:c16="http://schemas.microsoft.com/office/drawing/2014/chart" uri="{C3380CC4-5D6E-409C-BE32-E72D297353CC}">
              <c16:uniqueId val="{00000002-62B2-42F1-8758-5097085AB67F}"/>
            </c:ext>
          </c:extLst>
        </c:ser>
        <c:dLbls>
          <c:showLegendKey val="0"/>
          <c:showVal val="0"/>
          <c:showCatName val="0"/>
          <c:showSerName val="0"/>
          <c:showPercent val="0"/>
          <c:showBubbleSize val="0"/>
        </c:dLbls>
        <c:marker val="1"/>
        <c:smooth val="0"/>
        <c:axId val="838588687"/>
        <c:axId val="752055551"/>
      </c:lineChart>
      <c:catAx>
        <c:axId val="83858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89662799"/>
        <c:crosses val="autoZero"/>
        <c:auto val="1"/>
        <c:lblAlgn val="ctr"/>
        <c:lblOffset val="100"/>
        <c:noMultiLvlLbl val="0"/>
      </c:catAx>
      <c:valAx>
        <c:axId val="7896627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38580687"/>
        <c:crosses val="autoZero"/>
        <c:crossBetween val="between"/>
      </c:valAx>
      <c:valAx>
        <c:axId val="75205555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38588687"/>
        <c:crosses val="max"/>
        <c:crossBetween val="between"/>
      </c:valAx>
      <c:catAx>
        <c:axId val="838588687"/>
        <c:scaling>
          <c:orientation val="minMax"/>
        </c:scaling>
        <c:delete val="1"/>
        <c:axPos val="b"/>
        <c:numFmt formatCode="General" sourceLinked="1"/>
        <c:majorTickMark val="out"/>
        <c:minorTickMark val="none"/>
        <c:tickLblPos val="nextTo"/>
        <c:crossAx val="752055551"/>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400" b="1"/>
              <a:t>Vidutinė vieno ligos atvejo trukmė (d.d.) ir apmokėtų ligos dienų skaičius vienam apdraustajam (d.d.)</a:t>
            </a:r>
          </a:p>
          <a:p>
            <a:pPr>
              <a:defRPr sz="1400" b="1"/>
            </a:pPr>
            <a:r>
              <a:rPr lang="lt-LT" sz="1400" b="1"/>
              <a:t>2019-2024 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7.0995713983268871E-2"/>
          <c:y val="0.24740232802366241"/>
          <c:w val="0.85800857203346226"/>
          <c:h val="0.53724915438876719"/>
        </c:manualLayout>
      </c:layout>
      <c:barChart>
        <c:barDir val="col"/>
        <c:grouping val="clustered"/>
        <c:varyColors val="0"/>
        <c:ser>
          <c:idx val="1"/>
          <c:order val="1"/>
          <c:tx>
            <c:strRef>
              <c:f>sergamumas!$A$8</c:f>
              <c:strCache>
                <c:ptCount val="1"/>
                <c:pt idx="0">
                  <c:v>Vidutinė vieno ligos atvejo trukmė, d. d.</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sergamumas!$B$2:$G$2</c:f>
              <c:numCache>
                <c:formatCode>General</c:formatCode>
                <c:ptCount val="6"/>
                <c:pt idx="0">
                  <c:v>2019</c:v>
                </c:pt>
                <c:pt idx="1">
                  <c:v>2020</c:v>
                </c:pt>
                <c:pt idx="2">
                  <c:v>2021</c:v>
                </c:pt>
                <c:pt idx="3">
                  <c:v>2022</c:v>
                </c:pt>
                <c:pt idx="4">
                  <c:v>2023</c:v>
                </c:pt>
                <c:pt idx="5">
                  <c:v>2024</c:v>
                </c:pt>
              </c:numCache>
            </c:numRef>
          </c:cat>
          <c:val>
            <c:numRef>
              <c:f>sergamumas!$B$8:$G$8</c:f>
              <c:numCache>
                <c:formatCode>0.0</c:formatCode>
                <c:ptCount val="6"/>
                <c:pt idx="0">
                  <c:v>11.4</c:v>
                </c:pt>
                <c:pt idx="1">
                  <c:v>13.3</c:v>
                </c:pt>
                <c:pt idx="2">
                  <c:v>11.4</c:v>
                </c:pt>
                <c:pt idx="3">
                  <c:v>8.9</c:v>
                </c:pt>
                <c:pt idx="4">
                  <c:v>9.6186418522419501</c:v>
                </c:pt>
                <c:pt idx="5">
                  <c:v>9.6761693285721737</c:v>
                </c:pt>
              </c:numCache>
            </c:numRef>
          </c:val>
          <c:extLst>
            <c:ext xmlns:c16="http://schemas.microsoft.com/office/drawing/2014/chart" uri="{C3380CC4-5D6E-409C-BE32-E72D297353CC}">
              <c16:uniqueId val="{00000000-D697-4822-A8AC-25DCFFC7FC1A}"/>
            </c:ext>
          </c:extLst>
        </c:ser>
        <c:dLbls>
          <c:showLegendKey val="0"/>
          <c:showVal val="0"/>
          <c:showCatName val="0"/>
          <c:showSerName val="0"/>
          <c:showPercent val="0"/>
          <c:showBubbleSize val="0"/>
        </c:dLbls>
        <c:gapWidth val="219"/>
        <c:overlap val="-27"/>
        <c:axId val="723152256"/>
        <c:axId val="811889968"/>
      </c:barChart>
      <c:lineChart>
        <c:grouping val="standard"/>
        <c:varyColors val="0"/>
        <c:ser>
          <c:idx val="0"/>
          <c:order val="0"/>
          <c:tx>
            <c:strRef>
              <c:f>sergamumas!$A$5</c:f>
              <c:strCache>
                <c:ptCount val="1"/>
                <c:pt idx="0">
                  <c:v>Apmokėtų ligos dienų skaičius vienam apdraustajam, d. d.</c:v>
                </c:pt>
              </c:strCache>
            </c:strRef>
          </c:tx>
          <c:spPr>
            <a:ln w="28575" cap="rnd">
              <a:solidFill>
                <a:srgbClr val="339966"/>
              </a:solidFill>
              <a:round/>
            </a:ln>
            <a:effectLst/>
          </c:spPr>
          <c:marker>
            <c:symbol val="circle"/>
            <c:size val="7"/>
            <c:spPr>
              <a:solidFill>
                <a:schemeClr val="accent1"/>
              </a:solidFill>
              <a:ln w="9525">
                <a:solidFill>
                  <a:srgbClr val="339966"/>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sergamumas!$B$2:$G$2</c:f>
              <c:numCache>
                <c:formatCode>General</c:formatCode>
                <c:ptCount val="6"/>
                <c:pt idx="0">
                  <c:v>2019</c:v>
                </c:pt>
                <c:pt idx="1">
                  <c:v>2020</c:v>
                </c:pt>
                <c:pt idx="2">
                  <c:v>2021</c:v>
                </c:pt>
                <c:pt idx="3">
                  <c:v>2022</c:v>
                </c:pt>
                <c:pt idx="4">
                  <c:v>2023</c:v>
                </c:pt>
                <c:pt idx="5">
                  <c:v>2024</c:v>
                </c:pt>
              </c:numCache>
            </c:numRef>
          </c:cat>
          <c:val>
            <c:numRef>
              <c:f>sergamumas!$B$5:$G$5</c:f>
              <c:numCache>
                <c:formatCode>0.0</c:formatCode>
                <c:ptCount val="6"/>
                <c:pt idx="0">
                  <c:v>7.7280638501806393</c:v>
                </c:pt>
                <c:pt idx="1">
                  <c:v>9.8773354138802194</c:v>
                </c:pt>
                <c:pt idx="2">
                  <c:v>8.3418680439368593</c:v>
                </c:pt>
                <c:pt idx="3">
                  <c:v>7.9532075739309267</c:v>
                </c:pt>
                <c:pt idx="4">
                  <c:v>7.1525027972027972</c:v>
                </c:pt>
                <c:pt idx="5">
                  <c:v>7.1549968356655649</c:v>
                </c:pt>
              </c:numCache>
            </c:numRef>
          </c:val>
          <c:smooth val="0"/>
          <c:extLst>
            <c:ext xmlns:c16="http://schemas.microsoft.com/office/drawing/2014/chart" uri="{C3380CC4-5D6E-409C-BE32-E72D297353CC}">
              <c16:uniqueId val="{00000001-D697-4822-A8AC-25DCFFC7FC1A}"/>
            </c:ext>
          </c:extLst>
        </c:ser>
        <c:dLbls>
          <c:showLegendKey val="0"/>
          <c:showVal val="0"/>
          <c:showCatName val="0"/>
          <c:showSerName val="0"/>
          <c:showPercent val="0"/>
          <c:showBubbleSize val="0"/>
        </c:dLbls>
        <c:marker val="1"/>
        <c:smooth val="0"/>
        <c:axId val="764168576"/>
        <c:axId val="811819248"/>
      </c:lineChart>
      <c:catAx>
        <c:axId val="7231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11889968"/>
        <c:crosses val="autoZero"/>
        <c:auto val="1"/>
        <c:lblAlgn val="ctr"/>
        <c:lblOffset val="100"/>
        <c:noMultiLvlLbl val="0"/>
      </c:catAx>
      <c:valAx>
        <c:axId val="811889968"/>
        <c:scaling>
          <c:orientation val="minMax"/>
          <c:max val="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23152256"/>
        <c:crosses val="autoZero"/>
        <c:crossBetween val="between"/>
      </c:valAx>
      <c:valAx>
        <c:axId val="81181924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64168576"/>
        <c:crosses val="max"/>
        <c:crossBetween val="between"/>
      </c:valAx>
      <c:catAx>
        <c:axId val="764168576"/>
        <c:scaling>
          <c:orientation val="minMax"/>
        </c:scaling>
        <c:delete val="1"/>
        <c:axPos val="b"/>
        <c:numFmt formatCode="General" sourceLinked="1"/>
        <c:majorTickMark val="out"/>
        <c:minorTickMark val="none"/>
        <c:tickLblPos val="nextTo"/>
        <c:crossAx val="811819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pt-BR" dirty="0"/>
              <a:t>Vidutinė ligos atvejo trukmė 2024 m.</a:t>
            </a:r>
            <a:r>
              <a:rPr lang="lt-LT" dirty="0"/>
              <a:t> pagal amžių</a:t>
            </a:r>
            <a:r>
              <a:rPr lang="pt-BR" dirty="0"/>
              <a:t>, d. 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18031793311228314"/>
          <c:y val="0.16613215758341351"/>
          <c:w val="0.77718726821245454"/>
          <c:h val="0.76795925010229305"/>
        </c:manualLayout>
      </c:layout>
      <c:barChart>
        <c:barDir val="bar"/>
        <c:grouping val="clustered"/>
        <c:varyColors val="0"/>
        <c:ser>
          <c:idx val="0"/>
          <c:order val="0"/>
          <c:tx>
            <c:strRef>
              <c:f>sergamumas_2!$B$1</c:f>
              <c:strCache>
                <c:ptCount val="1"/>
                <c:pt idx="0">
                  <c:v>Vidutinė ligos atvejo trukmė 2024 m., d. d.</c:v>
                </c:pt>
              </c:strCache>
            </c:strRef>
          </c:tx>
          <c:spPr>
            <a:solidFill>
              <a:schemeClr val="accent4">
                <a:lumMod val="60000"/>
                <a:lumOff val="40000"/>
              </a:schemeClr>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C14F-4C52-897E-25411B7FBDBF}"/>
              </c:ext>
            </c:extLst>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0-C14F-4C52-897E-25411B7FBDB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sergamumas_2!$A$2:$A$7</c:f>
              <c:strCache>
                <c:ptCount val="6"/>
                <c:pt idx="0">
                  <c:v>iki 25 m.</c:v>
                </c:pt>
                <c:pt idx="1">
                  <c:v>25-30 m.</c:v>
                </c:pt>
                <c:pt idx="2">
                  <c:v>31-40 m.</c:v>
                </c:pt>
                <c:pt idx="3">
                  <c:v>41-50 m.</c:v>
                </c:pt>
                <c:pt idx="4">
                  <c:v>51-60 m.</c:v>
                </c:pt>
                <c:pt idx="5">
                  <c:v>virš 60 m.</c:v>
                </c:pt>
              </c:strCache>
            </c:strRef>
          </c:cat>
          <c:val>
            <c:numRef>
              <c:f>sergamumas_2!$B$2:$B$7</c:f>
              <c:numCache>
                <c:formatCode>0.0</c:formatCode>
                <c:ptCount val="6"/>
                <c:pt idx="0">
                  <c:v>5.01</c:v>
                </c:pt>
                <c:pt idx="1">
                  <c:v>5.48</c:v>
                </c:pt>
                <c:pt idx="2">
                  <c:v>6.68</c:v>
                </c:pt>
                <c:pt idx="3">
                  <c:v>10.02</c:v>
                </c:pt>
                <c:pt idx="4">
                  <c:v>14.38</c:v>
                </c:pt>
                <c:pt idx="5">
                  <c:v>17.73</c:v>
                </c:pt>
              </c:numCache>
            </c:numRef>
          </c:val>
          <c:extLst>
            <c:ext xmlns:c16="http://schemas.microsoft.com/office/drawing/2014/chart" uri="{C3380CC4-5D6E-409C-BE32-E72D297353CC}">
              <c16:uniqueId val="{00000000-F882-436B-A6EE-9AA6BF2AAA8B}"/>
            </c:ext>
          </c:extLst>
        </c:ser>
        <c:dLbls>
          <c:showLegendKey val="0"/>
          <c:showVal val="0"/>
          <c:showCatName val="0"/>
          <c:showSerName val="0"/>
          <c:showPercent val="0"/>
          <c:showBubbleSize val="0"/>
        </c:dLbls>
        <c:gapWidth val="182"/>
        <c:axId val="52501408"/>
        <c:axId val="2026807360"/>
      </c:barChart>
      <c:catAx>
        <c:axId val="5250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2026807360"/>
        <c:crosses val="autoZero"/>
        <c:auto val="1"/>
        <c:lblAlgn val="ctr"/>
        <c:lblOffset val="100"/>
        <c:noMultiLvlLbl val="0"/>
      </c:catAx>
      <c:valAx>
        <c:axId val="2026807360"/>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2501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A206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Lapas1!$A$27:$A$29</c:f>
              <c:strCache>
                <c:ptCount val="3"/>
                <c:pt idx="0">
                  <c:v>Finansinė ir draudimo veikla</c:v>
                </c:pt>
                <c:pt idx="1">
                  <c:v>Informacija ir ryšiai</c:v>
                </c:pt>
                <c:pt idx="2">
                  <c:v>Profesinė, mokslinė ir techninė veikla</c:v>
                </c:pt>
              </c:strCache>
            </c:strRef>
          </c:cat>
          <c:val>
            <c:numRef>
              <c:f>Lapas1!$B$27:$B$29</c:f>
              <c:numCache>
                <c:formatCode>General</c:formatCode>
                <c:ptCount val="3"/>
                <c:pt idx="0">
                  <c:v>35</c:v>
                </c:pt>
                <c:pt idx="1">
                  <c:v>36</c:v>
                </c:pt>
                <c:pt idx="2">
                  <c:v>41</c:v>
                </c:pt>
              </c:numCache>
            </c:numRef>
          </c:val>
          <c:extLst>
            <c:ext xmlns:c16="http://schemas.microsoft.com/office/drawing/2014/chart" uri="{C3380CC4-5D6E-409C-BE32-E72D297353CC}">
              <c16:uniqueId val="{00000000-DD45-478C-911E-C9E5676DD085}"/>
            </c:ext>
          </c:extLst>
        </c:ser>
        <c:dLbls>
          <c:showLegendKey val="0"/>
          <c:showVal val="0"/>
          <c:showCatName val="0"/>
          <c:showSerName val="0"/>
          <c:showPercent val="0"/>
          <c:showBubbleSize val="0"/>
        </c:dLbls>
        <c:gapWidth val="219"/>
        <c:overlap val="-27"/>
        <c:axId val="790824095"/>
        <c:axId val="908719007"/>
      </c:barChart>
      <c:catAx>
        <c:axId val="79082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08719007"/>
        <c:crosses val="autoZero"/>
        <c:auto val="1"/>
        <c:lblAlgn val="ctr"/>
        <c:lblOffset val="100"/>
        <c:noMultiLvlLbl val="0"/>
      </c:catAx>
      <c:valAx>
        <c:axId val="908719007"/>
        <c:scaling>
          <c:orientation val="minMax"/>
          <c:max val="100"/>
          <c:min val="0"/>
        </c:scaling>
        <c:delete val="1"/>
        <c:axPos val="l"/>
        <c:numFmt formatCode="General" sourceLinked="1"/>
        <c:majorTickMark val="none"/>
        <c:minorTickMark val="none"/>
        <c:tickLblPos val="nextTo"/>
        <c:crossAx val="7908240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Lapas1!$A$32:$A$35</c:f>
              <c:strCache>
                <c:ptCount val="4"/>
                <c:pt idx="0">
                  <c:v>Didmeninė ir mažmeninė prekyba</c:v>
                </c:pt>
                <c:pt idx="1">
                  <c:v>Apdirbamoji gamyba</c:v>
                </c:pt>
                <c:pt idx="2">
                  <c:v>Transportas ir saugojimas</c:v>
                </c:pt>
                <c:pt idx="3">
                  <c:v>Statyba</c:v>
                </c:pt>
              </c:strCache>
            </c:strRef>
          </c:cat>
          <c:val>
            <c:numRef>
              <c:f>Lapas1!$B$32:$B$35</c:f>
              <c:numCache>
                <c:formatCode>General</c:formatCode>
                <c:ptCount val="4"/>
                <c:pt idx="0">
                  <c:v>49</c:v>
                </c:pt>
                <c:pt idx="1">
                  <c:v>57</c:v>
                </c:pt>
                <c:pt idx="2">
                  <c:v>30</c:v>
                </c:pt>
                <c:pt idx="3">
                  <c:v>47</c:v>
                </c:pt>
              </c:numCache>
            </c:numRef>
          </c:val>
          <c:extLst>
            <c:ext xmlns:c16="http://schemas.microsoft.com/office/drawing/2014/chart" uri="{C3380CC4-5D6E-409C-BE32-E72D297353CC}">
              <c16:uniqueId val="{00000000-4DF3-4081-BC92-3CB6E927D37F}"/>
            </c:ext>
          </c:extLst>
        </c:ser>
        <c:dLbls>
          <c:showLegendKey val="0"/>
          <c:showVal val="0"/>
          <c:showCatName val="0"/>
          <c:showSerName val="0"/>
          <c:showPercent val="0"/>
          <c:showBubbleSize val="0"/>
        </c:dLbls>
        <c:gapWidth val="219"/>
        <c:overlap val="-27"/>
        <c:axId val="910474895"/>
        <c:axId val="908722751"/>
      </c:barChart>
      <c:catAx>
        <c:axId val="91047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08722751"/>
        <c:crosses val="autoZero"/>
        <c:auto val="1"/>
        <c:lblAlgn val="ctr"/>
        <c:lblOffset val="100"/>
        <c:noMultiLvlLbl val="0"/>
      </c:catAx>
      <c:valAx>
        <c:axId val="908722751"/>
        <c:scaling>
          <c:orientation val="minMax"/>
          <c:max val="100"/>
        </c:scaling>
        <c:delete val="1"/>
        <c:axPos val="l"/>
        <c:numFmt formatCode="General" sourceLinked="1"/>
        <c:majorTickMark val="none"/>
        <c:minorTickMark val="none"/>
        <c:tickLblPos val="nextTo"/>
        <c:crossAx val="910474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Lapas1!$A$38:$A$40</c:f>
              <c:strCache>
                <c:ptCount val="3"/>
                <c:pt idx="0">
                  <c:v>Švietimas</c:v>
                </c:pt>
                <c:pt idx="1">
                  <c:v>Viešasis valdymas</c:v>
                </c:pt>
                <c:pt idx="2">
                  <c:v>Žmonių sveikatos priežiūra ir socialinis darbas</c:v>
                </c:pt>
              </c:strCache>
            </c:strRef>
          </c:cat>
          <c:val>
            <c:numRef>
              <c:f>Lapas1!$B$38:$B$40</c:f>
              <c:numCache>
                <c:formatCode>General</c:formatCode>
                <c:ptCount val="3"/>
                <c:pt idx="0">
                  <c:v>43</c:v>
                </c:pt>
                <c:pt idx="1">
                  <c:v>46</c:v>
                </c:pt>
                <c:pt idx="2">
                  <c:v>46</c:v>
                </c:pt>
              </c:numCache>
            </c:numRef>
          </c:val>
          <c:extLst>
            <c:ext xmlns:c16="http://schemas.microsoft.com/office/drawing/2014/chart" uri="{C3380CC4-5D6E-409C-BE32-E72D297353CC}">
              <c16:uniqueId val="{00000000-2ED2-4CF7-A6FD-BA0E115DCBF8}"/>
            </c:ext>
          </c:extLst>
        </c:ser>
        <c:dLbls>
          <c:showLegendKey val="0"/>
          <c:showVal val="0"/>
          <c:showCatName val="0"/>
          <c:showSerName val="0"/>
          <c:showPercent val="0"/>
          <c:showBubbleSize val="0"/>
        </c:dLbls>
        <c:gapWidth val="219"/>
        <c:overlap val="-27"/>
        <c:axId val="907444735"/>
        <c:axId val="822145551"/>
      </c:barChart>
      <c:catAx>
        <c:axId val="90744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22145551"/>
        <c:crosses val="autoZero"/>
        <c:auto val="1"/>
        <c:lblAlgn val="ctr"/>
        <c:lblOffset val="100"/>
        <c:noMultiLvlLbl val="0"/>
      </c:catAx>
      <c:valAx>
        <c:axId val="822145551"/>
        <c:scaling>
          <c:orientation val="minMax"/>
          <c:max val="100"/>
          <c:min val="0"/>
        </c:scaling>
        <c:delete val="1"/>
        <c:axPos val="l"/>
        <c:numFmt formatCode="General" sourceLinked="1"/>
        <c:majorTickMark val="none"/>
        <c:minorTickMark val="none"/>
        <c:tickLblPos val="nextTo"/>
        <c:crossAx val="907444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600" b="1">
                <a:solidFill>
                  <a:schemeClr val="tx1"/>
                </a:solidFill>
              </a:rPr>
              <a:t>Vidutinės darbo pajamos (Eur) ir jų pokytis (proc.)</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9.9349613334721684E-2"/>
          <c:y val="0.13022017888233989"/>
          <c:w val="0.80938126013686085"/>
          <c:h val="0.6432939501223357"/>
        </c:manualLayout>
      </c:layout>
      <c:barChart>
        <c:barDir val="col"/>
        <c:grouping val="clustered"/>
        <c:varyColors val="0"/>
        <c:ser>
          <c:idx val="0"/>
          <c:order val="0"/>
          <c:tx>
            <c:strRef>
              <c:f>ketvirtis!$A$3</c:f>
              <c:strCache>
                <c:ptCount val="1"/>
                <c:pt idx="0">
                  <c:v>Vidutinės darbo pajamos (bruto), Eur</c:v>
                </c:pt>
              </c:strCache>
            </c:strRef>
          </c:tx>
          <c:spPr>
            <a:solidFill>
              <a:srgbClr val="8A2062"/>
            </a:solidFill>
            <a:ln>
              <a:noFill/>
            </a:ln>
            <a:effectLst/>
          </c:spPr>
          <c:invertIfNegative val="0"/>
          <c:dLbls>
            <c:spPr>
              <a:solidFill>
                <a:srgbClr val="8A2062"/>
              </a:solid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ketvirtis!$G$2:$J$2</c:f>
              <c:strCache>
                <c:ptCount val="4"/>
                <c:pt idx="0">
                  <c:v>2021 m. 
IV ketv.</c:v>
                </c:pt>
                <c:pt idx="1">
                  <c:v>2022 m.
IV ketv.</c:v>
                </c:pt>
                <c:pt idx="2">
                  <c:v>2023 m. 
IV ketv.</c:v>
                </c:pt>
                <c:pt idx="3">
                  <c:v>2024 m. 
IV ketv.</c:v>
                </c:pt>
              </c:strCache>
            </c:strRef>
          </c:cat>
          <c:val>
            <c:numRef>
              <c:f>ketvirtis!$G$3:$J$3</c:f>
              <c:numCache>
                <c:formatCode>_-* #\ ##0\ [$€-427]_-;\-* #\ ##0\ [$€-427]_-;_-* "-"??\ [$€-427]_-;_-@_-</c:formatCode>
                <c:ptCount val="4"/>
                <c:pt idx="0" formatCode="#\ ##0\ &quot;€&quot;">
                  <c:v>1636</c:v>
                </c:pt>
                <c:pt idx="1">
                  <c:v>1844.38</c:v>
                </c:pt>
                <c:pt idx="2">
                  <c:v>2060.23</c:v>
                </c:pt>
                <c:pt idx="3">
                  <c:v>2291</c:v>
                </c:pt>
              </c:numCache>
            </c:numRef>
          </c:val>
          <c:extLst>
            <c:ext xmlns:c16="http://schemas.microsoft.com/office/drawing/2014/chart" uri="{C3380CC4-5D6E-409C-BE32-E72D297353CC}">
              <c16:uniqueId val="{00000000-419D-439B-98E7-308AA81A8662}"/>
            </c:ext>
          </c:extLst>
        </c:ser>
        <c:ser>
          <c:idx val="1"/>
          <c:order val="1"/>
          <c:tx>
            <c:strRef>
              <c:f>ketvirtis!$A$4</c:f>
              <c:strCache>
                <c:ptCount val="1"/>
                <c:pt idx="0">
                  <c:v>Vidutinės neto darbo pajamos. Eur</c:v>
                </c:pt>
              </c:strCache>
            </c:strRef>
          </c:tx>
          <c:spPr>
            <a:solidFill>
              <a:schemeClr val="bg1">
                <a:lumMod val="75000"/>
              </a:schemeClr>
            </a:solidFill>
            <a:ln>
              <a:noFill/>
            </a:ln>
            <a:effectLst/>
          </c:spPr>
          <c:invertIfNegative val="0"/>
          <c:dLbls>
            <c:spPr>
              <a:solidFill>
                <a:schemeClr val="bg1">
                  <a:lumMod val="75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ketvirtis!$G$2:$J$2</c:f>
              <c:strCache>
                <c:ptCount val="4"/>
                <c:pt idx="0">
                  <c:v>2021 m. 
IV ketv.</c:v>
                </c:pt>
                <c:pt idx="1">
                  <c:v>2022 m.
IV ketv.</c:v>
                </c:pt>
                <c:pt idx="2">
                  <c:v>2023 m. 
IV ketv.</c:v>
                </c:pt>
                <c:pt idx="3">
                  <c:v>2024 m. 
IV ketv.</c:v>
                </c:pt>
              </c:strCache>
            </c:strRef>
          </c:cat>
          <c:val>
            <c:numRef>
              <c:f>ketvirtis!$G$4:$J$4</c:f>
              <c:numCache>
                <c:formatCode>_-* #\ ##0\ [$€-427]_-;\-* #\ ##0\ [$€-427]_-;_-* "-"??\ [$€-427]_-;_-@_-</c:formatCode>
                <c:ptCount val="4"/>
                <c:pt idx="0" formatCode="#\ ##0\ &quot;€&quot;">
                  <c:v>1034</c:v>
                </c:pt>
                <c:pt idx="1">
                  <c:v>1152.56</c:v>
                </c:pt>
                <c:pt idx="2">
                  <c:v>1275.25</c:v>
                </c:pt>
                <c:pt idx="3">
                  <c:v>1407</c:v>
                </c:pt>
              </c:numCache>
            </c:numRef>
          </c:val>
          <c:extLst>
            <c:ext xmlns:c16="http://schemas.microsoft.com/office/drawing/2014/chart" uri="{C3380CC4-5D6E-409C-BE32-E72D297353CC}">
              <c16:uniqueId val="{00000001-419D-439B-98E7-308AA81A8662}"/>
            </c:ext>
          </c:extLst>
        </c:ser>
        <c:dLbls>
          <c:showLegendKey val="0"/>
          <c:showVal val="0"/>
          <c:showCatName val="0"/>
          <c:showSerName val="0"/>
          <c:showPercent val="0"/>
          <c:showBubbleSize val="0"/>
        </c:dLbls>
        <c:gapWidth val="219"/>
        <c:overlap val="-27"/>
        <c:axId val="994367904"/>
        <c:axId val="963263872"/>
      </c:barChart>
      <c:lineChart>
        <c:grouping val="standard"/>
        <c:varyColors val="0"/>
        <c:ser>
          <c:idx val="2"/>
          <c:order val="2"/>
          <c:tx>
            <c:strRef>
              <c:f>ketvirtis!$A$8</c:f>
              <c:strCache>
                <c:ptCount val="1"/>
                <c:pt idx="0">
                  <c:v>Bruto darbo pajamų metinis pokytis, proc.</c:v>
                </c:pt>
              </c:strCache>
            </c:strRef>
          </c:tx>
          <c:spPr>
            <a:ln w="28575" cap="rnd">
              <a:solidFill>
                <a:schemeClr val="tx1"/>
              </a:solidFill>
              <a:round/>
            </a:ln>
            <a:effectLst/>
          </c:spPr>
          <c:marker>
            <c:symbol val="none"/>
          </c:marker>
          <c:dLbls>
            <c:spPr>
              <a:solidFill>
                <a:srgbClr val="8A2062"/>
              </a:solid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ketvirtis!$G$2:$J$2</c:f>
              <c:strCache>
                <c:ptCount val="4"/>
                <c:pt idx="0">
                  <c:v>2021 m. 
IV ketv.</c:v>
                </c:pt>
                <c:pt idx="1">
                  <c:v>2022 m.
IV ketv.</c:v>
                </c:pt>
                <c:pt idx="2">
                  <c:v>2023 m. 
IV ketv.</c:v>
                </c:pt>
                <c:pt idx="3">
                  <c:v>2024 m. 
IV ketv.</c:v>
                </c:pt>
              </c:strCache>
            </c:strRef>
          </c:cat>
          <c:val>
            <c:numRef>
              <c:f>ketvirtis!$G$8:$J$8</c:f>
              <c:numCache>
                <c:formatCode>0.0%</c:formatCode>
                <c:ptCount val="4"/>
                <c:pt idx="0">
                  <c:v>0.11520109066121331</c:v>
                </c:pt>
                <c:pt idx="1">
                  <c:v>0.1273716381418093</c:v>
                </c:pt>
                <c:pt idx="2">
                  <c:v>0.11703119747557444</c:v>
                </c:pt>
                <c:pt idx="3">
                  <c:v>0.11201176567664772</c:v>
                </c:pt>
              </c:numCache>
            </c:numRef>
          </c:val>
          <c:smooth val="0"/>
          <c:extLst>
            <c:ext xmlns:c16="http://schemas.microsoft.com/office/drawing/2014/chart" uri="{C3380CC4-5D6E-409C-BE32-E72D297353CC}">
              <c16:uniqueId val="{00000002-419D-439B-98E7-308AA81A8662}"/>
            </c:ext>
          </c:extLst>
        </c:ser>
        <c:ser>
          <c:idx val="3"/>
          <c:order val="3"/>
          <c:tx>
            <c:strRef>
              <c:f>ketvirtis!$A$9</c:f>
              <c:strCache>
                <c:ptCount val="1"/>
                <c:pt idx="0">
                  <c:v>Neto darbo pajamų metinis pokytis, proc.</c:v>
                </c:pt>
              </c:strCache>
            </c:strRef>
          </c:tx>
          <c:spPr>
            <a:ln w="28575" cap="rnd">
              <a:solidFill>
                <a:schemeClr val="tx1"/>
              </a:solidFill>
              <a:prstDash val="dash"/>
              <a:round/>
            </a:ln>
            <a:effectLst/>
          </c:spPr>
          <c:marker>
            <c:symbol val="none"/>
          </c:marker>
          <c:dLbls>
            <c:spPr>
              <a:solidFill>
                <a:schemeClr val="bg1">
                  <a:lumMod val="75000"/>
                </a:schemeClr>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ketvirtis!$G$2:$J$2</c:f>
              <c:strCache>
                <c:ptCount val="4"/>
                <c:pt idx="0">
                  <c:v>2021 m. 
IV ketv.</c:v>
                </c:pt>
                <c:pt idx="1">
                  <c:v>2022 m.
IV ketv.</c:v>
                </c:pt>
                <c:pt idx="2">
                  <c:v>2023 m. 
IV ketv.</c:v>
                </c:pt>
                <c:pt idx="3">
                  <c:v>2024 m. 
IV ketv.</c:v>
                </c:pt>
              </c:strCache>
            </c:strRef>
          </c:cat>
          <c:val>
            <c:numRef>
              <c:f>ketvirtis!$G$9:$J$9</c:f>
              <c:numCache>
                <c:formatCode>0.0%</c:formatCode>
                <c:ptCount val="4"/>
                <c:pt idx="0">
                  <c:v>0.10588235294117654</c:v>
                </c:pt>
                <c:pt idx="1">
                  <c:v>0.11466150870406189</c:v>
                </c:pt>
                <c:pt idx="2">
                  <c:v>0.10644998958839458</c:v>
                </c:pt>
                <c:pt idx="3">
                  <c:v>0.10331307586747696</c:v>
                </c:pt>
              </c:numCache>
            </c:numRef>
          </c:val>
          <c:smooth val="0"/>
          <c:extLst>
            <c:ext xmlns:c16="http://schemas.microsoft.com/office/drawing/2014/chart" uri="{C3380CC4-5D6E-409C-BE32-E72D297353CC}">
              <c16:uniqueId val="{00000003-419D-439B-98E7-308AA81A8662}"/>
            </c:ext>
          </c:extLst>
        </c:ser>
        <c:dLbls>
          <c:showLegendKey val="0"/>
          <c:showVal val="0"/>
          <c:showCatName val="0"/>
          <c:showSerName val="0"/>
          <c:showPercent val="0"/>
          <c:showBubbleSize val="0"/>
        </c:dLbls>
        <c:marker val="1"/>
        <c:smooth val="0"/>
        <c:axId val="957645744"/>
        <c:axId val="963321280"/>
      </c:lineChart>
      <c:catAx>
        <c:axId val="99436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63263872"/>
        <c:crosses val="autoZero"/>
        <c:auto val="1"/>
        <c:lblAlgn val="ctr"/>
        <c:lblOffset val="100"/>
        <c:noMultiLvlLbl val="0"/>
      </c:catAx>
      <c:valAx>
        <c:axId val="963263872"/>
        <c:scaling>
          <c:orientation val="minMax"/>
        </c:scaling>
        <c:delete val="0"/>
        <c:axPos val="l"/>
        <c:numFmt formatCode="#\ ##0\ &quot;€&quot;"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994367904"/>
        <c:crosses val="autoZero"/>
        <c:crossBetween val="between"/>
      </c:valAx>
      <c:valAx>
        <c:axId val="96332128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957645744"/>
        <c:crosses val="max"/>
        <c:crossBetween val="between"/>
      </c:valAx>
      <c:catAx>
        <c:axId val="957645744"/>
        <c:scaling>
          <c:orientation val="minMax"/>
        </c:scaling>
        <c:delete val="1"/>
        <c:axPos val="b"/>
        <c:numFmt formatCode="General" sourceLinked="1"/>
        <c:majorTickMark val="out"/>
        <c:minorTickMark val="none"/>
        <c:tickLblPos val="nextTo"/>
        <c:crossAx val="963321280"/>
        <c:crosses val="autoZero"/>
        <c:auto val="1"/>
        <c:lblAlgn val="ctr"/>
        <c:lblOffset val="100"/>
        <c:noMultiLvlLbl val="0"/>
      </c:catAx>
      <c:spPr>
        <a:noFill/>
        <a:ln>
          <a:noFill/>
        </a:ln>
        <a:effectLst/>
      </c:spPr>
    </c:plotArea>
    <c:legend>
      <c:legendPos val="b"/>
      <c:layout>
        <c:manualLayout>
          <c:xMode val="edge"/>
          <c:yMode val="edge"/>
          <c:x val="3.2769425697545498E-2"/>
          <c:y val="0.88545523895697598"/>
          <c:w val="0.95860233033266429"/>
          <c:h val="9.39117515101338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39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Lapas1!$A$43:$A$45</c:f>
              <c:strCache>
                <c:ptCount val="3"/>
                <c:pt idx="0">
                  <c:v>Administracinė ir aptarnavimo veikla</c:v>
                </c:pt>
                <c:pt idx="1">
                  <c:v>Meninė, pramoginė ir poilsio organizavimo  veikla</c:v>
                </c:pt>
                <c:pt idx="2">
                  <c:v>Apgyvendinimo ir maitinimo paslaugų veikla</c:v>
                </c:pt>
              </c:strCache>
            </c:strRef>
          </c:cat>
          <c:val>
            <c:numRef>
              <c:f>Lapas1!$B$43:$B$45</c:f>
              <c:numCache>
                <c:formatCode>General</c:formatCode>
                <c:ptCount val="3"/>
                <c:pt idx="0">
                  <c:v>52</c:v>
                </c:pt>
                <c:pt idx="1">
                  <c:v>41</c:v>
                </c:pt>
                <c:pt idx="2">
                  <c:v>54</c:v>
                </c:pt>
              </c:numCache>
            </c:numRef>
          </c:val>
          <c:extLst>
            <c:ext xmlns:c16="http://schemas.microsoft.com/office/drawing/2014/chart" uri="{C3380CC4-5D6E-409C-BE32-E72D297353CC}">
              <c16:uniqueId val="{00000000-EA1E-4D52-B845-CDC39FE860B1}"/>
            </c:ext>
          </c:extLst>
        </c:ser>
        <c:dLbls>
          <c:showLegendKey val="0"/>
          <c:showVal val="0"/>
          <c:showCatName val="0"/>
          <c:showSerName val="0"/>
          <c:showPercent val="0"/>
          <c:showBubbleSize val="0"/>
        </c:dLbls>
        <c:gapWidth val="219"/>
        <c:overlap val="-27"/>
        <c:axId val="907444735"/>
        <c:axId val="822145551"/>
      </c:barChart>
      <c:catAx>
        <c:axId val="90744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22145551"/>
        <c:crosses val="autoZero"/>
        <c:auto val="1"/>
        <c:lblAlgn val="ctr"/>
        <c:lblOffset val="100"/>
        <c:noMultiLvlLbl val="0"/>
      </c:catAx>
      <c:valAx>
        <c:axId val="822145551"/>
        <c:scaling>
          <c:orientation val="minMax"/>
          <c:max val="100"/>
          <c:min val="0"/>
        </c:scaling>
        <c:delete val="1"/>
        <c:axPos val="l"/>
        <c:numFmt formatCode="General" sourceLinked="1"/>
        <c:majorTickMark val="none"/>
        <c:minorTickMark val="none"/>
        <c:tickLblPos val="nextTo"/>
        <c:crossAx val="907444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latin typeface="Arial" panose="020B0604020202020204" pitchFamily="34" charset="0"/>
                <a:cs typeface="Arial" panose="020B0604020202020204" pitchFamily="34" charset="0"/>
              </a:rPr>
              <a:t>Nedarbo</a:t>
            </a:r>
            <a:r>
              <a:rPr lang="lt-LT" b="1" baseline="0">
                <a:solidFill>
                  <a:schemeClr val="tx1"/>
                </a:solidFill>
                <a:latin typeface="Arial" panose="020B0604020202020204" pitchFamily="34" charset="0"/>
                <a:cs typeface="Arial" panose="020B0604020202020204" pitchFamily="34" charset="0"/>
              </a:rPr>
              <a:t> išmokos gavėjai (tūkst. žm.) ir nedarbo lygis (proc.)</a:t>
            </a:r>
            <a:endParaRPr lang="lt-LT"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4.8364701243316682E-2"/>
          <c:y val="0.24522884234279352"/>
          <c:w val="0.91100104733231935"/>
          <c:h val="0.56634477908023073"/>
        </c:manualLayout>
      </c:layout>
      <c:barChart>
        <c:barDir val="col"/>
        <c:grouping val="clustered"/>
        <c:varyColors val="0"/>
        <c:ser>
          <c:idx val="1"/>
          <c:order val="1"/>
          <c:tx>
            <c:strRef>
              <c:f>'nedarbo lygis ir NSDI'!$D$1</c:f>
              <c:strCache>
                <c:ptCount val="1"/>
                <c:pt idx="0">
                  <c:v>Nedarbo lygis, pašalinus sezono įtaką</c:v>
                </c:pt>
              </c:strCache>
            </c:strRef>
          </c:tx>
          <c:spPr>
            <a:solidFill>
              <a:schemeClr val="accent4">
                <a:lumMod val="60000"/>
                <a:lumOff val="40000"/>
              </a:schemeClr>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E8-4684-B247-A7E49641506B}"/>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E8-4684-B247-A7E49641506B}"/>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E8-4684-B247-A7E49641506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'nedarbo lygis ir NSDI'!$A$38:$B$73</c:f>
              <c:multiLvlStrCache>
                <c:ptCount val="36"/>
                <c:lvl>
                  <c:pt idx="0">
                    <c:v>sausis</c:v>
                  </c:pt>
                  <c:pt idx="1">
                    <c:v>vasaris</c:v>
                  </c:pt>
                  <c:pt idx="2">
                    <c:v>kovas</c:v>
                  </c:pt>
                  <c:pt idx="3">
                    <c:v>balandis</c:v>
                  </c:pt>
                  <c:pt idx="4">
                    <c:v>gegužė</c:v>
                  </c:pt>
                  <c:pt idx="5">
                    <c:v>birželis</c:v>
                  </c:pt>
                  <c:pt idx="6">
                    <c:v>liepa</c:v>
                  </c:pt>
                  <c:pt idx="7">
                    <c:v>rugpjūtis</c:v>
                  </c:pt>
                  <c:pt idx="8">
                    <c:v>rugsėjis</c:v>
                  </c:pt>
                  <c:pt idx="9">
                    <c:v>spalis</c:v>
                  </c:pt>
                  <c:pt idx="10">
                    <c:v>lapkritis</c:v>
                  </c:pt>
                  <c:pt idx="11">
                    <c:v>gruodis</c:v>
                  </c:pt>
                  <c:pt idx="12">
                    <c:v>sausis</c:v>
                  </c:pt>
                  <c:pt idx="13">
                    <c:v>vasaris</c:v>
                  </c:pt>
                  <c:pt idx="14">
                    <c:v>kovas</c:v>
                  </c:pt>
                  <c:pt idx="15">
                    <c:v>balandis</c:v>
                  </c:pt>
                  <c:pt idx="16">
                    <c:v>gegužė</c:v>
                  </c:pt>
                  <c:pt idx="17">
                    <c:v>birželis</c:v>
                  </c:pt>
                  <c:pt idx="18">
                    <c:v>liepa</c:v>
                  </c:pt>
                  <c:pt idx="19">
                    <c:v>rugpjūtis</c:v>
                  </c:pt>
                  <c:pt idx="20">
                    <c:v>rugsėjis</c:v>
                  </c:pt>
                  <c:pt idx="21">
                    <c:v>spalis</c:v>
                  </c:pt>
                  <c:pt idx="22">
                    <c:v>lapkritis</c:v>
                  </c:pt>
                  <c:pt idx="23">
                    <c:v>gruodis</c:v>
                  </c:pt>
                  <c:pt idx="24">
                    <c:v>sausis</c:v>
                  </c:pt>
                  <c:pt idx="25">
                    <c:v>vasaris</c:v>
                  </c:pt>
                  <c:pt idx="26">
                    <c:v>kovas</c:v>
                  </c:pt>
                  <c:pt idx="27">
                    <c:v>balandis</c:v>
                  </c:pt>
                  <c:pt idx="28">
                    <c:v>gegužė</c:v>
                  </c:pt>
                  <c:pt idx="29">
                    <c:v>birželis</c:v>
                  </c:pt>
                  <c:pt idx="30">
                    <c:v>liepa</c:v>
                  </c:pt>
                  <c:pt idx="31">
                    <c:v>rugpjūtis</c:v>
                  </c:pt>
                  <c:pt idx="32">
                    <c:v>rugsėjis</c:v>
                  </c:pt>
                  <c:pt idx="33">
                    <c:v>spalis</c:v>
                  </c:pt>
                  <c:pt idx="34">
                    <c:v>lapkritis</c:v>
                  </c:pt>
                  <c:pt idx="35">
                    <c:v>gruodis</c:v>
                  </c:pt>
                </c:lvl>
                <c:lvl>
                  <c:pt idx="0">
                    <c:v>2022</c:v>
                  </c:pt>
                  <c:pt idx="12">
                    <c:v>2023</c:v>
                  </c:pt>
                  <c:pt idx="24">
                    <c:v>2024</c:v>
                  </c:pt>
                </c:lvl>
              </c:multiLvlStrCache>
            </c:multiLvlStrRef>
          </c:cat>
          <c:val>
            <c:numRef>
              <c:f>'nedarbo lygis ir NSDI'!$D$38:$D$73</c:f>
              <c:numCache>
                <c:formatCode>General</c:formatCode>
                <c:ptCount val="36"/>
                <c:pt idx="0">
                  <c:v>6.6</c:v>
                </c:pt>
                <c:pt idx="1">
                  <c:v>6.2</c:v>
                </c:pt>
                <c:pt idx="2">
                  <c:v>5.7</c:v>
                </c:pt>
                <c:pt idx="3">
                  <c:v>5.5</c:v>
                </c:pt>
                <c:pt idx="4">
                  <c:v>5.5</c:v>
                </c:pt>
                <c:pt idx="5">
                  <c:v>5.7</c:v>
                </c:pt>
                <c:pt idx="6">
                  <c:v>5.8</c:v>
                </c:pt>
                <c:pt idx="7">
                  <c:v>6</c:v>
                </c:pt>
                <c:pt idx="8">
                  <c:v>6.1</c:v>
                </c:pt>
                <c:pt idx="9">
                  <c:v>6.1</c:v>
                </c:pt>
                <c:pt idx="10">
                  <c:v>6.1</c:v>
                </c:pt>
                <c:pt idx="11">
                  <c:v>6.1</c:v>
                </c:pt>
                <c:pt idx="12">
                  <c:v>6.7</c:v>
                </c:pt>
                <c:pt idx="13">
                  <c:v>7.1</c:v>
                </c:pt>
                <c:pt idx="14">
                  <c:v>6.9</c:v>
                </c:pt>
                <c:pt idx="15">
                  <c:v>6.4</c:v>
                </c:pt>
                <c:pt idx="16">
                  <c:v>6.4</c:v>
                </c:pt>
                <c:pt idx="17">
                  <c:v>6.4</c:v>
                </c:pt>
                <c:pt idx="18">
                  <c:v>6.6</c:v>
                </c:pt>
                <c:pt idx="19">
                  <c:v>7</c:v>
                </c:pt>
                <c:pt idx="20">
                  <c:v>7.2</c:v>
                </c:pt>
                <c:pt idx="21">
                  <c:v>7.3</c:v>
                </c:pt>
                <c:pt idx="22">
                  <c:v>7.2</c:v>
                </c:pt>
                <c:pt idx="23">
                  <c:v>7</c:v>
                </c:pt>
                <c:pt idx="24">
                  <c:v>7.4</c:v>
                </c:pt>
                <c:pt idx="25">
                  <c:v>7.5</c:v>
                </c:pt>
                <c:pt idx="26">
                  <c:v>7.5</c:v>
                </c:pt>
                <c:pt idx="27">
                  <c:v>7.5</c:v>
                </c:pt>
                <c:pt idx="28">
                  <c:v>7.4</c:v>
                </c:pt>
                <c:pt idx="29">
                  <c:v>7.2</c:v>
                </c:pt>
                <c:pt idx="30">
                  <c:v>7.5</c:v>
                </c:pt>
                <c:pt idx="31">
                  <c:v>7.4</c:v>
                </c:pt>
                <c:pt idx="32">
                  <c:v>7.5</c:v>
                </c:pt>
                <c:pt idx="33">
                  <c:v>6.9</c:v>
                </c:pt>
                <c:pt idx="34">
                  <c:v>6.9</c:v>
                </c:pt>
                <c:pt idx="35">
                  <c:v>6.5</c:v>
                </c:pt>
              </c:numCache>
            </c:numRef>
          </c:val>
          <c:extLst>
            <c:ext xmlns:c16="http://schemas.microsoft.com/office/drawing/2014/chart" uri="{C3380CC4-5D6E-409C-BE32-E72D297353CC}">
              <c16:uniqueId val="{00000000-1EE8-4684-B247-A7E49641506B}"/>
            </c:ext>
          </c:extLst>
        </c:ser>
        <c:dLbls>
          <c:showLegendKey val="0"/>
          <c:showVal val="0"/>
          <c:showCatName val="0"/>
          <c:showSerName val="0"/>
          <c:showPercent val="0"/>
          <c:showBubbleSize val="0"/>
        </c:dLbls>
        <c:gapWidth val="219"/>
        <c:overlap val="-27"/>
        <c:axId val="631348808"/>
        <c:axId val="631353072"/>
      </c:barChart>
      <c:lineChart>
        <c:grouping val="standard"/>
        <c:varyColors val="0"/>
        <c:ser>
          <c:idx val="0"/>
          <c:order val="0"/>
          <c:tx>
            <c:strRef>
              <c:f>'nedarbo lygis ir NSDI'!$C$1</c:f>
              <c:strCache>
                <c:ptCount val="1"/>
                <c:pt idx="0">
                  <c:v> Nedarbo išmokų gavėjų skaičius, tūkst. žm.</c:v>
                </c:pt>
              </c:strCache>
            </c:strRef>
          </c:tx>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E8-4684-B247-A7E49641506B}"/>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8-4684-B247-A7E49641506B}"/>
                </c:ext>
              </c:extLst>
            </c:dLbl>
            <c:dLbl>
              <c:idx val="34"/>
              <c:layout>
                <c:manualLayout>
                  <c:x val="-3.5703549956436237E-2"/>
                  <c:y val="3.7409521179084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E8-4684-B247-A7E49641506B}"/>
                </c:ext>
              </c:extLst>
            </c:dLbl>
            <c:dLbl>
              <c:idx val="3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8-4684-B247-A7E49641506B}"/>
                </c:ext>
              </c:extLst>
            </c:dLbl>
            <c:numFmt formatCode="#,##0.0" sourceLinked="0"/>
            <c:spPr>
              <a:solidFill>
                <a:srgbClr val="002060"/>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'nedarbo lygis ir NSDI'!$A$38:$B$73</c:f>
              <c:multiLvlStrCache>
                <c:ptCount val="36"/>
                <c:lvl>
                  <c:pt idx="0">
                    <c:v>sausis</c:v>
                  </c:pt>
                  <c:pt idx="1">
                    <c:v>vasaris</c:v>
                  </c:pt>
                  <c:pt idx="2">
                    <c:v>kovas</c:v>
                  </c:pt>
                  <c:pt idx="3">
                    <c:v>balandis</c:v>
                  </c:pt>
                  <c:pt idx="4">
                    <c:v>gegužė</c:v>
                  </c:pt>
                  <c:pt idx="5">
                    <c:v>birželis</c:v>
                  </c:pt>
                  <c:pt idx="6">
                    <c:v>liepa</c:v>
                  </c:pt>
                  <c:pt idx="7">
                    <c:v>rugpjūtis</c:v>
                  </c:pt>
                  <c:pt idx="8">
                    <c:v>rugsėjis</c:v>
                  </c:pt>
                  <c:pt idx="9">
                    <c:v>spalis</c:v>
                  </c:pt>
                  <c:pt idx="10">
                    <c:v>lapkritis</c:v>
                  </c:pt>
                  <c:pt idx="11">
                    <c:v>gruodis</c:v>
                  </c:pt>
                  <c:pt idx="12">
                    <c:v>sausis</c:v>
                  </c:pt>
                  <c:pt idx="13">
                    <c:v>vasaris</c:v>
                  </c:pt>
                  <c:pt idx="14">
                    <c:v>kovas</c:v>
                  </c:pt>
                  <c:pt idx="15">
                    <c:v>balandis</c:v>
                  </c:pt>
                  <c:pt idx="16">
                    <c:v>gegužė</c:v>
                  </c:pt>
                  <c:pt idx="17">
                    <c:v>birželis</c:v>
                  </c:pt>
                  <c:pt idx="18">
                    <c:v>liepa</c:v>
                  </c:pt>
                  <c:pt idx="19">
                    <c:v>rugpjūtis</c:v>
                  </c:pt>
                  <c:pt idx="20">
                    <c:v>rugsėjis</c:v>
                  </c:pt>
                  <c:pt idx="21">
                    <c:v>spalis</c:v>
                  </c:pt>
                  <c:pt idx="22">
                    <c:v>lapkritis</c:v>
                  </c:pt>
                  <c:pt idx="23">
                    <c:v>gruodis</c:v>
                  </c:pt>
                  <c:pt idx="24">
                    <c:v>sausis</c:v>
                  </c:pt>
                  <c:pt idx="25">
                    <c:v>vasaris</c:v>
                  </c:pt>
                  <c:pt idx="26">
                    <c:v>kovas</c:v>
                  </c:pt>
                  <c:pt idx="27">
                    <c:v>balandis</c:v>
                  </c:pt>
                  <c:pt idx="28">
                    <c:v>gegužė</c:v>
                  </c:pt>
                  <c:pt idx="29">
                    <c:v>birželis</c:v>
                  </c:pt>
                  <c:pt idx="30">
                    <c:v>liepa</c:v>
                  </c:pt>
                  <c:pt idx="31">
                    <c:v>rugpjūtis</c:v>
                  </c:pt>
                  <c:pt idx="32">
                    <c:v>rugsėjis</c:v>
                  </c:pt>
                  <c:pt idx="33">
                    <c:v>spalis</c:v>
                  </c:pt>
                  <c:pt idx="34">
                    <c:v>lapkritis</c:v>
                  </c:pt>
                  <c:pt idx="35">
                    <c:v>gruodis</c:v>
                  </c:pt>
                </c:lvl>
                <c:lvl>
                  <c:pt idx="0">
                    <c:v>2022</c:v>
                  </c:pt>
                  <c:pt idx="12">
                    <c:v>2023</c:v>
                  </c:pt>
                  <c:pt idx="24">
                    <c:v>2024</c:v>
                  </c:pt>
                </c:lvl>
              </c:multiLvlStrCache>
            </c:multiLvlStrRef>
          </c:cat>
          <c:val>
            <c:numRef>
              <c:f>'nedarbo lygis ir NSDI'!$C$38:$C$73</c:f>
              <c:numCache>
                <c:formatCode>General</c:formatCode>
                <c:ptCount val="36"/>
                <c:pt idx="0">
                  <c:v>68.099999999999994</c:v>
                </c:pt>
                <c:pt idx="1">
                  <c:v>65.3</c:v>
                </c:pt>
                <c:pt idx="2">
                  <c:v>66.400000000000006</c:v>
                </c:pt>
                <c:pt idx="3">
                  <c:v>65.099999999999994</c:v>
                </c:pt>
                <c:pt idx="4">
                  <c:v>65.3</c:v>
                </c:pt>
                <c:pt idx="5">
                  <c:v>63.6</c:v>
                </c:pt>
                <c:pt idx="6">
                  <c:v>64.900000000000006</c:v>
                </c:pt>
                <c:pt idx="7">
                  <c:v>66.2</c:v>
                </c:pt>
                <c:pt idx="8">
                  <c:v>68.099999999999994</c:v>
                </c:pt>
                <c:pt idx="9">
                  <c:v>69.8</c:v>
                </c:pt>
                <c:pt idx="10">
                  <c:v>70.400000000000006</c:v>
                </c:pt>
                <c:pt idx="11">
                  <c:v>72</c:v>
                </c:pt>
                <c:pt idx="12">
                  <c:v>76.900000000000006</c:v>
                </c:pt>
                <c:pt idx="13">
                  <c:v>75.5</c:v>
                </c:pt>
                <c:pt idx="14">
                  <c:v>77.7</c:v>
                </c:pt>
                <c:pt idx="15">
                  <c:v>76.900000000000006</c:v>
                </c:pt>
                <c:pt idx="16">
                  <c:v>75.2</c:v>
                </c:pt>
                <c:pt idx="17">
                  <c:v>74.2</c:v>
                </c:pt>
                <c:pt idx="18">
                  <c:v>75.7</c:v>
                </c:pt>
                <c:pt idx="19">
                  <c:v>76.7</c:v>
                </c:pt>
                <c:pt idx="20">
                  <c:v>77.599999999999994</c:v>
                </c:pt>
                <c:pt idx="21">
                  <c:v>78.099999999999994</c:v>
                </c:pt>
                <c:pt idx="22">
                  <c:v>77.2</c:v>
                </c:pt>
                <c:pt idx="23">
                  <c:v>78.099999999999994</c:v>
                </c:pt>
                <c:pt idx="24">
                  <c:v>82.8</c:v>
                </c:pt>
                <c:pt idx="25">
                  <c:v>81.900000000000006</c:v>
                </c:pt>
                <c:pt idx="26">
                  <c:v>81.900000000000006</c:v>
                </c:pt>
                <c:pt idx="27">
                  <c:v>81</c:v>
                </c:pt>
                <c:pt idx="28">
                  <c:v>78.900000000000006</c:v>
                </c:pt>
                <c:pt idx="29">
                  <c:v>79.099999999999994</c:v>
                </c:pt>
                <c:pt idx="30">
                  <c:v>81</c:v>
                </c:pt>
                <c:pt idx="31">
                  <c:v>82.6</c:v>
                </c:pt>
                <c:pt idx="32">
                  <c:v>84.9</c:v>
                </c:pt>
                <c:pt idx="33">
                  <c:v>82.3</c:v>
                </c:pt>
                <c:pt idx="34">
                  <c:v>82.4</c:v>
                </c:pt>
                <c:pt idx="35">
                  <c:v>83.2</c:v>
                </c:pt>
              </c:numCache>
            </c:numRef>
          </c:val>
          <c:smooth val="0"/>
          <c:extLst>
            <c:ext xmlns:c16="http://schemas.microsoft.com/office/drawing/2014/chart" uri="{C3380CC4-5D6E-409C-BE32-E72D297353CC}">
              <c16:uniqueId val="{00000004-1EE8-4684-B247-A7E49641506B}"/>
            </c:ext>
          </c:extLst>
        </c:ser>
        <c:dLbls>
          <c:showLegendKey val="0"/>
          <c:showVal val="0"/>
          <c:showCatName val="0"/>
          <c:showSerName val="0"/>
          <c:showPercent val="0"/>
          <c:showBubbleSize val="0"/>
        </c:dLbls>
        <c:marker val="1"/>
        <c:smooth val="0"/>
        <c:axId val="626643648"/>
        <c:axId val="626649552"/>
      </c:lineChart>
      <c:catAx>
        <c:axId val="62664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626649552"/>
        <c:crosses val="autoZero"/>
        <c:auto val="1"/>
        <c:lblAlgn val="ctr"/>
        <c:lblOffset val="100"/>
        <c:noMultiLvlLbl val="0"/>
      </c:catAx>
      <c:valAx>
        <c:axId val="626649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626643648"/>
        <c:crosses val="autoZero"/>
        <c:crossBetween val="between"/>
      </c:valAx>
      <c:valAx>
        <c:axId val="631353072"/>
        <c:scaling>
          <c:orientation val="minMax"/>
          <c:max val="1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631348808"/>
        <c:crosses val="max"/>
        <c:crossBetween val="between"/>
      </c:valAx>
      <c:catAx>
        <c:axId val="631348808"/>
        <c:scaling>
          <c:orientation val="minMax"/>
        </c:scaling>
        <c:delete val="1"/>
        <c:axPos val="b"/>
        <c:numFmt formatCode="General" sourceLinked="1"/>
        <c:majorTickMark val="out"/>
        <c:minorTickMark val="none"/>
        <c:tickLblPos val="nextTo"/>
        <c:crossAx val="631353072"/>
        <c:crosses val="autoZero"/>
        <c:auto val="1"/>
        <c:lblAlgn val="ctr"/>
        <c:lblOffset val="100"/>
        <c:noMultiLvlLbl val="0"/>
      </c:catAx>
      <c:spPr>
        <a:noFill/>
        <a:ln>
          <a:noFill/>
        </a:ln>
        <a:effectLst/>
      </c:spPr>
    </c:plotArea>
    <c:legend>
      <c:legendPos val="b"/>
      <c:layout>
        <c:manualLayout>
          <c:xMode val="edge"/>
          <c:yMode val="edge"/>
          <c:x val="0.11650948922941923"/>
          <c:y val="0.12044058099943256"/>
          <c:w val="0.70254770968239366"/>
          <c:h val="8.71234193241344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rPr>
              <a:t>Nedarbo išmokos gavėjų dalis tarp to amžiaus apdraustųjų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6.0091095834816213E-2"/>
          <c:y val="0.1500298729043705"/>
          <c:w val="0.9126511760041458"/>
          <c:h val="0.75869618351015677"/>
        </c:manualLayout>
      </c:layout>
      <c:barChart>
        <c:barDir val="col"/>
        <c:grouping val="clustered"/>
        <c:varyColors val="0"/>
        <c:ser>
          <c:idx val="0"/>
          <c:order val="0"/>
          <c:tx>
            <c:strRef>
              <c:f>'apdraustieji pagal amžių'!$O$2</c:f>
              <c:strCache>
                <c:ptCount val="1"/>
                <c:pt idx="0">
                  <c:v>2023 m. lapkritis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amžių'!$A$3:$A$8</c:f>
              <c:strCache>
                <c:ptCount val="6"/>
                <c:pt idx="0">
                  <c:v>iki 25 m.</c:v>
                </c:pt>
                <c:pt idx="1">
                  <c:v>25-30 m.</c:v>
                </c:pt>
                <c:pt idx="2">
                  <c:v>31-40 m.</c:v>
                </c:pt>
                <c:pt idx="3">
                  <c:v>41-50 m.</c:v>
                </c:pt>
                <c:pt idx="4">
                  <c:v>51-60 m.</c:v>
                </c:pt>
                <c:pt idx="5">
                  <c:v>virš 60 m.</c:v>
                </c:pt>
              </c:strCache>
            </c:strRef>
          </c:cat>
          <c:val>
            <c:numRef>
              <c:f>'apdraustieji pagal amžių'!$O$3:$O$8</c:f>
              <c:numCache>
                <c:formatCode>0.0</c:formatCode>
                <c:ptCount val="6"/>
                <c:pt idx="0">
                  <c:v>11.438455529516792</c:v>
                </c:pt>
                <c:pt idx="1">
                  <c:v>7.9098440863722352</c:v>
                </c:pt>
                <c:pt idx="2">
                  <c:v>6.9221505285203193</c:v>
                </c:pt>
                <c:pt idx="3">
                  <c:v>5.1547361489982135</c:v>
                </c:pt>
                <c:pt idx="4">
                  <c:v>5.7952515616002227</c:v>
                </c:pt>
                <c:pt idx="5">
                  <c:v>6.3318248691733237</c:v>
                </c:pt>
              </c:numCache>
            </c:numRef>
          </c:val>
          <c:extLst>
            <c:ext xmlns:c16="http://schemas.microsoft.com/office/drawing/2014/chart" uri="{C3380CC4-5D6E-409C-BE32-E72D297353CC}">
              <c16:uniqueId val="{00000000-4452-46CE-8A6B-646966C03ED9}"/>
            </c:ext>
          </c:extLst>
        </c:ser>
        <c:ser>
          <c:idx val="1"/>
          <c:order val="1"/>
          <c:tx>
            <c:strRef>
              <c:f>'apdraustieji pagal amžių'!$P$2</c:f>
              <c:strCache>
                <c:ptCount val="1"/>
                <c:pt idx="0">
                  <c:v>2024 m. lapkritis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amžių'!$A$3:$A$8</c:f>
              <c:strCache>
                <c:ptCount val="6"/>
                <c:pt idx="0">
                  <c:v>iki 25 m.</c:v>
                </c:pt>
                <c:pt idx="1">
                  <c:v>25-30 m.</c:v>
                </c:pt>
                <c:pt idx="2">
                  <c:v>31-40 m.</c:v>
                </c:pt>
                <c:pt idx="3">
                  <c:v>41-50 m.</c:v>
                </c:pt>
                <c:pt idx="4">
                  <c:v>51-60 m.</c:v>
                </c:pt>
                <c:pt idx="5">
                  <c:v>virš 60 m.</c:v>
                </c:pt>
              </c:strCache>
            </c:strRef>
          </c:cat>
          <c:val>
            <c:numRef>
              <c:f>'apdraustieji pagal amžių'!$P$3:$P$8</c:f>
              <c:numCache>
                <c:formatCode>0.0</c:formatCode>
                <c:ptCount val="6"/>
                <c:pt idx="0">
                  <c:v>12.583596080704682</c:v>
                </c:pt>
                <c:pt idx="1">
                  <c:v>8.7512622012790313</c:v>
                </c:pt>
                <c:pt idx="2">
                  <c:v>7.3212656240052629</c:v>
                </c:pt>
                <c:pt idx="3">
                  <c:v>5.5668748677867219</c:v>
                </c:pt>
                <c:pt idx="4">
                  <c:v>5.9738257929147478</c:v>
                </c:pt>
                <c:pt idx="5">
                  <c:v>6.5823805683381558</c:v>
                </c:pt>
              </c:numCache>
            </c:numRef>
          </c:val>
          <c:extLst>
            <c:ext xmlns:c16="http://schemas.microsoft.com/office/drawing/2014/chart" uri="{C3380CC4-5D6E-409C-BE32-E72D297353CC}">
              <c16:uniqueId val="{00000001-4452-46CE-8A6B-646966C03ED9}"/>
            </c:ext>
          </c:extLst>
        </c:ser>
        <c:dLbls>
          <c:showLegendKey val="0"/>
          <c:showVal val="0"/>
          <c:showCatName val="0"/>
          <c:showSerName val="0"/>
          <c:showPercent val="0"/>
          <c:showBubbleSize val="0"/>
        </c:dLbls>
        <c:gapWidth val="219"/>
        <c:overlap val="-27"/>
        <c:axId val="844145024"/>
        <c:axId val="820554832"/>
      </c:barChart>
      <c:catAx>
        <c:axId val="84414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20554832"/>
        <c:crosses val="autoZero"/>
        <c:auto val="1"/>
        <c:lblAlgn val="ctr"/>
        <c:lblOffset val="100"/>
        <c:noMultiLvlLbl val="0"/>
      </c:catAx>
      <c:valAx>
        <c:axId val="8205548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844145024"/>
        <c:crosses val="autoZero"/>
        <c:crossBetween val="between"/>
      </c:valAx>
      <c:spPr>
        <a:noFill/>
        <a:ln>
          <a:noFill/>
        </a:ln>
        <a:effectLst/>
      </c:spPr>
    </c:plotArea>
    <c:legend>
      <c:legendPos val="b"/>
      <c:layout>
        <c:manualLayout>
          <c:xMode val="edge"/>
          <c:yMode val="edge"/>
          <c:x val="0.32706678748259566"/>
          <c:y val="0.13237000760401202"/>
          <c:w val="0.42020568365582134"/>
          <c:h val="8.299100191910779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err="1"/>
              <a:t>Nedarbo</a:t>
            </a:r>
            <a:r>
              <a:rPr lang="en-US" b="1" dirty="0"/>
              <a:t> </a:t>
            </a:r>
            <a:r>
              <a:rPr lang="en-US" b="1" dirty="0" err="1"/>
              <a:t>draudimo</a:t>
            </a:r>
            <a:r>
              <a:rPr lang="en-US" b="1" dirty="0"/>
              <a:t> </a:t>
            </a:r>
            <a:r>
              <a:rPr lang="en-US" b="1" dirty="0" err="1"/>
              <a:t>i</a:t>
            </a:r>
            <a:r>
              <a:rPr lang="lt-LT" b="1" dirty="0" err="1"/>
              <a:t>šmokos</a:t>
            </a:r>
            <a:r>
              <a:rPr lang="lt-LT" b="1" dirty="0"/>
              <a:t> pakeitimo norma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4.2898699243933427E-2"/>
          <c:y val="0.11921115849862275"/>
          <c:w val="0.87082156768344054"/>
          <c:h val="0.78017707989106277"/>
        </c:manualLayout>
      </c:layout>
      <c:barChart>
        <c:barDir val="col"/>
        <c:grouping val="clustered"/>
        <c:varyColors val="0"/>
        <c:ser>
          <c:idx val="0"/>
          <c:order val="0"/>
          <c:tx>
            <c:strRef>
              <c:f>'nedarbo ismoka'!$E$14</c:f>
              <c:strCache>
                <c:ptCount val="1"/>
                <c:pt idx="0">
                  <c:v>1</c:v>
                </c:pt>
              </c:strCache>
            </c:strRef>
          </c:tx>
          <c:spPr>
            <a:solidFill>
              <a:schemeClr val="accent1">
                <a:lumMod val="75000"/>
              </a:schemeClr>
            </a:solidFill>
            <a:ln>
              <a:noFill/>
            </a:ln>
            <a:effectLst/>
          </c:spPr>
          <c:invertIfNegative val="0"/>
          <c:cat>
            <c:strRef>
              <c:f>'nedarbo ismoka'!$D$15:$D$17</c:f>
              <c:strCache>
                <c:ptCount val="3"/>
                <c:pt idx="0">
                  <c:v>MMA = 924 Eur</c:v>
                </c:pt>
                <c:pt idx="1">
                  <c:v>VDP = 2 291 Eur</c:v>
                </c:pt>
                <c:pt idx="2">
                  <c:v>2 VDP = 4 582 Eur</c:v>
                </c:pt>
              </c:strCache>
            </c:strRef>
          </c:cat>
          <c:val>
            <c:numRef>
              <c:f>'nedarbo ismoka'!$E$15:$E$17</c:f>
              <c:numCache>
                <c:formatCode>0%</c:formatCode>
                <c:ptCount val="3"/>
                <c:pt idx="0">
                  <c:v>0.80991468926553667</c:v>
                </c:pt>
                <c:pt idx="1">
                  <c:v>0.78441997157071774</c:v>
                </c:pt>
                <c:pt idx="2">
                  <c:v>0.45815295815295815</c:v>
                </c:pt>
              </c:numCache>
            </c:numRef>
          </c:val>
          <c:extLst>
            <c:ext xmlns:c16="http://schemas.microsoft.com/office/drawing/2014/chart" uri="{C3380CC4-5D6E-409C-BE32-E72D297353CC}">
              <c16:uniqueId val="{00000000-4282-44BA-9E53-9D789516CF4D}"/>
            </c:ext>
          </c:extLst>
        </c:ser>
        <c:ser>
          <c:idx val="1"/>
          <c:order val="1"/>
          <c:tx>
            <c:strRef>
              <c:f>'nedarbo ismoka'!$F$14</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'nedarbo ismoka'!$D$15:$D$17</c:f>
              <c:strCache>
                <c:ptCount val="3"/>
                <c:pt idx="0">
                  <c:v>MMA = 924 Eur</c:v>
                </c:pt>
                <c:pt idx="1">
                  <c:v>VDP = 2 291 Eur</c:v>
                </c:pt>
                <c:pt idx="2">
                  <c:v>2 VDP = 4 582 Eur</c:v>
                </c:pt>
              </c:strCache>
            </c:strRef>
          </c:cat>
          <c:val>
            <c:numRef>
              <c:f>'nedarbo ismoka'!$F$15:$F$17</c:f>
              <c:numCache>
                <c:formatCode>0%</c:formatCode>
                <c:ptCount val="3"/>
                <c:pt idx="0">
                  <c:v>0.80991468926553667</c:v>
                </c:pt>
                <c:pt idx="1">
                  <c:v>0.78441997157071774</c:v>
                </c:pt>
                <c:pt idx="2">
                  <c:v>0.45815295815295815</c:v>
                </c:pt>
              </c:numCache>
            </c:numRef>
          </c:val>
          <c:extLst>
            <c:ext xmlns:c16="http://schemas.microsoft.com/office/drawing/2014/chart" uri="{C3380CC4-5D6E-409C-BE32-E72D297353CC}">
              <c16:uniqueId val="{00000001-4282-44BA-9E53-9D789516CF4D}"/>
            </c:ext>
          </c:extLst>
        </c:ser>
        <c:ser>
          <c:idx val="2"/>
          <c:order val="2"/>
          <c:tx>
            <c:strRef>
              <c:f>'nedarbo ismoka'!$G$14</c:f>
              <c:strCache>
                <c:ptCount val="1"/>
                <c:pt idx="0">
                  <c:v>3</c:v>
                </c:pt>
              </c:strCache>
            </c:strRef>
          </c:tx>
          <c:spPr>
            <a:solidFill>
              <a:schemeClr val="accent1">
                <a:lumMod val="75000"/>
              </a:schemeClr>
            </a:solidFill>
            <a:ln>
              <a:noFill/>
            </a:ln>
            <a:effectLst/>
          </c:spPr>
          <c:invertIfNegative val="0"/>
          <c:cat>
            <c:strRef>
              <c:f>'nedarbo ismoka'!$D$15:$D$17</c:f>
              <c:strCache>
                <c:ptCount val="3"/>
                <c:pt idx="0">
                  <c:v>MMA = 924 Eur</c:v>
                </c:pt>
                <c:pt idx="1">
                  <c:v>VDP = 2 291 Eur</c:v>
                </c:pt>
                <c:pt idx="2">
                  <c:v>2 VDP = 4 582 Eur</c:v>
                </c:pt>
              </c:strCache>
            </c:strRef>
          </c:cat>
          <c:val>
            <c:numRef>
              <c:f>'nedarbo ismoka'!$G$15:$G$17</c:f>
              <c:numCache>
                <c:formatCode>0%</c:formatCode>
                <c:ptCount val="3"/>
                <c:pt idx="0">
                  <c:v>0.80991468926553667</c:v>
                </c:pt>
                <c:pt idx="1">
                  <c:v>0.78441997157071774</c:v>
                </c:pt>
                <c:pt idx="2">
                  <c:v>0.45815295815295815</c:v>
                </c:pt>
              </c:numCache>
            </c:numRef>
          </c:val>
          <c:extLst>
            <c:ext xmlns:c16="http://schemas.microsoft.com/office/drawing/2014/chart" uri="{C3380CC4-5D6E-409C-BE32-E72D297353CC}">
              <c16:uniqueId val="{00000002-4282-44BA-9E53-9D789516CF4D}"/>
            </c:ext>
          </c:extLst>
        </c:ser>
        <c:ser>
          <c:idx val="3"/>
          <c:order val="3"/>
          <c:tx>
            <c:strRef>
              <c:f>'nedarbo ismoka'!$H$14</c:f>
              <c:strCache>
                <c:ptCount val="1"/>
                <c:pt idx="0">
                  <c:v>4</c:v>
                </c:pt>
              </c:strCache>
            </c:strRef>
          </c:tx>
          <c:spPr>
            <a:solidFill>
              <a:schemeClr val="accent6"/>
            </a:solidFill>
            <a:ln>
              <a:noFill/>
            </a:ln>
            <a:effectLst/>
          </c:spPr>
          <c:invertIfNegative val="0"/>
          <c:cat>
            <c:strRef>
              <c:f>'nedarbo ismoka'!$D$15:$D$17</c:f>
              <c:strCache>
                <c:ptCount val="3"/>
                <c:pt idx="0">
                  <c:v>MMA = 924 Eur</c:v>
                </c:pt>
                <c:pt idx="1">
                  <c:v>VDP = 2 291 Eur</c:v>
                </c:pt>
                <c:pt idx="2">
                  <c:v>2 VDP = 4 582 Eur</c:v>
                </c:pt>
              </c:strCache>
            </c:strRef>
          </c:cat>
          <c:val>
            <c:numRef>
              <c:f>'nedarbo ismoka'!$H$15:$H$17</c:f>
              <c:numCache>
                <c:formatCode>0%</c:formatCode>
                <c:ptCount val="3"/>
                <c:pt idx="0">
                  <c:v>0.70864011299435026</c:v>
                </c:pt>
                <c:pt idx="1">
                  <c:v>0.65806488983653166</c:v>
                </c:pt>
                <c:pt idx="2">
                  <c:v>0.45815295815295815</c:v>
                </c:pt>
              </c:numCache>
            </c:numRef>
          </c:val>
          <c:extLst>
            <c:ext xmlns:c16="http://schemas.microsoft.com/office/drawing/2014/chart" uri="{C3380CC4-5D6E-409C-BE32-E72D297353CC}">
              <c16:uniqueId val="{00000003-4282-44BA-9E53-9D789516CF4D}"/>
            </c:ext>
          </c:extLst>
        </c:ser>
        <c:ser>
          <c:idx val="4"/>
          <c:order val="4"/>
          <c:tx>
            <c:strRef>
              <c:f>'nedarbo ismoka'!$I$14</c:f>
              <c:strCache>
                <c:ptCount val="1"/>
                <c:pt idx="0">
                  <c:v>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'nedarbo ismoka'!$D$15:$D$17</c:f>
              <c:strCache>
                <c:ptCount val="3"/>
                <c:pt idx="0">
                  <c:v>MMA = 924 Eur</c:v>
                </c:pt>
                <c:pt idx="1">
                  <c:v>VDP = 2 291 Eur</c:v>
                </c:pt>
                <c:pt idx="2">
                  <c:v>2 VDP = 4 582 Eur</c:v>
                </c:pt>
              </c:strCache>
            </c:strRef>
          </c:cat>
          <c:val>
            <c:numRef>
              <c:f>'nedarbo ismoka'!$I$15:$I$17</c:f>
              <c:numCache>
                <c:formatCode>0%</c:formatCode>
                <c:ptCount val="3"/>
                <c:pt idx="0">
                  <c:v>0.70864011299435026</c:v>
                </c:pt>
                <c:pt idx="1">
                  <c:v>0.65806488983653166</c:v>
                </c:pt>
                <c:pt idx="2">
                  <c:v>0.45815295815295815</c:v>
                </c:pt>
              </c:numCache>
            </c:numRef>
          </c:val>
          <c:extLst>
            <c:ext xmlns:c16="http://schemas.microsoft.com/office/drawing/2014/chart" uri="{C3380CC4-5D6E-409C-BE32-E72D297353CC}">
              <c16:uniqueId val="{00000004-4282-44BA-9E53-9D789516CF4D}"/>
            </c:ext>
          </c:extLst>
        </c:ser>
        <c:ser>
          <c:idx val="5"/>
          <c:order val="5"/>
          <c:tx>
            <c:strRef>
              <c:f>'nedarbo ismoka'!$J$14</c:f>
              <c:strCache>
                <c:ptCount val="1"/>
                <c:pt idx="0">
                  <c:v>6</c:v>
                </c:pt>
              </c:strCache>
            </c:strRef>
          </c:tx>
          <c:spPr>
            <a:solidFill>
              <a:schemeClr val="accent6"/>
            </a:solidFill>
            <a:ln>
              <a:noFill/>
            </a:ln>
            <a:effectLst/>
          </c:spPr>
          <c:invertIfNegative val="0"/>
          <c:cat>
            <c:strRef>
              <c:f>'nedarbo ismoka'!$D$15:$D$17</c:f>
              <c:strCache>
                <c:ptCount val="3"/>
                <c:pt idx="0">
                  <c:v>MMA = 924 Eur</c:v>
                </c:pt>
                <c:pt idx="1">
                  <c:v>VDP = 2 291 Eur</c:v>
                </c:pt>
                <c:pt idx="2">
                  <c:v>2 VDP = 4 582 Eur</c:v>
                </c:pt>
              </c:strCache>
            </c:strRef>
          </c:cat>
          <c:val>
            <c:numRef>
              <c:f>'nedarbo ismoka'!$J$15:$J$17</c:f>
              <c:numCache>
                <c:formatCode>0%</c:formatCode>
                <c:ptCount val="3"/>
                <c:pt idx="0">
                  <c:v>0.70864011299435026</c:v>
                </c:pt>
                <c:pt idx="1">
                  <c:v>0.65806488983653166</c:v>
                </c:pt>
                <c:pt idx="2">
                  <c:v>0.45815295815295815</c:v>
                </c:pt>
              </c:numCache>
            </c:numRef>
          </c:val>
          <c:extLst>
            <c:ext xmlns:c16="http://schemas.microsoft.com/office/drawing/2014/chart" uri="{C3380CC4-5D6E-409C-BE32-E72D297353CC}">
              <c16:uniqueId val="{00000005-4282-44BA-9E53-9D789516CF4D}"/>
            </c:ext>
          </c:extLst>
        </c:ser>
        <c:ser>
          <c:idx val="6"/>
          <c:order val="6"/>
          <c:tx>
            <c:strRef>
              <c:f>'nedarbo ismoka'!$K$14</c:f>
              <c:strCache>
                <c:ptCount val="1"/>
                <c:pt idx="0">
                  <c:v>7</c:v>
                </c:pt>
              </c:strCache>
            </c:strRef>
          </c:tx>
          <c:spPr>
            <a:solidFill>
              <a:schemeClr val="accent6">
                <a:lumMod val="40000"/>
                <a:lumOff val="60000"/>
              </a:schemeClr>
            </a:solidFill>
            <a:ln>
              <a:noFill/>
            </a:ln>
            <a:effectLst/>
          </c:spPr>
          <c:invertIfNegative val="0"/>
          <c:cat>
            <c:strRef>
              <c:f>'nedarbo ismoka'!$D$15:$D$17</c:f>
              <c:strCache>
                <c:ptCount val="3"/>
                <c:pt idx="0">
                  <c:v>MMA = 924 Eur</c:v>
                </c:pt>
                <c:pt idx="1">
                  <c:v>VDP = 2 291 Eur</c:v>
                </c:pt>
                <c:pt idx="2">
                  <c:v>2 VDP = 4 582 Eur</c:v>
                </c:pt>
              </c:strCache>
            </c:strRef>
          </c:cat>
          <c:val>
            <c:numRef>
              <c:f>'nedarbo ismoka'!$K$15:$K$17</c:f>
              <c:numCache>
                <c:formatCode>0%</c:formatCode>
                <c:ptCount val="3"/>
                <c:pt idx="0">
                  <c:v>0.60736553672316385</c:v>
                </c:pt>
                <c:pt idx="1">
                  <c:v>0.53170980810234536</c:v>
                </c:pt>
                <c:pt idx="2">
                  <c:v>0.45815295815295815</c:v>
                </c:pt>
              </c:numCache>
            </c:numRef>
          </c:val>
          <c:extLst>
            <c:ext xmlns:c16="http://schemas.microsoft.com/office/drawing/2014/chart" uri="{C3380CC4-5D6E-409C-BE32-E72D297353CC}">
              <c16:uniqueId val="{00000006-4282-44BA-9E53-9D789516CF4D}"/>
            </c:ext>
          </c:extLst>
        </c:ser>
        <c:ser>
          <c:idx val="7"/>
          <c:order val="7"/>
          <c:tx>
            <c:strRef>
              <c:f>'nedarbo ismoka'!$L$14</c:f>
              <c:strCache>
                <c:ptCount val="1"/>
                <c:pt idx="0">
                  <c:v>8</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'nedarbo ismoka'!$D$15:$D$17</c:f>
              <c:strCache>
                <c:ptCount val="3"/>
                <c:pt idx="0">
                  <c:v>MMA = 924 Eur</c:v>
                </c:pt>
                <c:pt idx="1">
                  <c:v>VDP = 2 291 Eur</c:v>
                </c:pt>
                <c:pt idx="2">
                  <c:v>2 VDP = 4 582 Eur</c:v>
                </c:pt>
              </c:strCache>
            </c:strRef>
          </c:cat>
          <c:val>
            <c:numRef>
              <c:f>'nedarbo ismoka'!$L$15:$L$17</c:f>
              <c:numCache>
                <c:formatCode>0%</c:formatCode>
                <c:ptCount val="3"/>
                <c:pt idx="0">
                  <c:v>0.60736553672316385</c:v>
                </c:pt>
                <c:pt idx="1">
                  <c:v>0.53170980810234536</c:v>
                </c:pt>
                <c:pt idx="2">
                  <c:v>0.45815295815295815</c:v>
                </c:pt>
              </c:numCache>
            </c:numRef>
          </c:val>
          <c:extLst>
            <c:ext xmlns:c16="http://schemas.microsoft.com/office/drawing/2014/chart" uri="{C3380CC4-5D6E-409C-BE32-E72D297353CC}">
              <c16:uniqueId val="{00000007-4282-44BA-9E53-9D789516CF4D}"/>
            </c:ext>
          </c:extLst>
        </c:ser>
        <c:ser>
          <c:idx val="8"/>
          <c:order val="8"/>
          <c:tx>
            <c:strRef>
              <c:f>'nedarbo ismoka'!$M$14</c:f>
              <c:strCache>
                <c:ptCount val="1"/>
                <c:pt idx="0">
                  <c:v>9</c:v>
                </c:pt>
              </c:strCache>
            </c:strRef>
          </c:tx>
          <c:spPr>
            <a:solidFill>
              <a:schemeClr val="accent6">
                <a:lumMod val="40000"/>
                <a:lumOff val="60000"/>
              </a:schemeClr>
            </a:solidFill>
            <a:ln>
              <a:noFill/>
            </a:ln>
            <a:effectLst/>
          </c:spPr>
          <c:invertIfNegative val="0"/>
          <c:cat>
            <c:strRef>
              <c:f>'nedarbo ismoka'!$D$15:$D$17</c:f>
              <c:strCache>
                <c:ptCount val="3"/>
                <c:pt idx="0">
                  <c:v>MMA = 924 Eur</c:v>
                </c:pt>
                <c:pt idx="1">
                  <c:v>VDP = 2 291 Eur</c:v>
                </c:pt>
                <c:pt idx="2">
                  <c:v>2 VDP = 4 582 Eur</c:v>
                </c:pt>
              </c:strCache>
            </c:strRef>
          </c:cat>
          <c:val>
            <c:numRef>
              <c:f>'nedarbo ismoka'!$M$15:$M$17</c:f>
              <c:numCache>
                <c:formatCode>0%</c:formatCode>
                <c:ptCount val="3"/>
                <c:pt idx="0">
                  <c:v>0.60736553672316385</c:v>
                </c:pt>
                <c:pt idx="1">
                  <c:v>0.53170980810234536</c:v>
                </c:pt>
                <c:pt idx="2">
                  <c:v>0.45815295815295815</c:v>
                </c:pt>
              </c:numCache>
            </c:numRef>
          </c:val>
          <c:extLst>
            <c:ext xmlns:c16="http://schemas.microsoft.com/office/drawing/2014/chart" uri="{C3380CC4-5D6E-409C-BE32-E72D297353CC}">
              <c16:uniqueId val="{00000008-4282-44BA-9E53-9D789516CF4D}"/>
            </c:ext>
          </c:extLst>
        </c:ser>
        <c:dLbls>
          <c:showLegendKey val="0"/>
          <c:showVal val="0"/>
          <c:showCatName val="0"/>
          <c:showSerName val="0"/>
          <c:showPercent val="0"/>
          <c:showBubbleSize val="0"/>
        </c:dLbls>
        <c:gapWidth val="219"/>
        <c:overlap val="-27"/>
        <c:axId val="1064959967"/>
        <c:axId val="1221944415"/>
      </c:barChart>
      <c:catAx>
        <c:axId val="106495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221944415"/>
        <c:crosses val="autoZero"/>
        <c:auto val="1"/>
        <c:lblAlgn val="ctr"/>
        <c:lblOffset val="100"/>
        <c:noMultiLvlLbl val="0"/>
      </c:catAx>
      <c:valAx>
        <c:axId val="122194441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064959967"/>
        <c:crosses val="autoZero"/>
        <c:crossBetween val="between"/>
      </c:valAx>
      <c:spPr>
        <a:noFill/>
        <a:ln>
          <a:noFill/>
        </a:ln>
        <a:effectLst/>
      </c:spPr>
    </c:plotArea>
    <c:legend>
      <c:legendPos val="r"/>
      <c:layout>
        <c:manualLayout>
          <c:xMode val="edge"/>
          <c:yMode val="edge"/>
          <c:x val="0.95211851060344643"/>
          <c:y val="0.35624560382129578"/>
          <c:w val="2.5294287234157969E-2"/>
          <c:h val="0.64375441967664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a:solidFill>
                  <a:schemeClr val="tx1"/>
                </a:solidFill>
              </a:rPr>
              <a:t>Nauj</a:t>
            </a:r>
            <a:r>
              <a:rPr lang="lt-LT" sz="1600" b="1">
                <a:solidFill>
                  <a:schemeClr val="tx1"/>
                </a:solidFill>
              </a:rPr>
              <a:t>ai paskirtų vaiko priežiūros išmokų pasiskirstymas pagal išmokos rūšį (tūkst. žm. ir proc.)</a:t>
            </a:r>
          </a:p>
        </c:rich>
      </c:tx>
      <c:layout>
        <c:manualLayout>
          <c:xMode val="edge"/>
          <c:yMode val="edge"/>
          <c:x val="0.11736184220066415"/>
          <c:y val="5.947874546069861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17340859326285871"/>
          <c:y val="0.22416950689045281"/>
          <c:w val="0.76448137352996626"/>
          <c:h val="0.55919977975963342"/>
        </c:manualLayout>
      </c:layout>
      <c:barChart>
        <c:barDir val="bar"/>
        <c:grouping val="percentStacked"/>
        <c:varyColors val="0"/>
        <c:ser>
          <c:idx val="0"/>
          <c:order val="0"/>
          <c:tx>
            <c:strRef>
              <c:f>Sheet1!$E$31</c:f>
              <c:strCache>
                <c:ptCount val="1"/>
                <c:pt idx="0">
                  <c:v>Vaiko priežiūros išmoka iki vaikui sueis 24 mėn.</c:v>
                </c:pt>
              </c:strCache>
            </c:strRef>
          </c:tx>
          <c:spPr>
            <a:solidFill>
              <a:schemeClr val="accent4">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Sheet1!$D$32:$D$33</c:f>
              <c:strCache>
                <c:ptCount val="2"/>
                <c:pt idx="0">
                  <c:v>2024 m.</c:v>
                </c:pt>
                <c:pt idx="1">
                  <c:v>2023 m.</c:v>
                </c:pt>
              </c:strCache>
            </c:strRef>
          </c:cat>
          <c:val>
            <c:numRef>
              <c:f>Sheet1!$E$32:$E$33</c:f>
              <c:numCache>
                <c:formatCode>#,##0</c:formatCode>
                <c:ptCount val="2"/>
                <c:pt idx="0" formatCode="General">
                  <c:v>8.5</c:v>
                </c:pt>
                <c:pt idx="1">
                  <c:v>6.8</c:v>
                </c:pt>
              </c:numCache>
            </c:numRef>
          </c:val>
          <c:extLst>
            <c:ext xmlns:c16="http://schemas.microsoft.com/office/drawing/2014/chart" uri="{C3380CC4-5D6E-409C-BE32-E72D297353CC}">
              <c16:uniqueId val="{00000000-7F5F-4772-989E-4FC8DB65790A}"/>
            </c:ext>
          </c:extLst>
        </c:ser>
        <c:ser>
          <c:idx val="1"/>
          <c:order val="1"/>
          <c:tx>
            <c:strRef>
              <c:f>Sheet1!$F$31</c:f>
              <c:strCache>
                <c:ptCount val="1"/>
                <c:pt idx="0">
                  <c:v>Vaiko priežiūros išmoka iki vaikui sueis 18 mėn.</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Sheet1!$D$32:$D$33</c:f>
              <c:strCache>
                <c:ptCount val="2"/>
                <c:pt idx="0">
                  <c:v>2024 m.</c:v>
                </c:pt>
                <c:pt idx="1">
                  <c:v>2023 m.</c:v>
                </c:pt>
              </c:strCache>
            </c:strRef>
          </c:cat>
          <c:val>
            <c:numRef>
              <c:f>Sheet1!$F$32:$F$33</c:f>
              <c:numCache>
                <c:formatCode>#,##0</c:formatCode>
                <c:ptCount val="2"/>
                <c:pt idx="0" formatCode="General">
                  <c:v>14.4</c:v>
                </c:pt>
                <c:pt idx="1">
                  <c:v>7.2</c:v>
                </c:pt>
              </c:numCache>
            </c:numRef>
          </c:val>
          <c:extLst>
            <c:ext xmlns:c16="http://schemas.microsoft.com/office/drawing/2014/chart" uri="{C3380CC4-5D6E-409C-BE32-E72D297353CC}">
              <c16:uniqueId val="{00000001-7F5F-4772-989E-4FC8DB65790A}"/>
            </c:ext>
          </c:extLst>
        </c:ser>
        <c:dLbls>
          <c:showLegendKey val="0"/>
          <c:showVal val="0"/>
          <c:showCatName val="0"/>
          <c:showSerName val="0"/>
          <c:showPercent val="0"/>
          <c:showBubbleSize val="0"/>
        </c:dLbls>
        <c:gapWidth val="150"/>
        <c:overlap val="100"/>
        <c:axId val="1052209855"/>
        <c:axId val="1222028447"/>
      </c:barChart>
      <c:catAx>
        <c:axId val="1052209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222028447"/>
        <c:crosses val="autoZero"/>
        <c:auto val="1"/>
        <c:lblAlgn val="ctr"/>
        <c:lblOffset val="100"/>
        <c:noMultiLvlLbl val="0"/>
      </c:catAx>
      <c:valAx>
        <c:axId val="122202844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lt-LT"/>
          </a:p>
        </c:txPr>
        <c:crossAx val="1052209855"/>
        <c:crosses val="autoZero"/>
        <c:crossBetween val="between"/>
      </c:valAx>
      <c:spPr>
        <a:noFill/>
        <a:ln>
          <a:noFill/>
        </a:ln>
        <a:effectLst/>
      </c:spPr>
    </c:plotArea>
    <c:legend>
      <c:legendPos val="b"/>
      <c:layout>
        <c:manualLayout>
          <c:xMode val="edge"/>
          <c:yMode val="edge"/>
          <c:x val="0.2148003944258349"/>
          <c:y val="0.88759229794025574"/>
          <c:w val="0.61828120241875828"/>
          <c:h val="9.68915075917359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a:solidFill>
                  <a:schemeClr val="tx1"/>
                </a:solidFill>
              </a:rPr>
              <a:t>Vaiko prie</a:t>
            </a:r>
            <a:r>
              <a:rPr lang="lt-LT" sz="1600" b="1">
                <a:solidFill>
                  <a:schemeClr val="tx1"/>
                </a:solidFill>
              </a:rPr>
              <a:t>žiūros išmokų gavėjų skaičius 2024 m. gruodžio mėn. (tūkst. žm.)</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6.7486882828284245E-2"/>
          <c:y val="0.19638286298725813"/>
          <c:w val="0.91470605634381152"/>
          <c:h val="0.64893806157186351"/>
        </c:manualLayout>
      </c:layout>
      <c:barChart>
        <c:barDir val="col"/>
        <c:grouping val="stacked"/>
        <c:varyColors val="0"/>
        <c:ser>
          <c:idx val="0"/>
          <c:order val="0"/>
          <c:tx>
            <c:strRef>
              <c:f>'Sheet1 (2)'!$S$39</c:f>
              <c:strCache>
                <c:ptCount val="1"/>
                <c:pt idx="0">
                  <c:v>Moterys</c:v>
                </c:pt>
              </c:strCache>
            </c:strRef>
          </c:tx>
          <c:spPr>
            <a:solidFill>
              <a:srgbClr val="8A2062"/>
            </a:solidFill>
            <a:ln>
              <a:noFill/>
            </a:ln>
            <a:effectLst/>
          </c:spPr>
          <c:invertIfNegative val="0"/>
          <c:dLbls>
            <c:dLbl>
              <c:idx val="3"/>
              <c:layout>
                <c:manualLayout>
                  <c:x val="0"/>
                  <c:y val="-1.4953009872126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3A-41DA-B3A1-DC92CBCD51AE}"/>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(2)'!$T$38:$W$38</c:f>
              <c:strCache>
                <c:ptCount val="4"/>
                <c:pt idx="0">
                  <c:v>Iki vaikui sueis 18 mėn.</c:v>
                </c:pt>
                <c:pt idx="1">
                  <c:v>Iki vaikui sueis 12 mėn.</c:v>
                </c:pt>
                <c:pt idx="2">
                  <c:v>Iki vaikui sueis 24 mėn.</c:v>
                </c:pt>
                <c:pt idx="3">
                  <c:v>Pagal seną tvarką (iki vaikui sueis 24 mėn.)</c:v>
                </c:pt>
              </c:strCache>
            </c:strRef>
          </c:cat>
          <c:val>
            <c:numRef>
              <c:f>'Sheet1 (2)'!$T$39:$W$39</c:f>
              <c:numCache>
                <c:formatCode>General</c:formatCode>
                <c:ptCount val="4"/>
                <c:pt idx="0">
                  <c:v>11.2</c:v>
                </c:pt>
                <c:pt idx="1">
                  <c:v>6.5</c:v>
                </c:pt>
                <c:pt idx="2">
                  <c:v>7.7</c:v>
                </c:pt>
                <c:pt idx="3">
                  <c:v>2</c:v>
                </c:pt>
              </c:numCache>
            </c:numRef>
          </c:val>
          <c:extLst>
            <c:ext xmlns:c16="http://schemas.microsoft.com/office/drawing/2014/chart" uri="{C3380CC4-5D6E-409C-BE32-E72D297353CC}">
              <c16:uniqueId val="{00000000-0A70-42C8-AF56-9FD4DDA0A6CA}"/>
            </c:ext>
          </c:extLst>
        </c:ser>
        <c:ser>
          <c:idx val="1"/>
          <c:order val="1"/>
          <c:tx>
            <c:strRef>
              <c:f>'Sheet1 (2)'!$S$40</c:f>
              <c:strCache>
                <c:ptCount val="1"/>
                <c:pt idx="0">
                  <c:v>Vyrai</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(2)'!$T$38:$W$38</c:f>
              <c:strCache>
                <c:ptCount val="4"/>
                <c:pt idx="0">
                  <c:v>Iki vaikui sueis 18 mėn.</c:v>
                </c:pt>
                <c:pt idx="1">
                  <c:v>Iki vaikui sueis 12 mėn.</c:v>
                </c:pt>
                <c:pt idx="2">
                  <c:v>Iki vaikui sueis 24 mėn.</c:v>
                </c:pt>
                <c:pt idx="3">
                  <c:v>Pagal seną tvarką (iki vaikui sueis 24 mėn.)</c:v>
                </c:pt>
              </c:strCache>
            </c:strRef>
          </c:cat>
          <c:val>
            <c:numRef>
              <c:f>'Sheet1 (2)'!$T$40:$W$40</c:f>
              <c:numCache>
                <c:formatCode>General</c:formatCode>
                <c:ptCount val="4"/>
                <c:pt idx="0">
                  <c:v>2.4</c:v>
                </c:pt>
                <c:pt idx="1">
                  <c:v>0.2</c:v>
                </c:pt>
                <c:pt idx="2">
                  <c:v>0.9</c:v>
                </c:pt>
                <c:pt idx="3">
                  <c:v>1.2</c:v>
                </c:pt>
              </c:numCache>
            </c:numRef>
          </c:val>
          <c:extLst>
            <c:ext xmlns:c16="http://schemas.microsoft.com/office/drawing/2014/chart" uri="{C3380CC4-5D6E-409C-BE32-E72D297353CC}">
              <c16:uniqueId val="{00000001-0A70-42C8-AF56-9FD4DDA0A6CA}"/>
            </c:ext>
          </c:extLst>
        </c:ser>
        <c:dLbls>
          <c:showLegendKey val="0"/>
          <c:showVal val="0"/>
          <c:showCatName val="0"/>
          <c:showSerName val="0"/>
          <c:showPercent val="0"/>
          <c:showBubbleSize val="0"/>
        </c:dLbls>
        <c:gapWidth val="150"/>
        <c:overlap val="100"/>
        <c:axId val="1056445439"/>
        <c:axId val="980831247"/>
      </c:barChart>
      <c:lineChart>
        <c:grouping val="standard"/>
        <c:varyColors val="0"/>
        <c:ser>
          <c:idx val="2"/>
          <c:order val="2"/>
          <c:tx>
            <c:strRef>
              <c:f>'Sheet1 (2)'!$S$41</c:f>
              <c:strCache>
                <c:ptCount val="1"/>
                <c:pt idx="0">
                  <c:v>Iš viso</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(2)'!$T$38:$W$38</c:f>
              <c:strCache>
                <c:ptCount val="4"/>
                <c:pt idx="0">
                  <c:v>Iki vaikui sueis 18 mėn.</c:v>
                </c:pt>
                <c:pt idx="1">
                  <c:v>Iki vaikui sueis 12 mėn.</c:v>
                </c:pt>
                <c:pt idx="2">
                  <c:v>Iki vaikui sueis 24 mėn.</c:v>
                </c:pt>
                <c:pt idx="3">
                  <c:v>Pagal seną tvarką (iki vaikui sueis 24 mėn.)</c:v>
                </c:pt>
              </c:strCache>
            </c:strRef>
          </c:cat>
          <c:val>
            <c:numRef>
              <c:f>'Sheet1 (2)'!$T$41:$W$41</c:f>
              <c:numCache>
                <c:formatCode>General</c:formatCode>
                <c:ptCount val="4"/>
                <c:pt idx="0">
                  <c:v>13.6</c:v>
                </c:pt>
                <c:pt idx="1">
                  <c:v>6.7</c:v>
                </c:pt>
                <c:pt idx="2">
                  <c:v>8.6</c:v>
                </c:pt>
                <c:pt idx="3">
                  <c:v>3.2</c:v>
                </c:pt>
              </c:numCache>
            </c:numRef>
          </c:val>
          <c:smooth val="0"/>
          <c:extLst>
            <c:ext xmlns:c16="http://schemas.microsoft.com/office/drawing/2014/chart" uri="{C3380CC4-5D6E-409C-BE32-E72D297353CC}">
              <c16:uniqueId val="{00000002-0A70-42C8-AF56-9FD4DDA0A6CA}"/>
            </c:ext>
          </c:extLst>
        </c:ser>
        <c:dLbls>
          <c:showLegendKey val="0"/>
          <c:showVal val="0"/>
          <c:showCatName val="0"/>
          <c:showSerName val="0"/>
          <c:showPercent val="0"/>
          <c:showBubbleSize val="0"/>
        </c:dLbls>
        <c:marker val="1"/>
        <c:smooth val="0"/>
        <c:axId val="1056445439"/>
        <c:axId val="980831247"/>
      </c:lineChart>
      <c:catAx>
        <c:axId val="105644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80831247"/>
        <c:crosses val="autoZero"/>
        <c:auto val="1"/>
        <c:lblAlgn val="ctr"/>
        <c:lblOffset val="100"/>
        <c:noMultiLvlLbl val="0"/>
      </c:catAx>
      <c:valAx>
        <c:axId val="9808312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056445439"/>
        <c:crosses val="autoZero"/>
        <c:crossBetween val="between"/>
      </c:valAx>
      <c:spPr>
        <a:noFill/>
        <a:ln>
          <a:noFill/>
        </a:ln>
        <a:effectLst/>
      </c:spPr>
    </c:plotArea>
    <c:legend>
      <c:legendPos val="b"/>
      <c:layout>
        <c:manualLayout>
          <c:xMode val="edge"/>
          <c:yMode val="edge"/>
          <c:x val="0.31506656542717892"/>
          <c:y val="0.14200649769111398"/>
          <c:w val="0.37340222443847926"/>
          <c:h val="4.803880090204718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err="1">
                <a:solidFill>
                  <a:schemeClr val="tx1"/>
                </a:solidFill>
              </a:rPr>
              <a:t>Vidutin</a:t>
            </a:r>
            <a:r>
              <a:rPr lang="lt-LT" b="1" dirty="0">
                <a:solidFill>
                  <a:schemeClr val="tx1"/>
                </a:solidFill>
              </a:rPr>
              <a:t>ės vaiko priežiūros išmokos </a:t>
            </a:r>
          </a:p>
          <a:p>
            <a:pPr>
              <a:defRPr b="1">
                <a:solidFill>
                  <a:schemeClr val="tx1"/>
                </a:solidFill>
              </a:defRPr>
            </a:pPr>
            <a:r>
              <a:rPr lang="lt-LT" b="1" dirty="0">
                <a:solidFill>
                  <a:schemeClr val="tx1"/>
                </a:solidFill>
              </a:rPr>
              <a:t>2024 m. lapkritį  (Eur)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spPr>
            <a:solidFill>
              <a:srgbClr val="8A206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'išmokų dydžiai'!$A$53:$A$56</c:f>
              <c:strCache>
                <c:ptCount val="4"/>
                <c:pt idx="0">
                  <c:v>Išmoka už neperleidžiamus mėnesius (78% KU)</c:v>
                </c:pt>
                <c:pt idx="1">
                  <c:v>Iki vaikui sueis 18 mėn. (60% KU)</c:v>
                </c:pt>
                <c:pt idx="2">
                  <c:v>Iki vaikui sueis 12 mėn. (45% KU)</c:v>
                </c:pt>
                <c:pt idx="3">
                  <c:v>Iki vaikui sueis 24 mėn. (30% KU)</c:v>
                </c:pt>
              </c:strCache>
            </c:strRef>
          </c:cat>
          <c:val>
            <c:numRef>
              <c:f>'išmokų dydžiai'!$B$53:$B$56</c:f>
              <c:numCache>
                <c:formatCode>0</c:formatCode>
                <c:ptCount val="4"/>
                <c:pt idx="0">
                  <c:v>1131</c:v>
                </c:pt>
                <c:pt idx="1">
                  <c:v>1160</c:v>
                </c:pt>
                <c:pt idx="2">
                  <c:v>730</c:v>
                </c:pt>
                <c:pt idx="3">
                  <c:v>463</c:v>
                </c:pt>
              </c:numCache>
            </c:numRef>
          </c:val>
          <c:extLst>
            <c:ext xmlns:c16="http://schemas.microsoft.com/office/drawing/2014/chart" uri="{C3380CC4-5D6E-409C-BE32-E72D297353CC}">
              <c16:uniqueId val="{00000000-033B-4689-8421-7DFBB167A6B5}"/>
            </c:ext>
          </c:extLst>
        </c:ser>
        <c:dLbls>
          <c:showLegendKey val="0"/>
          <c:showVal val="0"/>
          <c:showCatName val="0"/>
          <c:showSerName val="0"/>
          <c:showPercent val="0"/>
          <c:showBubbleSize val="0"/>
        </c:dLbls>
        <c:gapWidth val="219"/>
        <c:overlap val="-27"/>
        <c:axId val="1633881279"/>
        <c:axId val="1459406639"/>
      </c:barChart>
      <c:catAx>
        <c:axId val="163388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459406639"/>
        <c:crosses val="autoZero"/>
        <c:auto val="1"/>
        <c:lblAlgn val="ctr"/>
        <c:lblOffset val="100"/>
        <c:noMultiLvlLbl val="0"/>
      </c:catAx>
      <c:valAx>
        <c:axId val="1459406639"/>
        <c:scaling>
          <c:orientation val="minMax"/>
        </c:scaling>
        <c:delete val="1"/>
        <c:axPos val="l"/>
        <c:numFmt formatCode="0" sourceLinked="1"/>
        <c:majorTickMark val="none"/>
        <c:minorTickMark val="none"/>
        <c:tickLblPos val="nextTo"/>
        <c:crossAx val="1633881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400" b="1"/>
              <a:t>Vyrų ir moterų darbo pajamų </a:t>
            </a:r>
            <a:r>
              <a:rPr lang="en-US" sz="1400" b="1"/>
              <a:t>atotrūkis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5.213486253220196E-2"/>
          <c:y val="0.14656664220616361"/>
          <c:w val="0.9275324202774099"/>
          <c:h val="0.76761697414594043"/>
        </c:manualLayout>
      </c:layout>
      <c:lineChart>
        <c:grouping val="standard"/>
        <c:varyColors val="0"/>
        <c:ser>
          <c:idx val="0"/>
          <c:order val="0"/>
          <c:tx>
            <c:strRef>
              <c:f>VDP_atotrūkis_lytis!$E$83</c:f>
              <c:strCache>
                <c:ptCount val="1"/>
                <c:pt idx="0">
                  <c:v>Iš viso</c:v>
                </c:pt>
              </c:strCache>
            </c:strRef>
          </c:tx>
          <c:spPr>
            <a:ln w="28575" cap="rnd">
              <a:solidFill>
                <a:schemeClr val="tx1"/>
              </a:solidFill>
              <a:round/>
            </a:ln>
            <a:effectLst/>
          </c:spPr>
          <c:marker>
            <c:symbol val="diamond"/>
            <c:size val="5"/>
            <c:spPr>
              <a:solidFill>
                <a:schemeClr val="tx1"/>
              </a:solidFill>
              <a:ln w="22225">
                <a:solidFill>
                  <a:schemeClr val="tx1"/>
                </a:solidFill>
              </a:ln>
              <a:effectLst/>
            </c:spPr>
          </c:marker>
          <c:dLbls>
            <c:dLbl>
              <c:idx val="8"/>
              <c:layout>
                <c:manualLayout>
                  <c:x val="-3.2143740812435415E-2"/>
                  <c:y val="-4.5176899801326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D2-4DA6-89F9-C4D43767454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VDP_atotrūkis_lytis!$A$84:$A$92</c:f>
              <c:strCache>
                <c:ptCount val="9"/>
                <c:pt idx="0">
                  <c:v>2016 m.</c:v>
                </c:pt>
                <c:pt idx="1">
                  <c:v>2017 m.</c:v>
                </c:pt>
                <c:pt idx="2">
                  <c:v>2018 m.</c:v>
                </c:pt>
                <c:pt idx="3">
                  <c:v>2019 m.</c:v>
                </c:pt>
                <c:pt idx="4">
                  <c:v>2020 m.</c:v>
                </c:pt>
                <c:pt idx="5">
                  <c:v>2021 m.</c:v>
                </c:pt>
                <c:pt idx="6">
                  <c:v>2022 m.</c:v>
                </c:pt>
                <c:pt idx="7">
                  <c:v>2023 m.</c:v>
                </c:pt>
                <c:pt idx="8">
                  <c:v>2024 m.</c:v>
                </c:pt>
              </c:strCache>
            </c:strRef>
          </c:cat>
          <c:val>
            <c:numRef>
              <c:f>VDP_atotrūkis_lytis!$E$84:$E$92</c:f>
              <c:numCache>
                <c:formatCode>0.0</c:formatCode>
                <c:ptCount val="9"/>
                <c:pt idx="0">
                  <c:v>18.183377648168797</c:v>
                </c:pt>
                <c:pt idx="1">
                  <c:v>18.049762311471284</c:v>
                </c:pt>
                <c:pt idx="2">
                  <c:v>16.198139948930578</c:v>
                </c:pt>
                <c:pt idx="3">
                  <c:v>13.098783254279223</c:v>
                </c:pt>
                <c:pt idx="4">
                  <c:v>10.90662978112773</c:v>
                </c:pt>
                <c:pt idx="5">
                  <c:v>11.785826100279117</c:v>
                </c:pt>
                <c:pt idx="6">
                  <c:v>13.553329404832049</c:v>
                </c:pt>
                <c:pt idx="7">
                  <c:v>13.544973544973548</c:v>
                </c:pt>
                <c:pt idx="8">
                  <c:v>12.9</c:v>
                </c:pt>
              </c:numCache>
            </c:numRef>
          </c:val>
          <c:smooth val="0"/>
          <c:extLst>
            <c:ext xmlns:c16="http://schemas.microsoft.com/office/drawing/2014/chart" uri="{C3380CC4-5D6E-409C-BE32-E72D297353CC}">
              <c16:uniqueId val="{00000001-2AD2-4DA6-89F9-C4D43767454A}"/>
            </c:ext>
          </c:extLst>
        </c:ser>
        <c:dLbls>
          <c:showLegendKey val="0"/>
          <c:showVal val="0"/>
          <c:showCatName val="0"/>
          <c:showSerName val="0"/>
          <c:showPercent val="0"/>
          <c:showBubbleSize val="0"/>
        </c:dLbls>
        <c:marker val="1"/>
        <c:smooth val="0"/>
        <c:axId val="179219184"/>
        <c:axId val="178748184"/>
      </c:lineChart>
      <c:catAx>
        <c:axId val="17921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78748184"/>
        <c:crosses val="autoZero"/>
        <c:auto val="1"/>
        <c:lblAlgn val="ctr"/>
        <c:lblOffset val="100"/>
        <c:noMultiLvlLbl val="0"/>
      </c:catAx>
      <c:valAx>
        <c:axId val="178748184"/>
        <c:scaling>
          <c:orientation val="minMax"/>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7921918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Vidutinės darbo pajamos pagal lytį </a:t>
            </a:r>
          </a:p>
          <a:p>
            <a:pPr>
              <a:defRPr b="1"/>
            </a:pPr>
            <a:r>
              <a:rPr lang="lt-LT" b="1"/>
              <a:t>2024 m. </a:t>
            </a:r>
            <a:r>
              <a:rPr lang="lt-LT" b="1" dirty="0"/>
              <a:t>lapkritį (Eur)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2.625798571381651E-2"/>
          <c:y val="0.29587229387159947"/>
          <c:w val="0.94440070197054171"/>
          <c:h val="0.57200622526930389"/>
        </c:manualLayout>
      </c:layout>
      <c:barChart>
        <c:barDir val="col"/>
        <c:grouping val="clustered"/>
        <c:varyColors val="0"/>
        <c:ser>
          <c:idx val="0"/>
          <c:order val="0"/>
          <c:tx>
            <c:strRef>
              <c:f>VDP_atotrūkis_lytis!$A$99</c:f>
              <c:strCache>
                <c:ptCount val="1"/>
                <c:pt idx="0">
                  <c:v>Moterys</c:v>
                </c:pt>
              </c:strCache>
            </c:strRef>
          </c:tx>
          <c:spPr>
            <a:solidFill>
              <a:srgbClr val="FF66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VDP_atotrūkis_lytis!$B$98:$C$98</c:f>
              <c:strCache>
                <c:ptCount val="2"/>
                <c:pt idx="0">
                  <c:v>Vidutinės darbo pajamos prieš mokesčius, Eur</c:v>
                </c:pt>
                <c:pt idx="1">
                  <c:v>Vidutinės darbo pajamos po mokesčių, Eur</c:v>
                </c:pt>
              </c:strCache>
            </c:strRef>
          </c:cat>
          <c:val>
            <c:numRef>
              <c:f>VDP_atotrūkis_lytis!$B$99:$C$99</c:f>
              <c:numCache>
                <c:formatCode>General</c:formatCode>
                <c:ptCount val="2"/>
                <c:pt idx="0">
                  <c:v>2099</c:v>
                </c:pt>
                <c:pt idx="1">
                  <c:v>1302</c:v>
                </c:pt>
              </c:numCache>
            </c:numRef>
          </c:val>
          <c:extLst>
            <c:ext xmlns:c16="http://schemas.microsoft.com/office/drawing/2014/chart" uri="{C3380CC4-5D6E-409C-BE32-E72D297353CC}">
              <c16:uniqueId val="{00000000-89A6-4D3B-9F5A-7AC1BB3CB13D}"/>
            </c:ext>
          </c:extLst>
        </c:ser>
        <c:ser>
          <c:idx val="1"/>
          <c:order val="1"/>
          <c:tx>
            <c:strRef>
              <c:f>VDP_atotrūkis_lytis!$A$100</c:f>
              <c:strCache>
                <c:ptCount val="1"/>
                <c:pt idx="0">
                  <c:v>Vyrai</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VDP_atotrūkis_lytis!$B$98:$C$98</c:f>
              <c:strCache>
                <c:ptCount val="2"/>
                <c:pt idx="0">
                  <c:v>Vidutinės darbo pajamos prieš mokesčius, Eur</c:v>
                </c:pt>
                <c:pt idx="1">
                  <c:v>Vidutinės darbo pajamos po mokesčių, Eur</c:v>
                </c:pt>
              </c:strCache>
            </c:strRef>
          </c:cat>
          <c:val>
            <c:numRef>
              <c:f>VDP_atotrūkis_lytis!$B$100:$C$100</c:f>
              <c:numCache>
                <c:formatCode>General</c:formatCode>
                <c:ptCount val="2"/>
                <c:pt idx="0">
                  <c:v>2369</c:v>
                </c:pt>
                <c:pt idx="1">
                  <c:v>1451</c:v>
                </c:pt>
              </c:numCache>
            </c:numRef>
          </c:val>
          <c:extLst>
            <c:ext xmlns:c16="http://schemas.microsoft.com/office/drawing/2014/chart" uri="{C3380CC4-5D6E-409C-BE32-E72D297353CC}">
              <c16:uniqueId val="{00000001-89A6-4D3B-9F5A-7AC1BB3CB13D}"/>
            </c:ext>
          </c:extLst>
        </c:ser>
        <c:dLbls>
          <c:showLegendKey val="0"/>
          <c:showVal val="0"/>
          <c:showCatName val="0"/>
          <c:showSerName val="0"/>
          <c:showPercent val="0"/>
          <c:showBubbleSize val="0"/>
        </c:dLbls>
        <c:gapWidth val="219"/>
        <c:overlap val="-27"/>
        <c:axId val="1155944783"/>
        <c:axId val="1050361343"/>
      </c:barChart>
      <c:catAx>
        <c:axId val="115594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050361343"/>
        <c:crosses val="autoZero"/>
        <c:auto val="1"/>
        <c:lblAlgn val="ctr"/>
        <c:lblOffset val="100"/>
        <c:noMultiLvlLbl val="0"/>
      </c:catAx>
      <c:valAx>
        <c:axId val="1050361343"/>
        <c:scaling>
          <c:orientation val="minMax"/>
        </c:scaling>
        <c:delete val="1"/>
        <c:axPos val="l"/>
        <c:numFmt formatCode="General" sourceLinked="1"/>
        <c:majorTickMark val="none"/>
        <c:minorTickMark val="none"/>
        <c:tickLblPos val="nextTo"/>
        <c:crossAx val="1155944783"/>
        <c:crosses val="autoZero"/>
        <c:crossBetween val="between"/>
      </c:valAx>
      <c:spPr>
        <a:noFill/>
        <a:ln>
          <a:noFill/>
        </a:ln>
        <a:effectLst/>
      </c:spPr>
    </c:plotArea>
    <c:legend>
      <c:legendPos val="b"/>
      <c:layout>
        <c:manualLayout>
          <c:xMode val="edge"/>
          <c:yMode val="edge"/>
          <c:x val="0.7277045794079765"/>
          <c:y val="0.1038499473629334"/>
          <c:w val="0.22130307932938742"/>
          <c:h val="0.102156872717655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Vyrų ir moterų darbo pajamų atotrūkis,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6.51202621484126E-2"/>
          <c:y val="8.8007202282002359E-2"/>
          <c:w val="0.90756609432494051"/>
          <c:h val="0.84134324862845666"/>
        </c:manualLayout>
      </c:layout>
      <c:lineChart>
        <c:grouping val="standard"/>
        <c:varyColors val="0"/>
        <c:ser>
          <c:idx val="0"/>
          <c:order val="0"/>
          <c:tx>
            <c:strRef>
              <c:f>'ekonom sektoriai'!$A$60</c:f>
              <c:strCache>
                <c:ptCount val="1"/>
                <c:pt idx="0">
                  <c:v>Finansinė ir draudimo veikla</c:v>
                </c:pt>
              </c:strCache>
            </c:strRef>
          </c:tx>
          <c:spPr>
            <a:ln w="28575" cap="rnd">
              <a:solidFill>
                <a:schemeClr val="bg1">
                  <a:lumMod val="50000"/>
                </a:schemeClr>
              </a:solidFill>
              <a:round/>
            </a:ln>
            <a:effectLst/>
          </c:spPr>
          <c:marker>
            <c:symbol val="square"/>
            <c:size val="7"/>
            <c:spPr>
              <a:solidFill>
                <a:schemeClr val="bg1">
                  <a:lumMod val="50000"/>
                </a:schemeClr>
              </a:solidFill>
              <a:ln w="9525">
                <a:solidFill>
                  <a:schemeClr val="bg1">
                    <a:lumMod val="50000"/>
                  </a:schemeClr>
                </a:solidFill>
              </a:ln>
              <a:effectLst/>
            </c:spPr>
          </c:marker>
          <c:dLbls>
            <c:dLbl>
              <c:idx val="4"/>
              <c:layout>
                <c:manualLayout>
                  <c:x val="-4.0163569034891954E-2"/>
                  <c:y val="2.7054243626018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3B-49A7-8C6B-E2638B391F36}"/>
                </c:ext>
              </c:extLst>
            </c:dLbl>
            <c:dLbl>
              <c:idx val="5"/>
              <c:layout>
                <c:manualLayout>
                  <c:x val="-1.5332984010667558E-2"/>
                  <c:y val="-9.51384596484097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3B-49A7-8C6B-E2638B391F3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sektoriai'!$B$60:$G$60</c:f>
              <c:numCache>
                <c:formatCode>0.0</c:formatCode>
                <c:ptCount val="6"/>
                <c:pt idx="0">
                  <c:v>60.456105663250568</c:v>
                </c:pt>
                <c:pt idx="1">
                  <c:v>58.638794249744628</c:v>
                </c:pt>
                <c:pt idx="2">
                  <c:v>44.705559666927151</c:v>
                </c:pt>
                <c:pt idx="3">
                  <c:v>43.314534820479778</c:v>
                </c:pt>
                <c:pt idx="4">
                  <c:v>45.280420977665244</c:v>
                </c:pt>
                <c:pt idx="5">
                  <c:v>42.690966626622505</c:v>
                </c:pt>
              </c:numCache>
            </c:numRef>
          </c:val>
          <c:smooth val="0"/>
          <c:extLst>
            <c:ext xmlns:c16="http://schemas.microsoft.com/office/drawing/2014/chart" uri="{C3380CC4-5D6E-409C-BE32-E72D297353CC}">
              <c16:uniqueId val="{00000000-E73B-49A7-8C6B-E2638B391F36}"/>
            </c:ext>
          </c:extLst>
        </c:ser>
        <c:ser>
          <c:idx val="1"/>
          <c:order val="1"/>
          <c:tx>
            <c:strRef>
              <c:f>'ekonom sektoriai'!$A$61</c:f>
              <c:strCache>
                <c:ptCount val="1"/>
                <c:pt idx="0">
                  <c:v>Informacija ir ryšiai</c:v>
                </c:pt>
              </c:strCache>
            </c:strRef>
          </c:tx>
          <c:spPr>
            <a:ln w="28575" cap="rnd">
              <a:solidFill>
                <a:srgbClr val="8A2062"/>
              </a:solidFill>
              <a:round/>
            </a:ln>
            <a:effectLst/>
          </c:spPr>
          <c:marker>
            <c:symbol val="circle"/>
            <c:size val="7"/>
            <c:spPr>
              <a:solidFill>
                <a:srgbClr val="8A2062"/>
              </a:solidFill>
              <a:ln w="9525">
                <a:solidFill>
                  <a:srgbClr val="8A2062"/>
                </a:solidFill>
              </a:ln>
              <a:effectLst/>
            </c:spPr>
          </c:marker>
          <c:dLbls>
            <c:dLbl>
              <c:idx val="0"/>
              <c:layout>
                <c:manualLayout>
                  <c:x val="-4.5129686039736779E-2"/>
                  <c:y val="2.2178498347237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3B-49A7-8C6B-E2638B391F36}"/>
                </c:ext>
              </c:extLst>
            </c:dLbl>
            <c:dLbl>
              <c:idx val="1"/>
              <c:layout>
                <c:manualLayout>
                  <c:x val="-4.5129686039736758E-2"/>
                  <c:y val="2.4616370986628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3B-49A7-8C6B-E2638B391F36}"/>
                </c:ext>
              </c:extLst>
            </c:dLbl>
            <c:dLbl>
              <c:idx val="4"/>
              <c:layout>
                <c:manualLayout>
                  <c:x val="-3.7680510532469409E-2"/>
                  <c:y val="-3.3892572358747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3B-49A7-8C6B-E2638B391F36}"/>
                </c:ext>
              </c:extLst>
            </c:dLbl>
            <c:dLbl>
              <c:idx val="5"/>
              <c:layout>
                <c:manualLayout>
                  <c:x val="-1.2849925508245109E-2"/>
                  <c:y val="-1.6827463883012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3B-49A7-8C6B-E2638B391F3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sektoriai'!$B$61:$G$61</c:f>
              <c:numCache>
                <c:formatCode>0.0</c:formatCode>
                <c:ptCount val="6"/>
                <c:pt idx="0">
                  <c:v>58.170945945945938</c:v>
                </c:pt>
                <c:pt idx="1">
                  <c:v>55.668682306085792</c:v>
                </c:pt>
                <c:pt idx="2">
                  <c:v>53.819359504791464</c:v>
                </c:pt>
                <c:pt idx="3">
                  <c:v>50.874466290770528</c:v>
                </c:pt>
                <c:pt idx="4">
                  <c:v>46.595032658656564</c:v>
                </c:pt>
                <c:pt idx="5">
                  <c:v>45.178966918850392</c:v>
                </c:pt>
              </c:numCache>
            </c:numRef>
          </c:val>
          <c:smooth val="0"/>
          <c:extLst>
            <c:ext xmlns:c16="http://schemas.microsoft.com/office/drawing/2014/chart" uri="{C3380CC4-5D6E-409C-BE32-E72D297353CC}">
              <c16:uniqueId val="{00000001-E73B-49A7-8C6B-E2638B391F36}"/>
            </c:ext>
          </c:extLst>
        </c:ser>
        <c:ser>
          <c:idx val="2"/>
          <c:order val="2"/>
          <c:tx>
            <c:strRef>
              <c:f>'ekonom sektoriai'!$A$62</c:f>
              <c:strCache>
                <c:ptCount val="1"/>
                <c:pt idx="0">
                  <c:v>Profesinė, mokslinė ir techninė veikla</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sektoriai'!$B$62:$G$62</c:f>
              <c:numCache>
                <c:formatCode>0.0</c:formatCode>
                <c:ptCount val="6"/>
                <c:pt idx="0">
                  <c:v>21.936574372182861</c:v>
                </c:pt>
                <c:pt idx="1">
                  <c:v>20.385441184065868</c:v>
                </c:pt>
                <c:pt idx="2">
                  <c:v>23.545005341880355</c:v>
                </c:pt>
                <c:pt idx="3">
                  <c:v>25.194647478095057</c:v>
                </c:pt>
                <c:pt idx="4">
                  <c:v>22.246947827279804</c:v>
                </c:pt>
                <c:pt idx="5">
                  <c:v>15.70267216257144</c:v>
                </c:pt>
              </c:numCache>
            </c:numRef>
          </c:val>
          <c:smooth val="0"/>
          <c:extLst>
            <c:ext xmlns:c16="http://schemas.microsoft.com/office/drawing/2014/chart" uri="{C3380CC4-5D6E-409C-BE32-E72D297353CC}">
              <c16:uniqueId val="{00000002-E73B-49A7-8C6B-E2638B391F36}"/>
            </c:ext>
          </c:extLst>
        </c:ser>
        <c:dLbls>
          <c:showLegendKey val="0"/>
          <c:showVal val="0"/>
          <c:showCatName val="0"/>
          <c:showSerName val="0"/>
          <c:showPercent val="0"/>
          <c:showBubbleSize val="0"/>
        </c:dLbls>
        <c:marker val="1"/>
        <c:smooth val="0"/>
        <c:axId val="1908342511"/>
        <c:axId val="2052081647"/>
      </c:lineChart>
      <c:catAx>
        <c:axId val="190834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2052081647"/>
        <c:crosses val="autoZero"/>
        <c:auto val="1"/>
        <c:lblAlgn val="ctr"/>
        <c:lblOffset val="100"/>
        <c:noMultiLvlLbl val="0"/>
      </c:catAx>
      <c:valAx>
        <c:axId val="20520816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908342511"/>
        <c:crosses val="autoZero"/>
        <c:crossBetween val="between"/>
      </c:valAx>
      <c:spPr>
        <a:noFill/>
        <a:ln>
          <a:noFill/>
        </a:ln>
        <a:effectLst/>
      </c:spPr>
    </c:plotArea>
    <c:legend>
      <c:legendPos val="b"/>
      <c:layout>
        <c:manualLayout>
          <c:xMode val="edge"/>
          <c:yMode val="edge"/>
          <c:x val="7.5246252927858359E-2"/>
          <c:y val="0.77474287162201072"/>
          <c:w val="0.72783762752558323"/>
          <c:h val="0.152120949196269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600" b="1" dirty="0">
                <a:solidFill>
                  <a:schemeClr val="tx1"/>
                </a:solidFill>
              </a:rPr>
              <a:t>Metinis pajamų pokytis pagal apdraustųjų pajamų dydį (proc.)</a:t>
            </a:r>
          </a:p>
        </c:rich>
      </c:tx>
      <c:layout>
        <c:manualLayout>
          <c:xMode val="edge"/>
          <c:yMode val="edge"/>
          <c:x val="0.1434033442999112"/>
          <c:y val="1.837187569617836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5.4392087827228375E-2"/>
          <c:y val="0.13378672670212638"/>
          <c:w val="0.66541391548501883"/>
          <c:h val="0.70034602776901778"/>
        </c:manualLayout>
      </c:layout>
      <c:barChart>
        <c:barDir val="col"/>
        <c:grouping val="percentStacked"/>
        <c:varyColors val="0"/>
        <c:ser>
          <c:idx val="0"/>
          <c:order val="0"/>
          <c:tx>
            <c:strRef>
              <c:f>Lapas1!$B$30</c:f>
              <c:strCache>
                <c:ptCount val="1"/>
                <c:pt idx="0">
                  <c:v>sumažėjo daugiau nei 10 proc.</c:v>
                </c:pt>
              </c:strCache>
            </c:strRef>
          </c:tx>
          <c:spPr>
            <a:solidFill>
              <a:srgbClr val="33996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Lapas1!$A$31:$A$36</c:f>
              <c:strCache>
                <c:ptCount val="6"/>
                <c:pt idx="0">
                  <c:v>MMA ir mažiau</c:v>
                </c:pt>
                <c:pt idx="1">
                  <c:v>MMA - VDP</c:v>
                </c:pt>
                <c:pt idx="2">
                  <c:v>VDP - 2 VDP</c:v>
                </c:pt>
                <c:pt idx="3">
                  <c:v>2 VDP - 3 VDP</c:v>
                </c:pt>
                <c:pt idx="4">
                  <c:v>daugiau nei 3 VDP</c:v>
                </c:pt>
                <c:pt idx="5">
                  <c:v>Iš viso</c:v>
                </c:pt>
              </c:strCache>
            </c:strRef>
          </c:cat>
          <c:val>
            <c:numRef>
              <c:f>Lapas1!$B$31:$B$36</c:f>
              <c:numCache>
                <c:formatCode>0%</c:formatCode>
                <c:ptCount val="6"/>
                <c:pt idx="0">
                  <c:v>7.8240087760539104E-2</c:v>
                </c:pt>
                <c:pt idx="1">
                  <c:v>8.9308379295225351E-2</c:v>
                </c:pt>
                <c:pt idx="2">
                  <c:v>0.11043270321691016</c:v>
                </c:pt>
                <c:pt idx="3">
                  <c:v>0.14134320735444331</c:v>
                </c:pt>
                <c:pt idx="4">
                  <c:v>0.20134387351778657</c:v>
                </c:pt>
                <c:pt idx="5">
                  <c:v>0.10173409349432561</c:v>
                </c:pt>
              </c:numCache>
            </c:numRef>
          </c:val>
          <c:extLst>
            <c:ext xmlns:c16="http://schemas.microsoft.com/office/drawing/2014/chart" uri="{C3380CC4-5D6E-409C-BE32-E72D297353CC}">
              <c16:uniqueId val="{00000000-1CB3-4B7B-A414-1EF02D6CEE80}"/>
            </c:ext>
          </c:extLst>
        </c:ser>
        <c:ser>
          <c:idx val="1"/>
          <c:order val="1"/>
          <c:tx>
            <c:strRef>
              <c:f>Lapas1!$C$30</c:f>
              <c:strCache>
                <c:ptCount val="1"/>
                <c:pt idx="0">
                  <c:v>sumažėjo 5-10 proc.</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Lapas1!$A$31:$A$36</c:f>
              <c:strCache>
                <c:ptCount val="6"/>
                <c:pt idx="0">
                  <c:v>MMA ir mažiau</c:v>
                </c:pt>
                <c:pt idx="1">
                  <c:v>MMA - VDP</c:v>
                </c:pt>
                <c:pt idx="2">
                  <c:v>VDP - 2 VDP</c:v>
                </c:pt>
                <c:pt idx="3">
                  <c:v>2 VDP - 3 VDP</c:v>
                </c:pt>
                <c:pt idx="4">
                  <c:v>daugiau nei 3 VDP</c:v>
                </c:pt>
                <c:pt idx="5">
                  <c:v>Iš viso</c:v>
                </c:pt>
              </c:strCache>
            </c:strRef>
          </c:cat>
          <c:val>
            <c:numRef>
              <c:f>Lapas1!$C$31:$C$36</c:f>
              <c:numCache>
                <c:formatCode>0%</c:formatCode>
                <c:ptCount val="6"/>
                <c:pt idx="0">
                  <c:v>2.1065141304915633E-2</c:v>
                </c:pt>
                <c:pt idx="1">
                  <c:v>4.1250317310133157E-2</c:v>
                </c:pt>
                <c:pt idx="2">
                  <c:v>5.2011659772040982E-2</c:v>
                </c:pt>
                <c:pt idx="3">
                  <c:v>5.0853640741281188E-2</c:v>
                </c:pt>
                <c:pt idx="4">
                  <c:v>5.0355731225296442E-2</c:v>
                </c:pt>
                <c:pt idx="5">
                  <c:v>4.3867465467020965E-2</c:v>
                </c:pt>
              </c:numCache>
            </c:numRef>
          </c:val>
          <c:extLst>
            <c:ext xmlns:c16="http://schemas.microsoft.com/office/drawing/2014/chart" uri="{C3380CC4-5D6E-409C-BE32-E72D297353CC}">
              <c16:uniqueId val="{00000001-1CB3-4B7B-A414-1EF02D6CEE80}"/>
            </c:ext>
          </c:extLst>
        </c:ser>
        <c:ser>
          <c:idx val="2"/>
          <c:order val="2"/>
          <c:tx>
            <c:strRef>
              <c:f>Lapas1!$D$30</c:f>
              <c:strCache>
                <c:ptCount val="1"/>
                <c:pt idx="0">
                  <c:v>nesikeitė daugiau nei 5 proc.</c:v>
                </c:pt>
              </c:strCache>
            </c:strRef>
          </c:tx>
          <c:spPr>
            <a:solidFill>
              <a:srgbClr val="F1D3E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Lapas1!$A$31:$A$36</c:f>
              <c:strCache>
                <c:ptCount val="6"/>
                <c:pt idx="0">
                  <c:v>MMA ir mažiau</c:v>
                </c:pt>
                <c:pt idx="1">
                  <c:v>MMA - VDP</c:v>
                </c:pt>
                <c:pt idx="2">
                  <c:v>VDP - 2 VDP</c:v>
                </c:pt>
                <c:pt idx="3">
                  <c:v>2 VDP - 3 VDP</c:v>
                </c:pt>
                <c:pt idx="4">
                  <c:v>daugiau nei 3 VDP</c:v>
                </c:pt>
                <c:pt idx="5">
                  <c:v>Iš viso</c:v>
                </c:pt>
              </c:strCache>
            </c:strRef>
          </c:cat>
          <c:val>
            <c:numRef>
              <c:f>Lapas1!$D$31:$D$36</c:f>
              <c:numCache>
                <c:formatCode>0%</c:formatCode>
                <c:ptCount val="6"/>
                <c:pt idx="0">
                  <c:v>0.13401765658465237</c:v>
                </c:pt>
                <c:pt idx="1">
                  <c:v>0.2054415803198486</c:v>
                </c:pt>
                <c:pt idx="2">
                  <c:v>0.23033635300483496</c:v>
                </c:pt>
                <c:pt idx="3">
                  <c:v>0.2564935064935065</c:v>
                </c:pt>
                <c:pt idx="4">
                  <c:v>0.27822134387351777</c:v>
                </c:pt>
                <c:pt idx="5">
                  <c:v>0.21263210497432347</c:v>
                </c:pt>
              </c:numCache>
            </c:numRef>
          </c:val>
          <c:extLst>
            <c:ext xmlns:c16="http://schemas.microsoft.com/office/drawing/2014/chart" uri="{C3380CC4-5D6E-409C-BE32-E72D297353CC}">
              <c16:uniqueId val="{00000002-1CB3-4B7B-A414-1EF02D6CEE80}"/>
            </c:ext>
          </c:extLst>
        </c:ser>
        <c:ser>
          <c:idx val="3"/>
          <c:order val="3"/>
          <c:tx>
            <c:strRef>
              <c:f>Lapas1!$E$30</c:f>
              <c:strCache>
                <c:ptCount val="1"/>
                <c:pt idx="0">
                  <c:v>padidėjo 5-10 proc.</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Lapas1!$A$31:$A$36</c:f>
              <c:strCache>
                <c:ptCount val="6"/>
                <c:pt idx="0">
                  <c:v>MMA ir mažiau</c:v>
                </c:pt>
                <c:pt idx="1">
                  <c:v>MMA - VDP</c:v>
                </c:pt>
                <c:pt idx="2">
                  <c:v>VDP - 2 VDP</c:v>
                </c:pt>
                <c:pt idx="3">
                  <c:v>2 VDP - 3 VDP</c:v>
                </c:pt>
                <c:pt idx="4">
                  <c:v>daugiau nei 3 VDP</c:v>
                </c:pt>
                <c:pt idx="5">
                  <c:v>Iš viso</c:v>
                </c:pt>
              </c:strCache>
            </c:strRef>
          </c:cat>
          <c:val>
            <c:numRef>
              <c:f>Lapas1!$E$31:$E$36</c:f>
              <c:numCache>
                <c:formatCode>0%</c:formatCode>
                <c:ptCount val="6"/>
                <c:pt idx="0">
                  <c:v>0.21732487070992007</c:v>
                </c:pt>
                <c:pt idx="1">
                  <c:v>0.15649735767198208</c:v>
                </c:pt>
                <c:pt idx="2">
                  <c:v>0.13752945488820234</c:v>
                </c:pt>
                <c:pt idx="3">
                  <c:v>0.15113818765504158</c:v>
                </c:pt>
                <c:pt idx="4">
                  <c:v>0.13679841897233203</c:v>
                </c:pt>
                <c:pt idx="5">
                  <c:v>0.15470843064481718</c:v>
                </c:pt>
              </c:numCache>
            </c:numRef>
          </c:val>
          <c:extLst>
            <c:ext xmlns:c16="http://schemas.microsoft.com/office/drawing/2014/chart" uri="{C3380CC4-5D6E-409C-BE32-E72D297353CC}">
              <c16:uniqueId val="{00000003-1CB3-4B7B-A414-1EF02D6CEE80}"/>
            </c:ext>
          </c:extLst>
        </c:ser>
        <c:ser>
          <c:idx val="4"/>
          <c:order val="4"/>
          <c:tx>
            <c:strRef>
              <c:f>Lapas1!$F$30</c:f>
              <c:strCache>
                <c:ptCount val="1"/>
                <c:pt idx="0">
                  <c:v>padidėjo daugiau nei 10 proc.</c:v>
                </c:pt>
              </c:strCache>
            </c:strRef>
          </c:tx>
          <c:spPr>
            <a:solidFill>
              <a:srgbClr val="8A206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Lapas1!$A$31:$A$36</c:f>
              <c:strCache>
                <c:ptCount val="6"/>
                <c:pt idx="0">
                  <c:v>MMA ir mažiau</c:v>
                </c:pt>
                <c:pt idx="1">
                  <c:v>MMA - VDP</c:v>
                </c:pt>
                <c:pt idx="2">
                  <c:v>VDP - 2 VDP</c:v>
                </c:pt>
                <c:pt idx="3">
                  <c:v>2 VDP - 3 VDP</c:v>
                </c:pt>
                <c:pt idx="4">
                  <c:v>daugiau nei 3 VDP</c:v>
                </c:pt>
                <c:pt idx="5">
                  <c:v>Iš viso</c:v>
                </c:pt>
              </c:strCache>
            </c:strRef>
          </c:cat>
          <c:val>
            <c:numRef>
              <c:f>Lapas1!$F$31:$F$36</c:f>
              <c:numCache>
                <c:formatCode>0%</c:formatCode>
                <c:ptCount val="6"/>
                <c:pt idx="0">
                  <c:v>0.54935224363997281</c:v>
                </c:pt>
                <c:pt idx="1">
                  <c:v>0.5075023654028108</c:v>
                </c:pt>
                <c:pt idx="2">
                  <c:v>0.46968982911801155</c:v>
                </c:pt>
                <c:pt idx="3">
                  <c:v>0.40017145775572743</c:v>
                </c:pt>
                <c:pt idx="4">
                  <c:v>0.3332806324110672</c:v>
                </c:pt>
                <c:pt idx="5">
                  <c:v>0.48705790541951283</c:v>
                </c:pt>
              </c:numCache>
            </c:numRef>
          </c:val>
          <c:extLst>
            <c:ext xmlns:c16="http://schemas.microsoft.com/office/drawing/2014/chart" uri="{C3380CC4-5D6E-409C-BE32-E72D297353CC}">
              <c16:uniqueId val="{00000004-1CB3-4B7B-A414-1EF02D6CEE80}"/>
            </c:ext>
          </c:extLst>
        </c:ser>
        <c:dLbls>
          <c:showLegendKey val="0"/>
          <c:showVal val="0"/>
          <c:showCatName val="0"/>
          <c:showSerName val="0"/>
          <c:showPercent val="0"/>
          <c:showBubbleSize val="0"/>
        </c:dLbls>
        <c:gapWidth val="150"/>
        <c:overlap val="100"/>
        <c:axId val="1157390559"/>
        <c:axId val="1158415631"/>
      </c:barChart>
      <c:catAx>
        <c:axId val="115739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158415631"/>
        <c:crosses val="autoZero"/>
        <c:auto val="1"/>
        <c:lblAlgn val="ctr"/>
        <c:lblOffset val="100"/>
        <c:noMultiLvlLbl val="0"/>
      </c:catAx>
      <c:valAx>
        <c:axId val="115841563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1573905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200" b="1">
                <a:solidFill>
                  <a:schemeClr val="tx1"/>
                </a:solidFill>
              </a:rPr>
              <a:t>Kompiuterių programavimo, konsultacinė ir susijusi veikla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5.258723758545665E-2"/>
          <c:y val="0.24304165923460386"/>
          <c:w val="0.8774772141208419"/>
          <c:h val="0.51559392373504942"/>
        </c:manualLayout>
      </c:layout>
      <c:barChart>
        <c:barDir val="col"/>
        <c:grouping val="clustered"/>
        <c:varyColors val="0"/>
        <c:ser>
          <c:idx val="1"/>
          <c:order val="1"/>
          <c:tx>
            <c:strRef>
              <c:f>'kompiuteri7 programavimo'!$D$26</c:f>
              <c:strCache>
                <c:ptCount val="1"/>
                <c:pt idx="0">
                  <c:v>Moterų dalis, proc.</c:v>
                </c:pt>
              </c:strCache>
            </c:strRef>
          </c:tx>
          <c:spPr>
            <a:solidFill>
              <a:schemeClr val="bg1">
                <a:lumMod val="75000"/>
              </a:schemeClr>
            </a:solidFill>
            <a:ln>
              <a:noFill/>
            </a:ln>
            <a:effectLst/>
          </c:spPr>
          <c:invertIfNegative val="0"/>
          <c:dLbls>
            <c:dLbl>
              <c:idx val="2"/>
              <c:layout>
                <c:manualLayout>
                  <c:x val="0"/>
                  <c:y val="3.0960720921605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51-4F35-9712-8C816C68AD8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'kompiuteri7 programavimo'!$B$27:$B$32</c:f>
              <c:numCache>
                <c:formatCode>General</c:formatCode>
                <c:ptCount val="6"/>
                <c:pt idx="0">
                  <c:v>2019</c:v>
                </c:pt>
                <c:pt idx="1">
                  <c:v>2020</c:v>
                </c:pt>
                <c:pt idx="2">
                  <c:v>2021</c:v>
                </c:pt>
                <c:pt idx="3">
                  <c:v>2022</c:v>
                </c:pt>
                <c:pt idx="4">
                  <c:v>2023</c:v>
                </c:pt>
                <c:pt idx="5">
                  <c:v>2024</c:v>
                </c:pt>
              </c:numCache>
            </c:numRef>
          </c:cat>
          <c:val>
            <c:numRef>
              <c:f>'kompiuteri7 programavimo'!$D$27:$D$32</c:f>
              <c:numCache>
                <c:formatCode>0%</c:formatCode>
                <c:ptCount val="6"/>
                <c:pt idx="0">
                  <c:v>0.3234306527801491</c:v>
                </c:pt>
                <c:pt idx="1">
                  <c:v>0.32777089949938093</c:v>
                </c:pt>
                <c:pt idx="2">
                  <c:v>0.33438872002701792</c:v>
                </c:pt>
                <c:pt idx="3">
                  <c:v>0.34284468884120173</c:v>
                </c:pt>
                <c:pt idx="4">
                  <c:v>0.34982621811266312</c:v>
                </c:pt>
                <c:pt idx="5">
                  <c:v>0.34884029598168365</c:v>
                </c:pt>
              </c:numCache>
            </c:numRef>
          </c:val>
          <c:extLst>
            <c:ext xmlns:c16="http://schemas.microsoft.com/office/drawing/2014/chart" uri="{C3380CC4-5D6E-409C-BE32-E72D297353CC}">
              <c16:uniqueId val="{00000000-6C51-4F35-9712-8C816C68AD80}"/>
            </c:ext>
          </c:extLst>
        </c:ser>
        <c:dLbls>
          <c:showLegendKey val="0"/>
          <c:showVal val="0"/>
          <c:showCatName val="0"/>
          <c:showSerName val="0"/>
          <c:showPercent val="0"/>
          <c:showBubbleSize val="0"/>
        </c:dLbls>
        <c:gapWidth val="150"/>
        <c:axId val="807663312"/>
        <c:axId val="728018464"/>
      </c:barChart>
      <c:lineChart>
        <c:grouping val="standard"/>
        <c:varyColors val="0"/>
        <c:ser>
          <c:idx val="0"/>
          <c:order val="0"/>
          <c:tx>
            <c:strRef>
              <c:f>'kompiuteri7 programavimo'!$C$26</c:f>
              <c:strCache>
                <c:ptCount val="1"/>
                <c:pt idx="0">
                  <c:v>Atotrūkis, proc.</c:v>
                </c:pt>
              </c:strCache>
            </c:strRef>
          </c:tx>
          <c:spPr>
            <a:ln w="28575" cap="rnd">
              <a:solidFill>
                <a:srgbClr val="8A2062"/>
              </a:solidFill>
              <a:round/>
            </a:ln>
            <a:effectLst/>
          </c:spPr>
          <c:marker>
            <c:symbol val="circle"/>
            <c:size val="7"/>
            <c:spPr>
              <a:solidFill>
                <a:srgbClr val="8A2062"/>
              </a:solidFill>
              <a:ln w="9525">
                <a:solidFill>
                  <a:srgbClr val="8A2062"/>
                </a:solidFill>
              </a:ln>
              <a:effectLst/>
            </c:spPr>
          </c:marker>
          <c:dLbls>
            <c:dLbl>
              <c:idx val="3"/>
              <c:layout>
                <c:manualLayout>
                  <c:x val="-8.1279804813130761E-3"/>
                  <c:y val="-4.857648002333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51-4F35-9712-8C816C68AD80}"/>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rgbClr val="8A2062"/>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'kompiuteri7 programavimo'!$B$27:$B$32</c:f>
              <c:numCache>
                <c:formatCode>General</c:formatCode>
                <c:ptCount val="6"/>
                <c:pt idx="0">
                  <c:v>2019</c:v>
                </c:pt>
                <c:pt idx="1">
                  <c:v>2020</c:v>
                </c:pt>
                <c:pt idx="2">
                  <c:v>2021</c:v>
                </c:pt>
                <c:pt idx="3">
                  <c:v>2022</c:v>
                </c:pt>
                <c:pt idx="4">
                  <c:v>2023</c:v>
                </c:pt>
                <c:pt idx="5">
                  <c:v>2024</c:v>
                </c:pt>
              </c:numCache>
            </c:numRef>
          </c:cat>
          <c:val>
            <c:numRef>
              <c:f>'kompiuteri7 programavimo'!$C$27:$C$32</c:f>
              <c:numCache>
                <c:formatCode>0.0</c:formatCode>
                <c:ptCount val="6"/>
                <c:pt idx="0">
                  <c:v>55.483165187796281</c:v>
                </c:pt>
                <c:pt idx="1">
                  <c:v>53.111666831189041</c:v>
                </c:pt>
                <c:pt idx="2">
                  <c:v>49.26020083295208</c:v>
                </c:pt>
                <c:pt idx="3">
                  <c:v>42.495650739374312</c:v>
                </c:pt>
                <c:pt idx="4">
                  <c:v>39.09532975027259</c:v>
                </c:pt>
                <c:pt idx="5">
                  <c:v>38.40312019916712</c:v>
                </c:pt>
              </c:numCache>
            </c:numRef>
          </c:val>
          <c:smooth val="0"/>
          <c:extLst>
            <c:ext xmlns:c16="http://schemas.microsoft.com/office/drawing/2014/chart" uri="{C3380CC4-5D6E-409C-BE32-E72D297353CC}">
              <c16:uniqueId val="{00000002-6C51-4F35-9712-8C816C68AD80}"/>
            </c:ext>
          </c:extLst>
        </c:ser>
        <c:dLbls>
          <c:showLegendKey val="0"/>
          <c:showVal val="0"/>
          <c:showCatName val="0"/>
          <c:showSerName val="0"/>
          <c:showPercent val="0"/>
          <c:showBubbleSize val="0"/>
        </c:dLbls>
        <c:marker val="1"/>
        <c:smooth val="0"/>
        <c:axId val="573931008"/>
        <c:axId val="732780816"/>
      </c:lineChart>
      <c:catAx>
        <c:axId val="57393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32780816"/>
        <c:crosses val="autoZero"/>
        <c:auto val="1"/>
        <c:lblAlgn val="ctr"/>
        <c:lblOffset val="100"/>
        <c:noMultiLvlLbl val="0"/>
      </c:catAx>
      <c:valAx>
        <c:axId val="7327808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73931008"/>
        <c:crosses val="autoZero"/>
        <c:crossBetween val="between"/>
      </c:valAx>
      <c:valAx>
        <c:axId val="728018464"/>
        <c:scaling>
          <c:orientation val="minMax"/>
          <c:min val="0.25"/>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807663312"/>
        <c:crosses val="max"/>
        <c:crossBetween val="between"/>
      </c:valAx>
      <c:catAx>
        <c:axId val="807663312"/>
        <c:scaling>
          <c:orientation val="minMax"/>
        </c:scaling>
        <c:delete val="1"/>
        <c:axPos val="b"/>
        <c:numFmt formatCode="General" sourceLinked="1"/>
        <c:majorTickMark val="out"/>
        <c:minorTickMark val="none"/>
        <c:tickLblPos val="nextTo"/>
        <c:crossAx val="7280184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Vyrų ir moterų darbo pajamų atotrūkis,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6.0451197360667779E-2"/>
          <c:y val="9.2162461793295319E-2"/>
          <c:w val="0.91212772998664082"/>
          <c:h val="0.72138902039064556"/>
        </c:manualLayout>
      </c:layout>
      <c:lineChart>
        <c:grouping val="standard"/>
        <c:varyColors val="0"/>
        <c:ser>
          <c:idx val="0"/>
          <c:order val="0"/>
          <c:tx>
            <c:strRef>
              <c:f>'ekonom sektoriai'!$A$73</c:f>
              <c:strCache>
                <c:ptCount val="1"/>
                <c:pt idx="0">
                  <c:v>Žmonių sveikatos priežiūra ir socialinis darbas</c:v>
                </c:pt>
              </c:strCache>
            </c:strRef>
          </c:tx>
          <c:spPr>
            <a:ln w="28575" cap="rnd">
              <a:solidFill>
                <a:schemeClr val="accent3"/>
              </a:solidFill>
              <a:round/>
            </a:ln>
            <a:effectLst/>
          </c:spPr>
          <c:marker>
            <c:symbol val="square"/>
            <c:size val="7"/>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sektoriai'!$B$73:$G$73</c:f>
              <c:numCache>
                <c:formatCode>0.0</c:formatCode>
                <c:ptCount val="6"/>
                <c:pt idx="0">
                  <c:v>39.855332879655613</c:v>
                </c:pt>
                <c:pt idx="1">
                  <c:v>41.594551860332359</c:v>
                </c:pt>
                <c:pt idx="2">
                  <c:v>41.594746936102545</c:v>
                </c:pt>
                <c:pt idx="3">
                  <c:v>42.064230793097401</c:v>
                </c:pt>
                <c:pt idx="4">
                  <c:v>41.532756489493195</c:v>
                </c:pt>
                <c:pt idx="5">
                  <c:v>48.832057367313617</c:v>
                </c:pt>
              </c:numCache>
            </c:numRef>
          </c:val>
          <c:smooth val="0"/>
          <c:extLst>
            <c:ext xmlns:c16="http://schemas.microsoft.com/office/drawing/2014/chart" uri="{C3380CC4-5D6E-409C-BE32-E72D297353CC}">
              <c16:uniqueId val="{00000000-5DAF-45CC-A0EB-D311B21D4409}"/>
            </c:ext>
          </c:extLst>
        </c:ser>
        <c:ser>
          <c:idx val="3"/>
          <c:order val="1"/>
          <c:tx>
            <c:strRef>
              <c:f>'ekonom sektoriai'!$A$72</c:f>
              <c:strCache>
                <c:ptCount val="1"/>
                <c:pt idx="0">
                  <c:v>Viešasis valdymas</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sektoriai'!$B$72:$G$72</c:f>
              <c:numCache>
                <c:formatCode>0.0</c:formatCode>
                <c:ptCount val="6"/>
                <c:pt idx="0">
                  <c:v>4.5934318467252711</c:v>
                </c:pt>
                <c:pt idx="1">
                  <c:v>6.3093166956625923</c:v>
                </c:pt>
                <c:pt idx="2">
                  <c:v>8.1631384427591325</c:v>
                </c:pt>
                <c:pt idx="3">
                  <c:v>6.4996882762169639</c:v>
                </c:pt>
                <c:pt idx="4">
                  <c:v>7.5615578746333734</c:v>
                </c:pt>
                <c:pt idx="5">
                  <c:v>3.9782425360035178</c:v>
                </c:pt>
              </c:numCache>
            </c:numRef>
          </c:val>
          <c:smooth val="0"/>
          <c:extLst>
            <c:ext xmlns:c16="http://schemas.microsoft.com/office/drawing/2014/chart" uri="{C3380CC4-5D6E-409C-BE32-E72D297353CC}">
              <c16:uniqueId val="{00000001-5DAF-45CC-A0EB-D311B21D4409}"/>
            </c:ext>
          </c:extLst>
        </c:ser>
        <c:dLbls>
          <c:showLegendKey val="0"/>
          <c:showVal val="0"/>
          <c:showCatName val="0"/>
          <c:showSerName val="0"/>
          <c:showPercent val="0"/>
          <c:showBubbleSize val="0"/>
        </c:dLbls>
        <c:marker val="1"/>
        <c:smooth val="0"/>
        <c:axId val="1908342511"/>
        <c:axId val="2052081647"/>
      </c:lineChart>
      <c:catAx>
        <c:axId val="190834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2052081647"/>
        <c:crosses val="autoZero"/>
        <c:auto val="1"/>
        <c:lblAlgn val="ctr"/>
        <c:lblOffset val="100"/>
        <c:noMultiLvlLbl val="0"/>
      </c:catAx>
      <c:valAx>
        <c:axId val="20520816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908342511"/>
        <c:crosses val="autoZero"/>
        <c:crossBetween val="between"/>
      </c:valAx>
      <c:spPr>
        <a:noFill/>
        <a:ln>
          <a:noFill/>
        </a:ln>
        <a:effectLst/>
      </c:spPr>
    </c:plotArea>
    <c:legend>
      <c:legendPos val="b"/>
      <c:layout>
        <c:manualLayout>
          <c:xMode val="edge"/>
          <c:yMode val="edge"/>
          <c:x val="4.0028681225025141E-2"/>
          <c:y val="0.90822169085461402"/>
          <c:w val="0.78034425321446799"/>
          <c:h val="8.92253323644082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Vyrų ir moterų darbo pajamų atotrūkis,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6.6615647928350438E-2"/>
          <c:y val="0.10835995134027068"/>
          <c:w val="0.90648881341966092"/>
          <c:h val="0.81054379920042041"/>
        </c:manualLayout>
      </c:layout>
      <c:lineChart>
        <c:grouping val="standard"/>
        <c:varyColors val="0"/>
        <c:ser>
          <c:idx val="0"/>
          <c:order val="0"/>
          <c:tx>
            <c:strRef>
              <c:f>'ekonom sektoriai'!$A$67</c:f>
              <c:strCache>
                <c:ptCount val="1"/>
                <c:pt idx="0">
                  <c:v>Transportas ir saugojimas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sektoriai'!$B$67:$G$67</c:f>
              <c:numCache>
                <c:formatCode>0.0</c:formatCode>
                <c:ptCount val="6"/>
                <c:pt idx="0">
                  <c:v>-14.741865838415203</c:v>
                </c:pt>
                <c:pt idx="1">
                  <c:v>-9.3545712415448392</c:v>
                </c:pt>
                <c:pt idx="2">
                  <c:v>-10.409242123728779</c:v>
                </c:pt>
                <c:pt idx="3">
                  <c:v>-15.054037383678832</c:v>
                </c:pt>
                <c:pt idx="4">
                  <c:v>-16.86197216747297</c:v>
                </c:pt>
                <c:pt idx="5">
                  <c:v>-13.506149520739029</c:v>
                </c:pt>
              </c:numCache>
            </c:numRef>
          </c:val>
          <c:smooth val="0"/>
          <c:extLst>
            <c:ext xmlns:c16="http://schemas.microsoft.com/office/drawing/2014/chart" uri="{C3380CC4-5D6E-409C-BE32-E72D297353CC}">
              <c16:uniqueId val="{00000000-3CD7-41D9-A154-27EFE5DBCD4C}"/>
            </c:ext>
          </c:extLst>
        </c:ser>
        <c:ser>
          <c:idx val="3"/>
          <c:order val="1"/>
          <c:tx>
            <c:strRef>
              <c:f>'ekonom sektoriai'!$A$71</c:f>
              <c:strCache>
                <c:ptCount val="1"/>
                <c:pt idx="0">
                  <c:v>Švietimas</c:v>
                </c:pt>
              </c:strCache>
            </c:strRef>
          </c:tx>
          <c:spPr>
            <a:ln w="28575" cap="rnd">
              <a:solidFill>
                <a:srgbClr val="0070C0"/>
              </a:solidFill>
              <a:round/>
            </a:ln>
            <a:effectLst/>
          </c:spPr>
          <c:marker>
            <c:symbol val="triangle"/>
            <c:size val="7"/>
            <c:spPr>
              <a:solidFill>
                <a:schemeClr val="accent4"/>
              </a:solidFill>
              <a:ln w="9525">
                <a:solidFill>
                  <a:schemeClr val="accent4"/>
                </a:solidFill>
              </a:ln>
              <a:effectLst/>
            </c:spPr>
          </c:marker>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sektoriai'!$B$71:$G$71</c:f>
              <c:numCache>
                <c:formatCode>0.0</c:formatCode>
                <c:ptCount val="6"/>
                <c:pt idx="0">
                  <c:v>3.0257199701119175</c:v>
                </c:pt>
                <c:pt idx="1">
                  <c:v>1.753505490160312</c:v>
                </c:pt>
                <c:pt idx="2">
                  <c:v>0.17754741160214138</c:v>
                </c:pt>
                <c:pt idx="3">
                  <c:v>3.4280738851918624</c:v>
                </c:pt>
                <c:pt idx="4">
                  <c:v>3.1707759146257786</c:v>
                </c:pt>
                <c:pt idx="5">
                  <c:v>0.99866783872692988</c:v>
                </c:pt>
              </c:numCache>
            </c:numRef>
          </c:val>
          <c:smooth val="0"/>
          <c:extLst>
            <c:ext xmlns:c16="http://schemas.microsoft.com/office/drawing/2014/chart" uri="{C3380CC4-5D6E-409C-BE32-E72D297353CC}">
              <c16:uniqueId val="{00000001-3CD7-41D9-A154-27EFE5DBCD4C}"/>
            </c:ext>
          </c:extLst>
        </c:ser>
        <c:dLbls>
          <c:showLegendKey val="0"/>
          <c:showVal val="0"/>
          <c:showCatName val="0"/>
          <c:showSerName val="0"/>
          <c:showPercent val="0"/>
          <c:showBubbleSize val="0"/>
        </c:dLbls>
        <c:marker val="1"/>
        <c:smooth val="0"/>
        <c:axId val="1908342511"/>
        <c:axId val="2052081647"/>
      </c:lineChart>
      <c:catAx>
        <c:axId val="19083425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2052081647"/>
        <c:crosses val="autoZero"/>
        <c:auto val="1"/>
        <c:lblAlgn val="ctr"/>
        <c:lblOffset val="100"/>
        <c:noMultiLvlLbl val="0"/>
      </c:catAx>
      <c:valAx>
        <c:axId val="20520816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908342511"/>
        <c:crosses val="autoZero"/>
        <c:crossBetween val="between"/>
      </c:valAx>
      <c:spPr>
        <a:noFill/>
        <a:ln>
          <a:noFill/>
        </a:ln>
        <a:effectLst/>
      </c:spPr>
    </c:plotArea>
    <c:legend>
      <c:legendPos val="b"/>
      <c:layout>
        <c:manualLayout>
          <c:xMode val="edge"/>
          <c:yMode val="edge"/>
          <c:x val="9.5773723232008209E-2"/>
          <c:y val="0.82162210315743833"/>
          <c:w val="0.46370064899685609"/>
          <c:h val="0.100439184741670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Vyrų ir moterų darbo pajamų atotrūkis,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5.6916104299127045E-2"/>
          <c:y val="9.1560102506095087E-2"/>
          <c:w val="0.91726636520957472"/>
          <c:h val="0.80874409263892488"/>
        </c:manualLayout>
      </c:layout>
      <c:lineChart>
        <c:grouping val="standard"/>
        <c:varyColors val="0"/>
        <c:ser>
          <c:idx val="0"/>
          <c:order val="0"/>
          <c:tx>
            <c:strRef>
              <c:f>'ekonom sektoriai'!$A$65</c:f>
              <c:strCache>
                <c:ptCount val="1"/>
                <c:pt idx="0">
                  <c:v>Didmeninė ir mažmeninė prekyba</c:v>
                </c:pt>
              </c:strCache>
            </c:strRef>
          </c:tx>
          <c:spPr>
            <a:ln w="28575" cap="rnd">
              <a:solidFill>
                <a:schemeClr val="accent6"/>
              </a:solidFill>
              <a:round/>
            </a:ln>
            <a:effectLst/>
          </c:spPr>
          <c:marker>
            <c:symbol val="square"/>
            <c:size val="7"/>
            <c:spPr>
              <a:solidFill>
                <a:schemeClr val="accent6"/>
              </a:solidFill>
              <a:ln w="9525">
                <a:solidFill>
                  <a:schemeClr val="accent6"/>
                </a:solidFill>
              </a:ln>
              <a:effectLst/>
            </c:spPr>
          </c:marker>
          <c:dLbls>
            <c:dLbl>
              <c:idx val="1"/>
              <c:layout>
                <c:manualLayout>
                  <c:x val="-4.0310645693295871E-2"/>
                  <c:y val="-2.2579379914812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62-4980-ABB9-EAE1D314122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sektoriai'!$B$65:$G$65</c:f>
              <c:numCache>
                <c:formatCode>0.0</c:formatCode>
                <c:ptCount val="6"/>
                <c:pt idx="0">
                  <c:v>37.05739399032457</c:v>
                </c:pt>
                <c:pt idx="1">
                  <c:v>35.443500026072904</c:v>
                </c:pt>
                <c:pt idx="2">
                  <c:v>33.440505608172046</c:v>
                </c:pt>
                <c:pt idx="3">
                  <c:v>32.195133792389186</c:v>
                </c:pt>
                <c:pt idx="4">
                  <c:v>30.014842703544154</c:v>
                </c:pt>
                <c:pt idx="5">
                  <c:v>30.039000585337618</c:v>
                </c:pt>
              </c:numCache>
            </c:numRef>
          </c:val>
          <c:smooth val="0"/>
          <c:extLst>
            <c:ext xmlns:c16="http://schemas.microsoft.com/office/drawing/2014/chart" uri="{C3380CC4-5D6E-409C-BE32-E72D297353CC}">
              <c16:uniqueId val="{00000000-8162-4980-ABB9-EAE1D314122C}"/>
            </c:ext>
          </c:extLst>
        </c:ser>
        <c:ser>
          <c:idx val="1"/>
          <c:order val="1"/>
          <c:tx>
            <c:strRef>
              <c:f>'ekonom sektoriai'!$A$66</c:f>
              <c:strCache>
                <c:ptCount val="1"/>
                <c:pt idx="0">
                  <c:v>Apdirbamoji gamyba</c:v>
                </c:pt>
              </c:strCache>
            </c:strRef>
          </c:tx>
          <c:spPr>
            <a:ln w="28575" cap="rnd">
              <a:solidFill>
                <a:schemeClr val="accent3">
                  <a:lumMod val="75000"/>
                </a:schemeClr>
              </a:solidFill>
              <a:round/>
            </a:ln>
            <a:effectLst/>
          </c:spPr>
          <c:marker>
            <c:symbol val="circle"/>
            <c:size val="7"/>
            <c:spPr>
              <a:solidFill>
                <a:schemeClr val="accent3">
                  <a:lumMod val="75000"/>
                </a:schemeClr>
              </a:solidFill>
              <a:ln w="9525">
                <a:solidFill>
                  <a:schemeClr val="accent3">
                    <a:lumMod val="75000"/>
                  </a:schemeClr>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sektoriai'!$B$66:$G$66</c:f>
              <c:numCache>
                <c:formatCode>0.0</c:formatCode>
                <c:ptCount val="6"/>
                <c:pt idx="0">
                  <c:v>40.023197007377064</c:v>
                </c:pt>
                <c:pt idx="1">
                  <c:v>37.576129642081035</c:v>
                </c:pt>
                <c:pt idx="2">
                  <c:v>36.707030544008681</c:v>
                </c:pt>
                <c:pt idx="3">
                  <c:v>37.996028691931173</c:v>
                </c:pt>
                <c:pt idx="4">
                  <c:v>37.527278831626653</c:v>
                </c:pt>
                <c:pt idx="5">
                  <c:v>34.390052929938285</c:v>
                </c:pt>
              </c:numCache>
            </c:numRef>
          </c:val>
          <c:smooth val="0"/>
          <c:extLst>
            <c:ext xmlns:c16="http://schemas.microsoft.com/office/drawing/2014/chart" uri="{C3380CC4-5D6E-409C-BE32-E72D297353CC}">
              <c16:uniqueId val="{00000001-8162-4980-ABB9-EAE1D314122C}"/>
            </c:ext>
          </c:extLst>
        </c:ser>
        <c:ser>
          <c:idx val="3"/>
          <c:order val="2"/>
          <c:tx>
            <c:strRef>
              <c:f>'ekonom sektoriai'!$A$68</c:f>
              <c:strCache>
                <c:ptCount val="1"/>
                <c:pt idx="0">
                  <c:v>Statyba</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sektoriai'!$B$68:$G$68</c:f>
              <c:numCache>
                <c:formatCode>0.0</c:formatCode>
                <c:ptCount val="6"/>
                <c:pt idx="0">
                  <c:v>17.647749556721969</c:v>
                </c:pt>
                <c:pt idx="1">
                  <c:v>17.852929610696044</c:v>
                </c:pt>
                <c:pt idx="2">
                  <c:v>18.984995495542133</c:v>
                </c:pt>
                <c:pt idx="3">
                  <c:v>21.963194747951896</c:v>
                </c:pt>
                <c:pt idx="4">
                  <c:v>26.716796144738474</c:v>
                </c:pt>
                <c:pt idx="5">
                  <c:v>24.946723494938716</c:v>
                </c:pt>
              </c:numCache>
            </c:numRef>
          </c:val>
          <c:smooth val="0"/>
          <c:extLst>
            <c:ext xmlns:c16="http://schemas.microsoft.com/office/drawing/2014/chart" uri="{C3380CC4-5D6E-409C-BE32-E72D297353CC}">
              <c16:uniqueId val="{00000002-8162-4980-ABB9-EAE1D314122C}"/>
            </c:ext>
          </c:extLst>
        </c:ser>
        <c:dLbls>
          <c:showLegendKey val="0"/>
          <c:showVal val="0"/>
          <c:showCatName val="0"/>
          <c:showSerName val="0"/>
          <c:showPercent val="0"/>
          <c:showBubbleSize val="0"/>
        </c:dLbls>
        <c:marker val="1"/>
        <c:smooth val="0"/>
        <c:axId val="1908342511"/>
        <c:axId val="2052081647"/>
      </c:lineChart>
      <c:catAx>
        <c:axId val="190834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2052081647"/>
        <c:crosses val="autoZero"/>
        <c:auto val="1"/>
        <c:lblAlgn val="ctr"/>
        <c:lblOffset val="100"/>
        <c:noMultiLvlLbl val="0"/>
      </c:catAx>
      <c:valAx>
        <c:axId val="20520816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908342511"/>
        <c:crosses val="autoZero"/>
        <c:crossBetween val="between"/>
      </c:valAx>
      <c:spPr>
        <a:noFill/>
        <a:ln>
          <a:noFill/>
        </a:ln>
        <a:effectLst/>
      </c:spPr>
    </c:plotArea>
    <c:legend>
      <c:legendPos val="b"/>
      <c:layout>
        <c:manualLayout>
          <c:xMode val="edge"/>
          <c:yMode val="edge"/>
          <c:x val="7.24596621876855E-2"/>
          <c:y val="0.7135271379135153"/>
          <c:w val="0.72599283836119111"/>
          <c:h val="0.146976861038417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Vyrų ir moterų darbo pajamų atotrūkis,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5.6149977337707539E-2"/>
          <c:y val="9.0904115955638271E-2"/>
          <c:w val="0.91838001255086255"/>
          <c:h val="0.85286984335710148"/>
        </c:manualLayout>
      </c:layout>
      <c:lineChart>
        <c:grouping val="standard"/>
        <c:varyColors val="0"/>
        <c:ser>
          <c:idx val="0"/>
          <c:order val="0"/>
          <c:tx>
            <c:strRef>
              <c:f>'ekonom sektoriai'!$A$76</c:f>
              <c:strCache>
                <c:ptCount val="1"/>
                <c:pt idx="0">
                  <c:v>Administracinė ir aptarnavimo veikla</c:v>
                </c:pt>
              </c:strCache>
            </c:strRef>
          </c:tx>
          <c:spPr>
            <a:ln w="28575" cap="rnd">
              <a:solidFill>
                <a:srgbClr val="339966"/>
              </a:solidFill>
              <a:round/>
            </a:ln>
            <a:effectLst/>
          </c:spPr>
          <c:marker>
            <c:symbol val="square"/>
            <c:size val="7"/>
            <c:spPr>
              <a:solidFill>
                <a:srgbClr val="339966"/>
              </a:solidFill>
              <a:ln w="9525">
                <a:solidFill>
                  <a:srgbClr val="339966"/>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sektoriai'!$B$76:$G$76</c:f>
              <c:numCache>
                <c:formatCode>0.0</c:formatCode>
                <c:ptCount val="6"/>
                <c:pt idx="0">
                  <c:v>21.771870954104667</c:v>
                </c:pt>
                <c:pt idx="1">
                  <c:v>27.043819077745155</c:v>
                </c:pt>
                <c:pt idx="2">
                  <c:v>25.527416568154937</c:v>
                </c:pt>
                <c:pt idx="3">
                  <c:v>16.716431539058576</c:v>
                </c:pt>
                <c:pt idx="4">
                  <c:v>19.378029742831338</c:v>
                </c:pt>
                <c:pt idx="5">
                  <c:v>21.689079905537877</c:v>
                </c:pt>
              </c:numCache>
            </c:numRef>
          </c:val>
          <c:smooth val="0"/>
          <c:extLst>
            <c:ext xmlns:c16="http://schemas.microsoft.com/office/drawing/2014/chart" uri="{C3380CC4-5D6E-409C-BE32-E72D297353CC}">
              <c16:uniqueId val="{00000000-B844-4036-A805-E6B457740B34}"/>
            </c:ext>
          </c:extLst>
        </c:ser>
        <c:ser>
          <c:idx val="1"/>
          <c:order val="1"/>
          <c:tx>
            <c:strRef>
              <c:f>'ekonom sektoriai'!$A$77</c:f>
              <c:strCache>
                <c:ptCount val="1"/>
                <c:pt idx="0">
                  <c:v>Meninė, pramoginė ir poilsio organizavimo  veikla</c:v>
                </c:pt>
              </c:strCache>
            </c:strRef>
          </c:tx>
          <c:spPr>
            <a:ln w="28575" cap="rnd">
              <a:solidFill>
                <a:srgbClr val="00B0F0"/>
              </a:solidFill>
              <a:round/>
            </a:ln>
            <a:effectLst/>
          </c:spPr>
          <c:marker>
            <c:symbol val="triangle"/>
            <c:size val="7"/>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sektoriai'!$B$77:$G$77</c:f>
              <c:numCache>
                <c:formatCode>0.0</c:formatCode>
                <c:ptCount val="6"/>
                <c:pt idx="0">
                  <c:v>13.095711479834682</c:v>
                </c:pt>
                <c:pt idx="1">
                  <c:v>9.3222565180271832</c:v>
                </c:pt>
                <c:pt idx="2">
                  <c:v>11.31653101098664</c:v>
                </c:pt>
                <c:pt idx="3">
                  <c:v>11.218046644261136</c:v>
                </c:pt>
                <c:pt idx="4">
                  <c:v>8.1005338736154009</c:v>
                </c:pt>
                <c:pt idx="5">
                  <c:v>6.4328671740538912</c:v>
                </c:pt>
              </c:numCache>
            </c:numRef>
          </c:val>
          <c:smooth val="0"/>
          <c:extLst>
            <c:ext xmlns:c16="http://schemas.microsoft.com/office/drawing/2014/chart" uri="{C3380CC4-5D6E-409C-BE32-E72D297353CC}">
              <c16:uniqueId val="{00000001-B844-4036-A805-E6B457740B34}"/>
            </c:ext>
          </c:extLst>
        </c:ser>
        <c:ser>
          <c:idx val="2"/>
          <c:order val="2"/>
          <c:tx>
            <c:strRef>
              <c:f>'ekonom sektoriai'!$A$78</c:f>
              <c:strCache>
                <c:ptCount val="1"/>
                <c:pt idx="0">
                  <c:v>Apgyvendinimo ir maitinimo paslaugų veikla</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'ekonom sektoriai'!$B$59:$G$59</c:f>
              <c:numCache>
                <c:formatCode>General</c:formatCode>
                <c:ptCount val="6"/>
                <c:pt idx="0">
                  <c:v>2019</c:v>
                </c:pt>
                <c:pt idx="1">
                  <c:v>2020</c:v>
                </c:pt>
                <c:pt idx="2">
                  <c:v>2021</c:v>
                </c:pt>
                <c:pt idx="3">
                  <c:v>2022</c:v>
                </c:pt>
                <c:pt idx="4">
                  <c:v>2023</c:v>
                </c:pt>
                <c:pt idx="5">
                  <c:v>2024</c:v>
                </c:pt>
              </c:numCache>
            </c:numRef>
          </c:cat>
          <c:val>
            <c:numRef>
              <c:f>'ekonom sektoriai'!$B$78:$G$78</c:f>
              <c:numCache>
                <c:formatCode>0.0</c:formatCode>
                <c:ptCount val="6"/>
                <c:pt idx="0">
                  <c:v>18.3509500340713</c:v>
                </c:pt>
                <c:pt idx="1">
                  <c:v>17.756904483305803</c:v>
                </c:pt>
                <c:pt idx="2">
                  <c:v>21.5101021682081</c:v>
                </c:pt>
                <c:pt idx="3">
                  <c:v>18.017596092730727</c:v>
                </c:pt>
                <c:pt idx="4">
                  <c:v>16.117643597563958</c:v>
                </c:pt>
                <c:pt idx="5">
                  <c:v>15.136898977381129</c:v>
                </c:pt>
              </c:numCache>
            </c:numRef>
          </c:val>
          <c:smooth val="0"/>
          <c:extLst>
            <c:ext xmlns:c16="http://schemas.microsoft.com/office/drawing/2014/chart" uri="{C3380CC4-5D6E-409C-BE32-E72D297353CC}">
              <c16:uniqueId val="{00000002-B844-4036-A805-E6B457740B34}"/>
            </c:ext>
          </c:extLst>
        </c:ser>
        <c:dLbls>
          <c:showLegendKey val="0"/>
          <c:showVal val="0"/>
          <c:showCatName val="0"/>
          <c:showSerName val="0"/>
          <c:showPercent val="0"/>
          <c:showBubbleSize val="0"/>
        </c:dLbls>
        <c:marker val="1"/>
        <c:smooth val="0"/>
        <c:axId val="1895091375"/>
        <c:axId val="2052090383"/>
      </c:lineChart>
      <c:catAx>
        <c:axId val="189509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2052090383"/>
        <c:crosses val="autoZero"/>
        <c:auto val="1"/>
        <c:lblAlgn val="ctr"/>
        <c:lblOffset val="100"/>
        <c:noMultiLvlLbl val="0"/>
      </c:catAx>
      <c:valAx>
        <c:axId val="205209038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895091375"/>
        <c:crosses val="autoZero"/>
        <c:crossBetween val="between"/>
      </c:valAx>
      <c:spPr>
        <a:noFill/>
        <a:ln>
          <a:noFill/>
        </a:ln>
        <a:effectLst/>
      </c:spPr>
    </c:plotArea>
    <c:legend>
      <c:legendPos val="b"/>
      <c:layout>
        <c:manualLayout>
          <c:xMode val="edge"/>
          <c:yMode val="edge"/>
          <c:x val="8.7182003186212581E-2"/>
          <c:y val="0.7775277062548106"/>
          <c:w val="0.67050047749431996"/>
          <c:h val="0.11671127241175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a:t>Vadov</a:t>
            </a:r>
            <a:r>
              <a:rPr lang="lt-LT" sz="1400" b="1"/>
              <a:t>ų</a:t>
            </a:r>
            <a:r>
              <a:rPr lang="en-US" sz="1400" b="1"/>
              <a:t> pasiskirstymas pagal lyt</a:t>
            </a:r>
            <a:r>
              <a:rPr lang="lt-LT" sz="1400" b="1"/>
              <a:t>į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15783147539379652"/>
          <c:y val="0.23866571700131711"/>
          <c:w val="0.68794949347279877"/>
          <c:h val="0.57733296161445657"/>
        </c:manualLayout>
      </c:layout>
      <c:pieChart>
        <c:varyColors val="1"/>
        <c:ser>
          <c:idx val="0"/>
          <c:order val="0"/>
          <c:tx>
            <c:strRef>
              <c:f>'prof grupes'!$A$29</c:f>
              <c:strCache>
                <c:ptCount val="1"/>
                <c:pt idx="0">
                  <c:v>Vadovai</c:v>
                </c:pt>
              </c:strCache>
            </c:strRef>
          </c:tx>
          <c:dPt>
            <c:idx val="0"/>
            <c:bubble3D val="0"/>
            <c:spPr>
              <a:solidFill>
                <a:srgbClr val="FF6699"/>
              </a:solidFill>
              <a:ln w="19050">
                <a:solidFill>
                  <a:schemeClr val="lt1"/>
                </a:solidFill>
              </a:ln>
              <a:effectLst/>
            </c:spPr>
            <c:extLst>
              <c:ext xmlns:c16="http://schemas.microsoft.com/office/drawing/2014/chart" uri="{C3380CC4-5D6E-409C-BE32-E72D297353CC}">
                <c16:uniqueId val="{00000001-DEF5-452A-A664-01FD2A99B56D}"/>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EF5-452A-A664-01FD2A99B56D}"/>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'prof grupes'!$D$26:$E$26</c:f>
              <c:strCache>
                <c:ptCount val="2"/>
                <c:pt idx="0">
                  <c:v>Moterys</c:v>
                </c:pt>
                <c:pt idx="1">
                  <c:v>Vyrai</c:v>
                </c:pt>
              </c:strCache>
            </c:strRef>
          </c:cat>
          <c:val>
            <c:numRef>
              <c:f>'prof grupes'!$D$29:$E$29</c:f>
              <c:numCache>
                <c:formatCode>0.0</c:formatCode>
                <c:ptCount val="2"/>
                <c:pt idx="0">
                  <c:v>39.268907744146446</c:v>
                </c:pt>
                <c:pt idx="1">
                  <c:v>60.731092255853554</c:v>
                </c:pt>
              </c:numCache>
            </c:numRef>
          </c:val>
          <c:extLst>
            <c:ext xmlns:c16="http://schemas.microsoft.com/office/drawing/2014/chart" uri="{C3380CC4-5D6E-409C-BE32-E72D297353CC}">
              <c16:uniqueId val="{00000004-DEF5-452A-A664-01FD2A99B56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i="0" baseline="0">
                <a:solidFill>
                  <a:schemeClr val="tx1"/>
                </a:solidFill>
                <a:effectLst/>
                <a:latin typeface="Arial" panose="020B0604020202020204" pitchFamily="34" charset="0"/>
                <a:cs typeface="Arial" panose="020B0604020202020204" pitchFamily="34" charset="0"/>
              </a:rPr>
              <a:t>Moter</a:t>
            </a:r>
            <a:r>
              <a:rPr lang="lt-LT" sz="1600" b="1" i="0" baseline="0">
                <a:solidFill>
                  <a:schemeClr val="tx1"/>
                </a:solidFill>
                <a:effectLst/>
                <a:latin typeface="Arial" panose="020B0604020202020204" pitchFamily="34" charset="0"/>
                <a:cs typeface="Arial" panose="020B0604020202020204" pitchFamily="34" charset="0"/>
              </a:rPr>
              <a:t>ų dalis toje vadovų grupėje (proc.)</a:t>
            </a:r>
            <a:endParaRPr lang="lt-LT" sz="160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14679202320132353"/>
          <c:y val="0.1541254218777191"/>
          <c:w val="0.83566432424788972"/>
          <c:h val="0.41188852912660057"/>
        </c:manualLayout>
      </c:layout>
      <c:barChart>
        <c:barDir val="col"/>
        <c:grouping val="clustered"/>
        <c:varyColors val="0"/>
        <c:ser>
          <c:idx val="0"/>
          <c:order val="0"/>
          <c:spPr>
            <a:solidFill>
              <a:srgbClr val="FF6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vadovai!$A$6:$A$21</c:f>
              <c:strCache>
                <c:ptCount val="16"/>
                <c:pt idx="0">
                  <c:v>Sveikatinimo paslaugų srities</c:v>
                </c:pt>
                <c:pt idx="1">
                  <c:v>Švietimo srities</c:v>
                </c:pt>
                <c:pt idx="2">
                  <c:v>Finansų srities</c:v>
                </c:pt>
                <c:pt idx="3">
                  <c:v>Restoranų</c:v>
                </c:pt>
                <c:pt idx="4">
                  <c:v>Žmogiškųjų išteklių srities</c:v>
                </c:pt>
                <c:pt idx="5">
                  <c:v>Reklamos ir viešųjų ryšių srities</c:v>
                </c:pt>
                <c:pt idx="6">
                  <c:v>Mažmeninės ir didmeninės prekybos</c:v>
                </c:pt>
                <c:pt idx="7">
                  <c:v>Politikos ir planavimo srities</c:v>
                </c:pt>
                <c:pt idx="8">
                  <c:v>Pardavimo ir rinkodaros</c:v>
                </c:pt>
                <c:pt idx="9">
                  <c:v>Įmonių, įstaigų ir organizacijų</c:v>
                </c:pt>
                <c:pt idx="10">
                  <c:v>Tiekimo, platinimo ir panašių paslaugų</c:v>
                </c:pt>
                <c:pt idx="11">
                  <c:v>Gamybos</c:v>
                </c:pt>
                <c:pt idx="12">
                  <c:v>IT ir ryšių paslaugų srities</c:v>
                </c:pt>
                <c:pt idx="13">
                  <c:v>Mokslinių tyrimų ir plėtros</c:v>
                </c:pt>
                <c:pt idx="14">
                  <c:v>Žemės ir miškų ūkio produkcijos gamybos</c:v>
                </c:pt>
                <c:pt idx="15">
                  <c:v>Statybos</c:v>
                </c:pt>
              </c:strCache>
            </c:strRef>
          </c:cat>
          <c:val>
            <c:numRef>
              <c:f>vadovai!$F$6:$F$21</c:f>
              <c:numCache>
                <c:formatCode>#,##0</c:formatCode>
                <c:ptCount val="16"/>
                <c:pt idx="0">
                  <c:v>76.775738228252195</c:v>
                </c:pt>
                <c:pt idx="1">
                  <c:v>75.161772025883522</c:v>
                </c:pt>
                <c:pt idx="2">
                  <c:v>74.02207591014718</c:v>
                </c:pt>
                <c:pt idx="3">
                  <c:v>65.250965250965251</c:v>
                </c:pt>
                <c:pt idx="4">
                  <c:v>64.171819069313372</c:v>
                </c:pt>
                <c:pt idx="5">
                  <c:v>63.410852713178286</c:v>
                </c:pt>
                <c:pt idx="6">
                  <c:v>57.271957074272805</c:v>
                </c:pt>
                <c:pt idx="7">
                  <c:v>51.77971793149765</c:v>
                </c:pt>
                <c:pt idx="8">
                  <c:v>36.727853975456327</c:v>
                </c:pt>
                <c:pt idx="9">
                  <c:v>30.604539699764878</c:v>
                </c:pt>
                <c:pt idx="10">
                  <c:v>26.435675328841835</c:v>
                </c:pt>
                <c:pt idx="11">
                  <c:v>22.516297262059972</c:v>
                </c:pt>
                <c:pt idx="12">
                  <c:v>20.71171531387445</c:v>
                </c:pt>
                <c:pt idx="13">
                  <c:v>18.914604948124499</c:v>
                </c:pt>
                <c:pt idx="14">
                  <c:v>18.206278026905828</c:v>
                </c:pt>
                <c:pt idx="15">
                  <c:v>5.628095452498874</c:v>
                </c:pt>
              </c:numCache>
            </c:numRef>
          </c:val>
          <c:extLst>
            <c:ext xmlns:c16="http://schemas.microsoft.com/office/drawing/2014/chart" uri="{C3380CC4-5D6E-409C-BE32-E72D297353CC}">
              <c16:uniqueId val="{00000000-0E21-418D-BD49-B628C5E25ADE}"/>
            </c:ext>
          </c:extLst>
        </c:ser>
        <c:dLbls>
          <c:showLegendKey val="0"/>
          <c:showVal val="0"/>
          <c:showCatName val="0"/>
          <c:showSerName val="0"/>
          <c:showPercent val="0"/>
          <c:showBubbleSize val="0"/>
        </c:dLbls>
        <c:gapWidth val="219"/>
        <c:overlap val="-27"/>
        <c:axId val="1037853440"/>
        <c:axId val="1122228976"/>
      </c:barChart>
      <c:catAx>
        <c:axId val="10378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122228976"/>
        <c:crosses val="autoZero"/>
        <c:auto val="1"/>
        <c:lblAlgn val="ctr"/>
        <c:lblOffset val="100"/>
        <c:noMultiLvlLbl val="0"/>
      </c:catAx>
      <c:valAx>
        <c:axId val="11222289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037853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rPr>
              <a:t>Vidutinė senatvės pensija</a:t>
            </a:r>
            <a:r>
              <a:rPr lang="en-US" b="1">
                <a:solidFill>
                  <a:schemeClr val="tx1"/>
                </a:solidFill>
              </a:rPr>
              <a:t> (Eur)</a:t>
            </a:r>
            <a:r>
              <a:rPr lang="lt-LT" b="1">
                <a:solidFill>
                  <a:schemeClr val="tx1"/>
                </a:solidFill>
              </a:rPr>
              <a:t>, </a:t>
            </a:r>
            <a:endParaRPr lang="en-US" b="1">
              <a:solidFill>
                <a:schemeClr val="tx1"/>
              </a:solidFill>
            </a:endParaRPr>
          </a:p>
          <a:p>
            <a:pPr>
              <a:defRPr b="1">
                <a:solidFill>
                  <a:schemeClr val="tx1"/>
                </a:solidFill>
              </a:defRPr>
            </a:pPr>
            <a:r>
              <a:rPr lang="lt-LT" b="1">
                <a:solidFill>
                  <a:schemeClr val="tx1"/>
                </a:solidFill>
              </a:rPr>
              <a:t>202</a:t>
            </a:r>
            <a:r>
              <a:rPr lang="en-US" b="1">
                <a:solidFill>
                  <a:schemeClr val="tx1"/>
                </a:solidFill>
              </a:rPr>
              <a:t>4</a:t>
            </a:r>
            <a:r>
              <a:rPr lang="lt-LT" b="1">
                <a:solidFill>
                  <a:schemeClr val="tx1"/>
                </a:solidFill>
              </a:rPr>
              <a:t> m. lapkritis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2.7378843229174832E-2"/>
          <c:y val="0.43297295800912661"/>
          <c:w val="0.94524231354165034"/>
          <c:h val="0.37129206376428775"/>
        </c:manualLayout>
      </c:layout>
      <c:barChart>
        <c:barDir val="col"/>
        <c:grouping val="clustered"/>
        <c:varyColors val="0"/>
        <c:ser>
          <c:idx val="0"/>
          <c:order val="0"/>
          <c:tx>
            <c:strRef>
              <c:f>'senatvės pens'!$A$28</c:f>
              <c:strCache>
                <c:ptCount val="1"/>
                <c:pt idx="0">
                  <c:v>2024 m. lapkritis</c:v>
                </c:pt>
              </c:strCache>
            </c:strRef>
          </c:tx>
          <c:spPr>
            <a:solidFill>
              <a:schemeClr val="accent1"/>
            </a:solidFill>
            <a:ln>
              <a:noFill/>
            </a:ln>
            <a:effectLst/>
          </c:spPr>
          <c:invertIfNegative val="0"/>
          <c:dPt>
            <c:idx val="0"/>
            <c:invertIfNegative val="0"/>
            <c:bubble3D val="0"/>
            <c:spPr>
              <a:solidFill>
                <a:srgbClr val="FF6699"/>
              </a:solidFill>
              <a:ln>
                <a:noFill/>
              </a:ln>
              <a:effectLst/>
            </c:spPr>
            <c:extLst>
              <c:ext xmlns:c16="http://schemas.microsoft.com/office/drawing/2014/chart" uri="{C3380CC4-5D6E-409C-BE32-E72D297353CC}">
                <c16:uniqueId val="{00000002-1B6A-468E-A65C-04FEA518B791}"/>
              </c:ext>
            </c:extLst>
          </c:dPt>
          <c:dPt>
            <c:idx val="1"/>
            <c:invertIfNegative val="0"/>
            <c:bubble3D val="0"/>
            <c:spPr>
              <a:solidFill>
                <a:srgbClr val="00B0F0"/>
              </a:solidFill>
              <a:ln>
                <a:noFill/>
              </a:ln>
              <a:effectLst/>
            </c:spPr>
            <c:extLst>
              <c:ext xmlns:c16="http://schemas.microsoft.com/office/drawing/2014/chart" uri="{C3380CC4-5D6E-409C-BE32-E72D297353CC}">
                <c16:uniqueId val="{00000001-1B6A-468E-A65C-04FEA518B791}"/>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'senatvės pens'!$B$18:$C$18</c:f>
              <c:strCache>
                <c:ptCount val="2"/>
                <c:pt idx="0">
                  <c:v>Moterys</c:v>
                </c:pt>
                <c:pt idx="1">
                  <c:v>Vyrai</c:v>
                </c:pt>
              </c:strCache>
            </c:strRef>
          </c:cat>
          <c:val>
            <c:numRef>
              <c:f>'senatvės pens'!$B$28:$C$28</c:f>
              <c:numCache>
                <c:formatCode>General</c:formatCode>
                <c:ptCount val="2"/>
                <c:pt idx="0">
                  <c:v>566</c:v>
                </c:pt>
                <c:pt idx="1">
                  <c:v>656</c:v>
                </c:pt>
              </c:numCache>
            </c:numRef>
          </c:val>
          <c:extLst>
            <c:ext xmlns:c16="http://schemas.microsoft.com/office/drawing/2014/chart" uri="{C3380CC4-5D6E-409C-BE32-E72D297353CC}">
              <c16:uniqueId val="{00000000-1B6A-468E-A65C-04FEA518B791}"/>
            </c:ext>
          </c:extLst>
        </c:ser>
        <c:dLbls>
          <c:showLegendKey val="0"/>
          <c:showVal val="0"/>
          <c:showCatName val="0"/>
          <c:showSerName val="0"/>
          <c:showPercent val="0"/>
          <c:showBubbleSize val="0"/>
        </c:dLbls>
        <c:gapWidth val="219"/>
        <c:overlap val="-27"/>
        <c:axId val="1117277248"/>
        <c:axId val="1177780496"/>
      </c:barChart>
      <c:catAx>
        <c:axId val="111727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177780496"/>
        <c:crosses val="autoZero"/>
        <c:auto val="1"/>
        <c:lblAlgn val="ctr"/>
        <c:lblOffset val="100"/>
        <c:noMultiLvlLbl val="0"/>
      </c:catAx>
      <c:valAx>
        <c:axId val="1177780496"/>
        <c:scaling>
          <c:orientation val="minMax"/>
          <c:min val="0"/>
        </c:scaling>
        <c:delete val="1"/>
        <c:axPos val="l"/>
        <c:numFmt formatCode="General" sourceLinked="1"/>
        <c:majorTickMark val="none"/>
        <c:minorTickMark val="none"/>
        <c:tickLblPos val="nextTo"/>
        <c:crossAx val="1117277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Atotrūkis</a:t>
            </a:r>
            <a:r>
              <a:rPr lang="en-US" b="1"/>
              <a:t> tarp vyrams ir moterims mokam</a:t>
            </a:r>
            <a:r>
              <a:rPr lang="lt-LT" b="1"/>
              <a:t>ų senatvės pensijų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5.8338522014752842E-2"/>
          <c:y val="0.16745106691308556"/>
          <c:w val="0.91519872918189571"/>
          <c:h val="0.74952936996343955"/>
        </c:manualLayout>
      </c:layout>
      <c:lineChart>
        <c:grouping val="standard"/>
        <c:varyColors val="0"/>
        <c:ser>
          <c:idx val="1"/>
          <c:order val="0"/>
          <c:tx>
            <c:strRef>
              <c:f>'senatvės pens'!$C$31</c:f>
              <c:strCache>
                <c:ptCount val="1"/>
                <c:pt idx="0">
                  <c:v>Tais metais mokėtos pensijos</c:v>
                </c:pt>
              </c:strCache>
            </c:strRef>
          </c:tx>
          <c:spPr>
            <a:ln w="22225" cap="rnd">
              <a:solidFill>
                <a:schemeClr val="tx1"/>
              </a:solidFill>
              <a:round/>
            </a:ln>
            <a:effectLst/>
          </c:spPr>
          <c:marker>
            <c:symbol val="square"/>
            <c:size val="7"/>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'senatvės pens'!$A$33:$A$41</c:f>
              <c:numCache>
                <c:formatCode>General</c:formatCode>
                <c:ptCount val="9"/>
                <c:pt idx="0">
                  <c:v>2016</c:v>
                </c:pt>
                <c:pt idx="1">
                  <c:v>2017</c:v>
                </c:pt>
                <c:pt idx="2">
                  <c:v>2018</c:v>
                </c:pt>
                <c:pt idx="3">
                  <c:v>2019</c:v>
                </c:pt>
                <c:pt idx="4">
                  <c:v>2020</c:v>
                </c:pt>
                <c:pt idx="5">
                  <c:v>2021</c:v>
                </c:pt>
                <c:pt idx="6">
                  <c:v>2022</c:v>
                </c:pt>
                <c:pt idx="7">
                  <c:v>2022</c:v>
                </c:pt>
                <c:pt idx="8">
                  <c:v>2024</c:v>
                </c:pt>
              </c:numCache>
            </c:numRef>
          </c:cat>
          <c:val>
            <c:numRef>
              <c:f>'senatvės pens'!$C$33:$C$41</c:f>
              <c:numCache>
                <c:formatCode>0.0</c:formatCode>
                <c:ptCount val="9"/>
                <c:pt idx="0">
                  <c:v>22.055674518201297</c:v>
                </c:pt>
                <c:pt idx="1">
                  <c:v>21.396587663089626</c:v>
                </c:pt>
                <c:pt idx="2">
                  <c:v>20.696749417089567</c:v>
                </c:pt>
                <c:pt idx="3">
                  <c:v>20.461667338897339</c:v>
                </c:pt>
                <c:pt idx="4">
                  <c:v>19.578023222883022</c:v>
                </c:pt>
                <c:pt idx="5">
                  <c:v>18.815474505160743</c:v>
                </c:pt>
                <c:pt idx="6">
                  <c:v>17.352069381929969</c:v>
                </c:pt>
                <c:pt idx="7">
                  <c:v>16.681422022860957</c:v>
                </c:pt>
                <c:pt idx="8">
                  <c:v>15.901060070671381</c:v>
                </c:pt>
              </c:numCache>
            </c:numRef>
          </c:val>
          <c:smooth val="0"/>
          <c:extLst>
            <c:ext xmlns:c16="http://schemas.microsoft.com/office/drawing/2014/chart" uri="{C3380CC4-5D6E-409C-BE32-E72D297353CC}">
              <c16:uniqueId val="{00000000-D391-4390-8A35-F9595367C389}"/>
            </c:ext>
          </c:extLst>
        </c:ser>
        <c:dLbls>
          <c:showLegendKey val="0"/>
          <c:showVal val="0"/>
          <c:showCatName val="0"/>
          <c:showSerName val="0"/>
          <c:showPercent val="0"/>
          <c:showBubbleSize val="0"/>
        </c:dLbls>
        <c:marker val="1"/>
        <c:smooth val="0"/>
        <c:axId val="323234232"/>
        <c:axId val="323234624"/>
      </c:lineChart>
      <c:catAx>
        <c:axId val="32323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323234624"/>
        <c:crosses val="autoZero"/>
        <c:auto val="1"/>
        <c:lblAlgn val="ctr"/>
        <c:lblOffset val="100"/>
        <c:noMultiLvlLbl val="0"/>
      </c:catAx>
      <c:valAx>
        <c:axId val="3232346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3232342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10 </a:t>
            </a:r>
            <a:r>
              <a:rPr lang="en-US" b="1" dirty="0" err="1">
                <a:solidFill>
                  <a:schemeClr val="tx1"/>
                </a:solidFill>
              </a:rPr>
              <a:t>savivaldybi</a:t>
            </a:r>
            <a:r>
              <a:rPr lang="lt-LT" b="1" dirty="0">
                <a:solidFill>
                  <a:schemeClr val="tx1"/>
                </a:solidFill>
              </a:rPr>
              <a:t>ų, kuriose vidutinės apdraustųjų pajamos didžiausios (Eur)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Lapas1!$E$68</c:f>
              <c:strCache>
                <c:ptCount val="1"/>
                <c:pt idx="0">
                  <c:v>Vidutinės apdraustųjų pajamos 2023 m. lapkritį</c:v>
                </c:pt>
              </c:strCache>
            </c:strRef>
          </c:tx>
          <c:spPr>
            <a:solidFill>
              <a:srgbClr val="F1D3E9"/>
            </a:solidFill>
            <a:ln>
              <a:noFill/>
            </a:ln>
            <a:effectLst/>
          </c:spPr>
          <c:invertIfNegative val="0"/>
          <c:cat>
            <c:strRef>
              <c:f>Lapas1!$A$69:$A$78</c:f>
              <c:strCache>
                <c:ptCount val="10"/>
                <c:pt idx="0">
                  <c:v>Neringos sav.</c:v>
                </c:pt>
                <c:pt idx="1">
                  <c:v>Vilniaus m. sav.</c:v>
                </c:pt>
                <c:pt idx="2">
                  <c:v>Kauno m. sav.</c:v>
                </c:pt>
                <c:pt idx="3">
                  <c:v>Kauno r. sav.</c:v>
                </c:pt>
                <c:pt idx="4">
                  <c:v>Vilniaus r. sav.</c:v>
                </c:pt>
                <c:pt idx="5">
                  <c:v>Palangos m. sav.</c:v>
                </c:pt>
                <c:pt idx="6">
                  <c:v>Klaipėdos r. sav.</c:v>
                </c:pt>
                <c:pt idx="7">
                  <c:v>Klaipėdos m. sav.</c:v>
                </c:pt>
                <c:pt idx="8">
                  <c:v>Trakų r. sav.</c:v>
                </c:pt>
                <c:pt idx="9">
                  <c:v>Mažeikių sav.</c:v>
                </c:pt>
              </c:strCache>
            </c:strRef>
          </c:cat>
          <c:val>
            <c:numRef>
              <c:f>Lapas1!$E$69:$E$78</c:f>
              <c:numCache>
                <c:formatCode>0</c:formatCode>
                <c:ptCount val="10"/>
                <c:pt idx="0">
                  <c:v>2936.7</c:v>
                </c:pt>
                <c:pt idx="1">
                  <c:v>2334.5</c:v>
                </c:pt>
                <c:pt idx="2">
                  <c:v>2013.7</c:v>
                </c:pt>
                <c:pt idx="3">
                  <c:v>1973.8</c:v>
                </c:pt>
                <c:pt idx="4">
                  <c:v>1971.4</c:v>
                </c:pt>
                <c:pt idx="5">
                  <c:v>1899.8</c:v>
                </c:pt>
                <c:pt idx="6">
                  <c:v>1802</c:v>
                </c:pt>
                <c:pt idx="7">
                  <c:v>1840.7</c:v>
                </c:pt>
                <c:pt idx="8">
                  <c:v>1734.7</c:v>
                </c:pt>
                <c:pt idx="9">
                  <c:v>1726.1</c:v>
                </c:pt>
              </c:numCache>
            </c:numRef>
          </c:val>
          <c:extLst>
            <c:ext xmlns:c16="http://schemas.microsoft.com/office/drawing/2014/chart" uri="{C3380CC4-5D6E-409C-BE32-E72D297353CC}">
              <c16:uniqueId val="{00000000-75F0-4F0F-84B4-D352B7BE8290}"/>
            </c:ext>
          </c:extLst>
        </c:ser>
        <c:ser>
          <c:idx val="1"/>
          <c:order val="1"/>
          <c:tx>
            <c:strRef>
              <c:f>Lapas1!$F$68</c:f>
              <c:strCache>
                <c:ptCount val="1"/>
                <c:pt idx="0">
                  <c:v>Vidutinės apdraustųjų pajamos 2024 m. lapkritį</c:v>
                </c:pt>
              </c:strCache>
            </c:strRef>
          </c:tx>
          <c:spPr>
            <a:solidFill>
              <a:srgbClr val="8A2062"/>
            </a:solidFill>
            <a:ln>
              <a:noFill/>
            </a:ln>
            <a:effectLst/>
          </c:spPr>
          <c:invertIfNegative val="0"/>
          <c:dLbls>
            <c:numFmt formatCode="#,##0" sourceLinked="0"/>
            <c:spPr>
              <a:solidFill>
                <a:srgbClr val="8A2062"/>
              </a:solid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Lapas1!$A$69:$A$78</c:f>
              <c:strCache>
                <c:ptCount val="10"/>
                <c:pt idx="0">
                  <c:v>Neringos sav.</c:v>
                </c:pt>
                <c:pt idx="1">
                  <c:v>Vilniaus m. sav.</c:v>
                </c:pt>
                <c:pt idx="2">
                  <c:v>Kauno m. sav.</c:v>
                </c:pt>
                <c:pt idx="3">
                  <c:v>Kauno r. sav.</c:v>
                </c:pt>
                <c:pt idx="4">
                  <c:v>Vilniaus r. sav.</c:v>
                </c:pt>
                <c:pt idx="5">
                  <c:v>Palangos m. sav.</c:v>
                </c:pt>
                <c:pt idx="6">
                  <c:v>Klaipėdos r. sav.</c:v>
                </c:pt>
                <c:pt idx="7">
                  <c:v>Klaipėdos m. sav.</c:v>
                </c:pt>
                <c:pt idx="8">
                  <c:v>Trakų r. sav.</c:v>
                </c:pt>
                <c:pt idx="9">
                  <c:v>Mažeikių sav.</c:v>
                </c:pt>
              </c:strCache>
            </c:strRef>
          </c:cat>
          <c:val>
            <c:numRef>
              <c:f>Lapas1!$F$69:$F$78</c:f>
              <c:numCache>
                <c:formatCode>0</c:formatCode>
                <c:ptCount val="10"/>
                <c:pt idx="0">
                  <c:v>3523.3</c:v>
                </c:pt>
                <c:pt idx="1">
                  <c:v>2599.5</c:v>
                </c:pt>
                <c:pt idx="2">
                  <c:v>2254.6999999999998</c:v>
                </c:pt>
                <c:pt idx="3">
                  <c:v>2212.4</c:v>
                </c:pt>
                <c:pt idx="4">
                  <c:v>2204</c:v>
                </c:pt>
                <c:pt idx="5">
                  <c:v>2183.9</c:v>
                </c:pt>
                <c:pt idx="6">
                  <c:v>2063.6</c:v>
                </c:pt>
                <c:pt idx="7">
                  <c:v>2045.8</c:v>
                </c:pt>
                <c:pt idx="8">
                  <c:v>1945.4</c:v>
                </c:pt>
                <c:pt idx="9">
                  <c:v>1909.4</c:v>
                </c:pt>
              </c:numCache>
            </c:numRef>
          </c:val>
          <c:extLst>
            <c:ext xmlns:c16="http://schemas.microsoft.com/office/drawing/2014/chart" uri="{C3380CC4-5D6E-409C-BE32-E72D297353CC}">
              <c16:uniqueId val="{00000002-75F0-4F0F-84B4-D352B7BE8290}"/>
            </c:ext>
          </c:extLst>
        </c:ser>
        <c:dLbls>
          <c:showLegendKey val="0"/>
          <c:showVal val="0"/>
          <c:showCatName val="0"/>
          <c:showSerName val="0"/>
          <c:showPercent val="0"/>
          <c:showBubbleSize val="0"/>
        </c:dLbls>
        <c:gapWidth val="219"/>
        <c:overlap val="-27"/>
        <c:axId val="957677344"/>
        <c:axId val="1045022432"/>
      </c:barChart>
      <c:lineChart>
        <c:grouping val="standard"/>
        <c:varyColors val="0"/>
        <c:ser>
          <c:idx val="2"/>
          <c:order val="2"/>
          <c:tx>
            <c:strRef>
              <c:f>Lapas1!$G$68</c:f>
              <c:strCache>
                <c:ptCount val="1"/>
                <c:pt idx="0">
                  <c:v>Pokytis, proc.</c:v>
                </c:pt>
              </c:strCache>
            </c:strRef>
          </c:tx>
          <c:spPr>
            <a:ln w="28575" cap="rnd">
              <a:noFill/>
              <a:round/>
            </a:ln>
            <a:effectLst/>
          </c:spPr>
          <c:marker>
            <c:symbol val="diamond"/>
            <c:size val="7"/>
            <c:spPr>
              <a:solidFill>
                <a:srgbClr val="00B0F0"/>
              </a:solidFill>
              <a:ln w="9525">
                <a:noFill/>
              </a:ln>
              <a:effectLst/>
            </c:spPr>
          </c:marker>
          <c:dLbls>
            <c:dLbl>
              <c:idx val="1"/>
              <c:layout>
                <c:manualLayout>
                  <c:x val="-6.1462832593451033E-2"/>
                  <c:y val="-3.273873356360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F0-4F0F-84B4-D352B7BE8290}"/>
                </c:ext>
              </c:extLst>
            </c:dLbl>
            <c:dLbl>
              <c:idx val="3"/>
              <c:layout>
                <c:manualLayout>
                  <c:x val="-3.975066580835173E-2"/>
                  <c:y val="-2.4220757210114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F0-4F0F-84B4-D352B7BE82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Lapas1!$A$69:$A$78</c:f>
              <c:strCache>
                <c:ptCount val="10"/>
                <c:pt idx="0">
                  <c:v>Neringos sav.</c:v>
                </c:pt>
                <c:pt idx="1">
                  <c:v>Vilniaus m. sav.</c:v>
                </c:pt>
                <c:pt idx="2">
                  <c:v>Kauno m. sav.</c:v>
                </c:pt>
                <c:pt idx="3">
                  <c:v>Kauno r. sav.</c:v>
                </c:pt>
                <c:pt idx="4">
                  <c:v>Vilniaus r. sav.</c:v>
                </c:pt>
                <c:pt idx="5">
                  <c:v>Palangos m. sav.</c:v>
                </c:pt>
                <c:pt idx="6">
                  <c:v>Klaipėdos r. sav.</c:v>
                </c:pt>
                <c:pt idx="7">
                  <c:v>Klaipėdos m. sav.</c:v>
                </c:pt>
                <c:pt idx="8">
                  <c:v>Trakų r. sav.</c:v>
                </c:pt>
                <c:pt idx="9">
                  <c:v>Mažeikių sav.</c:v>
                </c:pt>
              </c:strCache>
            </c:strRef>
          </c:cat>
          <c:val>
            <c:numRef>
              <c:f>Lapas1!$G$69:$G$78</c:f>
              <c:numCache>
                <c:formatCode>0.0</c:formatCode>
                <c:ptCount val="10"/>
                <c:pt idx="0">
                  <c:v>19.974801648108432</c:v>
                </c:pt>
                <c:pt idx="1">
                  <c:v>11.35146712358106</c:v>
                </c:pt>
                <c:pt idx="2">
                  <c:v>11.968019069374769</c:v>
                </c:pt>
                <c:pt idx="3">
                  <c:v>12.088357483027679</c:v>
                </c:pt>
                <c:pt idx="4">
                  <c:v>11.798721720604632</c:v>
                </c:pt>
                <c:pt idx="5">
                  <c:v>14.954205705863789</c:v>
                </c:pt>
                <c:pt idx="6">
                  <c:v>14.517203107658162</c:v>
                </c:pt>
                <c:pt idx="7">
                  <c:v>11.142500135817901</c:v>
                </c:pt>
                <c:pt idx="8">
                  <c:v>12.146192425203207</c:v>
                </c:pt>
                <c:pt idx="9">
                  <c:v>10.619315219280479</c:v>
                </c:pt>
              </c:numCache>
            </c:numRef>
          </c:val>
          <c:smooth val="0"/>
          <c:extLst>
            <c:ext xmlns:c16="http://schemas.microsoft.com/office/drawing/2014/chart" uri="{C3380CC4-5D6E-409C-BE32-E72D297353CC}">
              <c16:uniqueId val="{00000003-75F0-4F0F-84B4-D352B7BE8290}"/>
            </c:ext>
          </c:extLst>
        </c:ser>
        <c:dLbls>
          <c:showLegendKey val="0"/>
          <c:showVal val="0"/>
          <c:showCatName val="0"/>
          <c:showSerName val="0"/>
          <c:showPercent val="0"/>
          <c:showBubbleSize val="0"/>
        </c:dLbls>
        <c:marker val="1"/>
        <c:smooth val="0"/>
        <c:axId val="1217798928"/>
        <c:axId val="1045041984"/>
      </c:lineChart>
      <c:catAx>
        <c:axId val="95767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045022432"/>
        <c:crosses val="autoZero"/>
        <c:auto val="1"/>
        <c:lblAlgn val="ctr"/>
        <c:lblOffset val="100"/>
        <c:noMultiLvlLbl val="0"/>
      </c:catAx>
      <c:valAx>
        <c:axId val="10450224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957677344"/>
        <c:crosses val="autoZero"/>
        <c:crossBetween val="between"/>
      </c:valAx>
      <c:valAx>
        <c:axId val="1045041984"/>
        <c:scaling>
          <c:orientation val="minMax"/>
          <c:max val="2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217798928"/>
        <c:crosses val="max"/>
        <c:crossBetween val="between"/>
      </c:valAx>
      <c:catAx>
        <c:axId val="1217798928"/>
        <c:scaling>
          <c:orientation val="minMax"/>
        </c:scaling>
        <c:delete val="1"/>
        <c:axPos val="b"/>
        <c:numFmt formatCode="General" sourceLinked="1"/>
        <c:majorTickMark val="out"/>
        <c:minorTickMark val="none"/>
        <c:tickLblPos val="nextTo"/>
        <c:crossAx val="1045041984"/>
        <c:crosses val="autoZero"/>
        <c:auto val="1"/>
        <c:lblAlgn val="ctr"/>
        <c:lblOffset val="100"/>
        <c:noMultiLvlLbl val="0"/>
      </c:catAx>
      <c:spPr>
        <a:noFill/>
        <a:ln>
          <a:noFill/>
        </a:ln>
        <a:effectLst/>
      </c:spPr>
    </c:plotArea>
    <c:legend>
      <c:legendPos val="b"/>
      <c:layout>
        <c:manualLayout>
          <c:xMode val="edge"/>
          <c:yMode val="edge"/>
          <c:x val="0.18367231678994822"/>
          <c:y val="0.89761461415820631"/>
          <c:w val="0.56424602161545945"/>
          <c:h val="8.809939301403700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Santykis, parodantis kiek kartų penktadalio daugiausiai uždirbančių pajamos yra didesnės negu penktadalio mažiausiai uždirbančių (kartais)</a:t>
            </a:r>
          </a:p>
        </c:rich>
      </c:tx>
      <c:layout>
        <c:manualLayout>
          <c:xMode val="edge"/>
          <c:yMode val="edge"/>
          <c:x val="0.11433333333333333"/>
          <c:y val="2.3148148148148147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4.5978615283524669E-2"/>
          <c:y val="0.20016097773062352"/>
          <c:w val="0.92691110039033375"/>
          <c:h val="0.73015493567680823"/>
        </c:manualLayout>
      </c:layout>
      <c:lineChart>
        <c:grouping val="standard"/>
        <c:varyColors val="0"/>
        <c:ser>
          <c:idx val="0"/>
          <c:order val="0"/>
          <c:tx>
            <c:strRef>
              <c:f>kvartiliai!$C$15</c:f>
              <c:strCache>
                <c:ptCount val="1"/>
                <c:pt idx="0">
                  <c:v>Bruto pajamos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kvartiliai!$B$16:$B$26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kvartiliai!$C$16:$C$26</c:f>
              <c:numCache>
                <c:formatCode>0.0</c:formatCode>
                <c:ptCount val="11"/>
                <c:pt idx="0">
                  <c:v>7.8</c:v>
                </c:pt>
                <c:pt idx="1">
                  <c:v>7.9</c:v>
                </c:pt>
                <c:pt idx="2">
                  <c:v>7.1</c:v>
                </c:pt>
                <c:pt idx="3">
                  <c:v>7</c:v>
                </c:pt>
                <c:pt idx="4">
                  <c:v>6.4</c:v>
                </c:pt>
                <c:pt idx="5">
                  <c:v>6.3</c:v>
                </c:pt>
                <c:pt idx="6">
                  <c:v>6.5</c:v>
                </c:pt>
                <c:pt idx="7">
                  <c:v>6.5</c:v>
                </c:pt>
                <c:pt idx="8">
                  <c:v>6.4</c:v>
                </c:pt>
                <c:pt idx="9">
                  <c:v>6.1</c:v>
                </c:pt>
                <c:pt idx="10">
                  <c:v>6.1</c:v>
                </c:pt>
              </c:numCache>
            </c:numRef>
          </c:val>
          <c:smooth val="0"/>
          <c:extLst>
            <c:ext xmlns:c16="http://schemas.microsoft.com/office/drawing/2014/chart" uri="{C3380CC4-5D6E-409C-BE32-E72D297353CC}">
              <c16:uniqueId val="{00000000-1289-4766-A3DB-3B159B55A66C}"/>
            </c:ext>
          </c:extLst>
        </c:ser>
        <c:ser>
          <c:idx val="1"/>
          <c:order val="1"/>
          <c:tx>
            <c:strRef>
              <c:f>kvartiliai!$D$15</c:f>
              <c:strCache>
                <c:ptCount val="1"/>
                <c:pt idx="0">
                  <c:v>Neto pajamos</c:v>
                </c:pt>
              </c:strCache>
            </c:strRef>
          </c:tx>
          <c:spPr>
            <a:ln w="28575" cap="rnd">
              <a:solidFill>
                <a:schemeClr val="accent2"/>
              </a:solidFill>
              <a:round/>
            </a:ln>
            <a:effectLst/>
          </c:spPr>
          <c:marker>
            <c:symbol val="none"/>
          </c:marker>
          <c:dLbls>
            <c:dLbl>
              <c:idx val="8"/>
              <c:spPr>
                <a:solidFill>
                  <a:schemeClr val="accent2"/>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extLst>
                <c:ext xmlns:c16="http://schemas.microsoft.com/office/drawing/2014/chart" uri="{C3380CC4-5D6E-409C-BE32-E72D297353CC}">
                  <c16:uniqueId val="{00000002-55E0-4666-8804-D3F8F5B560EC}"/>
                </c:ext>
              </c:extLst>
            </c:dLbl>
            <c:dLbl>
              <c:idx val="9"/>
              <c:spPr>
                <a:solidFill>
                  <a:schemeClr val="accent2"/>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extLst>
                <c:ext xmlns:c16="http://schemas.microsoft.com/office/drawing/2014/chart" uri="{C3380CC4-5D6E-409C-BE32-E72D297353CC}">
                  <c16:uniqueId val="{00000003-55E0-4666-8804-D3F8F5B560EC}"/>
                </c:ext>
              </c:extLst>
            </c:dLbl>
            <c:dLbl>
              <c:idx val="10"/>
              <c:spPr>
                <a:solidFill>
                  <a:schemeClr val="accent2"/>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extLst>
                <c:ext xmlns:c16="http://schemas.microsoft.com/office/drawing/2014/chart" uri="{C3380CC4-5D6E-409C-BE32-E72D297353CC}">
                  <c16:uniqueId val="{00000004-55E0-4666-8804-D3F8F5B560E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kvartiliai!$B$16:$B$26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kvartiliai!$D$16:$D$26</c:f>
              <c:numCache>
                <c:formatCode>0.0</c:formatCode>
                <c:ptCount val="11"/>
                <c:pt idx="0">
                  <c:v>6.6</c:v>
                </c:pt>
                <c:pt idx="1">
                  <c:v>6.6</c:v>
                </c:pt>
                <c:pt idx="2">
                  <c:v>6.1</c:v>
                </c:pt>
                <c:pt idx="3">
                  <c:v>5.8</c:v>
                </c:pt>
                <c:pt idx="4">
                  <c:v>5.3</c:v>
                </c:pt>
                <c:pt idx="5">
                  <c:v>5.0999999999999996</c:v>
                </c:pt>
                <c:pt idx="6">
                  <c:v>5.0999999999999996</c:v>
                </c:pt>
                <c:pt idx="7">
                  <c:v>5.2</c:v>
                </c:pt>
                <c:pt idx="8">
                  <c:v>4.8</c:v>
                </c:pt>
                <c:pt idx="9">
                  <c:v>4.7</c:v>
                </c:pt>
                <c:pt idx="10">
                  <c:v>4.5999999999999996</c:v>
                </c:pt>
              </c:numCache>
            </c:numRef>
          </c:val>
          <c:smooth val="0"/>
          <c:extLst>
            <c:ext xmlns:c16="http://schemas.microsoft.com/office/drawing/2014/chart" uri="{C3380CC4-5D6E-409C-BE32-E72D297353CC}">
              <c16:uniqueId val="{00000001-1289-4766-A3DB-3B159B55A66C}"/>
            </c:ext>
          </c:extLst>
        </c:ser>
        <c:dLbls>
          <c:showLegendKey val="0"/>
          <c:showVal val="0"/>
          <c:showCatName val="0"/>
          <c:showSerName val="0"/>
          <c:showPercent val="0"/>
          <c:showBubbleSize val="0"/>
        </c:dLbls>
        <c:smooth val="0"/>
        <c:axId val="661339567"/>
        <c:axId val="921153935"/>
      </c:lineChart>
      <c:catAx>
        <c:axId val="661339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21153935"/>
        <c:crosses val="autoZero"/>
        <c:auto val="1"/>
        <c:lblAlgn val="ctr"/>
        <c:lblOffset val="100"/>
        <c:noMultiLvlLbl val="0"/>
      </c:catAx>
      <c:valAx>
        <c:axId val="921153935"/>
        <c:scaling>
          <c:orientation val="minMax"/>
          <c:min val="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661339567"/>
        <c:crosses val="autoZero"/>
        <c:crossBetween val="between"/>
      </c:valAx>
      <c:spPr>
        <a:noFill/>
        <a:ln>
          <a:noFill/>
        </a:ln>
        <a:effectLst/>
      </c:spPr>
    </c:plotArea>
    <c:legend>
      <c:legendPos val="b"/>
      <c:layout>
        <c:manualLayout>
          <c:xMode val="edge"/>
          <c:yMode val="edge"/>
          <c:x val="0.2427922812805095"/>
          <c:y val="0.18721615226579175"/>
          <c:w val="0.59196095166798368"/>
          <c:h val="5.93194627719920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a:solidFill>
                  <a:schemeClr val="tx1"/>
                </a:solidFill>
              </a:rPr>
              <a:t>10 savivaldybi</a:t>
            </a:r>
            <a:r>
              <a:rPr lang="lt-LT" b="1">
                <a:solidFill>
                  <a:schemeClr val="tx1"/>
                </a:solidFill>
              </a:rPr>
              <a:t>ų, kuriose vidutinės apdraustųjų pajamos </a:t>
            </a:r>
            <a:r>
              <a:rPr lang="en-US" b="1">
                <a:solidFill>
                  <a:schemeClr val="tx1"/>
                </a:solidFill>
              </a:rPr>
              <a:t>ma</a:t>
            </a:r>
            <a:r>
              <a:rPr lang="lt-LT" b="1">
                <a:solidFill>
                  <a:schemeClr val="tx1"/>
                </a:solidFill>
              </a:rPr>
              <a:t>žiausios (Eur)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Lapas1!$E$68</c:f>
              <c:strCache>
                <c:ptCount val="1"/>
                <c:pt idx="0">
                  <c:v>Vidutinės apdraustųjų pajamos 2023 m. lapkritį</c:v>
                </c:pt>
              </c:strCache>
            </c:strRef>
          </c:tx>
          <c:spPr>
            <a:solidFill>
              <a:srgbClr val="F1D3E9"/>
            </a:solidFill>
            <a:ln>
              <a:noFill/>
            </a:ln>
            <a:effectLst/>
          </c:spPr>
          <c:invertIfNegative val="0"/>
          <c:cat>
            <c:strRef>
              <c:f>Lapas1!$A$85:$A$94</c:f>
              <c:strCache>
                <c:ptCount val="10"/>
                <c:pt idx="0">
                  <c:v>Radviliškio r. sav.</c:v>
                </c:pt>
                <c:pt idx="1">
                  <c:v>Vilkaviškio r. sav.</c:v>
                </c:pt>
                <c:pt idx="2">
                  <c:v>Skuodo r. sav.</c:v>
                </c:pt>
                <c:pt idx="3">
                  <c:v>Šalčininkų r. sav.</c:v>
                </c:pt>
                <c:pt idx="4">
                  <c:v>Kelmės r. sav.</c:v>
                </c:pt>
                <c:pt idx="5">
                  <c:v>Biržų r. sav.</c:v>
                </c:pt>
                <c:pt idx="6">
                  <c:v>Pagėgių sav.</c:v>
                </c:pt>
                <c:pt idx="7">
                  <c:v>Kupiškio r. sav.</c:v>
                </c:pt>
                <c:pt idx="8">
                  <c:v>Kalvarijos sav.</c:v>
                </c:pt>
                <c:pt idx="9">
                  <c:v>Jurbarko r. sav.</c:v>
                </c:pt>
              </c:strCache>
            </c:strRef>
          </c:cat>
          <c:val>
            <c:numRef>
              <c:f>Lapas1!$E$85:$E$94</c:f>
              <c:numCache>
                <c:formatCode>0</c:formatCode>
                <c:ptCount val="10"/>
                <c:pt idx="0">
                  <c:v>1494.6</c:v>
                </c:pt>
                <c:pt idx="1">
                  <c:v>1488.5</c:v>
                </c:pt>
                <c:pt idx="2">
                  <c:v>1481.2</c:v>
                </c:pt>
                <c:pt idx="3">
                  <c:v>1481.9</c:v>
                </c:pt>
                <c:pt idx="4">
                  <c:v>1456.6</c:v>
                </c:pt>
                <c:pt idx="5">
                  <c:v>1459.6</c:v>
                </c:pt>
                <c:pt idx="6">
                  <c:v>1517.3</c:v>
                </c:pt>
                <c:pt idx="7">
                  <c:v>1490.1</c:v>
                </c:pt>
                <c:pt idx="8">
                  <c:v>1468.8</c:v>
                </c:pt>
                <c:pt idx="9">
                  <c:v>1432.7</c:v>
                </c:pt>
              </c:numCache>
            </c:numRef>
          </c:val>
          <c:extLst>
            <c:ext xmlns:c16="http://schemas.microsoft.com/office/drawing/2014/chart" uri="{C3380CC4-5D6E-409C-BE32-E72D297353CC}">
              <c16:uniqueId val="{00000000-74DD-44D4-A0FD-B6AA7ACBCD55}"/>
            </c:ext>
          </c:extLst>
        </c:ser>
        <c:ser>
          <c:idx val="1"/>
          <c:order val="1"/>
          <c:tx>
            <c:strRef>
              <c:f>Lapas1!$F$68</c:f>
              <c:strCache>
                <c:ptCount val="1"/>
                <c:pt idx="0">
                  <c:v>Vidutinės apdraustųjų pajamos 2024 m. lapkritį</c:v>
                </c:pt>
              </c:strCache>
            </c:strRef>
          </c:tx>
          <c:spPr>
            <a:solidFill>
              <a:srgbClr val="8A2062"/>
            </a:solidFill>
            <a:ln>
              <a:noFill/>
            </a:ln>
            <a:effectLst/>
          </c:spPr>
          <c:invertIfNegative val="0"/>
          <c:dLbls>
            <c:numFmt formatCode="#,##0" sourceLinked="0"/>
            <c:spPr>
              <a:solidFill>
                <a:srgbClr val="8A2062"/>
              </a:solid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Lapas1!$A$85:$A$94</c:f>
              <c:strCache>
                <c:ptCount val="10"/>
                <c:pt idx="0">
                  <c:v>Radviliškio r. sav.</c:v>
                </c:pt>
                <c:pt idx="1">
                  <c:v>Vilkaviškio r. sav.</c:v>
                </c:pt>
                <c:pt idx="2">
                  <c:v>Skuodo r. sav.</c:v>
                </c:pt>
                <c:pt idx="3">
                  <c:v>Šalčininkų r. sav.</c:v>
                </c:pt>
                <c:pt idx="4">
                  <c:v>Kelmės r. sav.</c:v>
                </c:pt>
                <c:pt idx="5">
                  <c:v>Biržų r. sav.</c:v>
                </c:pt>
                <c:pt idx="6">
                  <c:v>Pagėgių sav.</c:v>
                </c:pt>
                <c:pt idx="7">
                  <c:v>Kupiškio r. sav.</c:v>
                </c:pt>
                <c:pt idx="8">
                  <c:v>Kalvarijos sav.</c:v>
                </c:pt>
                <c:pt idx="9">
                  <c:v>Jurbarko r. sav.</c:v>
                </c:pt>
              </c:strCache>
            </c:strRef>
          </c:cat>
          <c:val>
            <c:numRef>
              <c:f>Lapas1!$F$85:$F$94</c:f>
              <c:numCache>
                <c:formatCode>0</c:formatCode>
                <c:ptCount val="10"/>
                <c:pt idx="0">
                  <c:v>1652.6</c:v>
                </c:pt>
                <c:pt idx="1">
                  <c:v>1646.7</c:v>
                </c:pt>
                <c:pt idx="2">
                  <c:v>1641.8</c:v>
                </c:pt>
                <c:pt idx="3">
                  <c:v>1640.8</c:v>
                </c:pt>
                <c:pt idx="4">
                  <c:v>1635.4</c:v>
                </c:pt>
                <c:pt idx="5">
                  <c:v>1628.3</c:v>
                </c:pt>
                <c:pt idx="6">
                  <c:v>1627.8</c:v>
                </c:pt>
                <c:pt idx="7">
                  <c:v>1626.5</c:v>
                </c:pt>
                <c:pt idx="8">
                  <c:v>1599.9</c:v>
                </c:pt>
                <c:pt idx="9">
                  <c:v>1585.8</c:v>
                </c:pt>
              </c:numCache>
            </c:numRef>
          </c:val>
          <c:extLst>
            <c:ext xmlns:c16="http://schemas.microsoft.com/office/drawing/2014/chart" uri="{C3380CC4-5D6E-409C-BE32-E72D297353CC}">
              <c16:uniqueId val="{00000002-74DD-44D4-A0FD-B6AA7ACBCD55}"/>
            </c:ext>
          </c:extLst>
        </c:ser>
        <c:dLbls>
          <c:showLegendKey val="0"/>
          <c:showVal val="0"/>
          <c:showCatName val="0"/>
          <c:showSerName val="0"/>
          <c:showPercent val="0"/>
          <c:showBubbleSize val="0"/>
        </c:dLbls>
        <c:gapWidth val="219"/>
        <c:overlap val="-27"/>
        <c:axId val="957677344"/>
        <c:axId val="1045022432"/>
      </c:barChart>
      <c:lineChart>
        <c:grouping val="standard"/>
        <c:varyColors val="0"/>
        <c:ser>
          <c:idx val="2"/>
          <c:order val="2"/>
          <c:tx>
            <c:strRef>
              <c:f>Lapas1!$G$68</c:f>
              <c:strCache>
                <c:ptCount val="1"/>
                <c:pt idx="0">
                  <c:v>Pokytis, proc.</c:v>
                </c:pt>
              </c:strCache>
            </c:strRef>
          </c:tx>
          <c:spPr>
            <a:ln w="28575" cap="rnd">
              <a:noFill/>
              <a:round/>
            </a:ln>
            <a:effectLst/>
          </c:spPr>
          <c:marker>
            <c:symbol val="diamond"/>
            <c:size val="7"/>
            <c:spPr>
              <a:solidFill>
                <a:srgbClr val="00B0F0"/>
              </a:solidFill>
              <a:ln w="9525">
                <a:solidFill>
                  <a:schemeClr val="accent3"/>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Lapas1!$A$85:$A$94</c:f>
              <c:strCache>
                <c:ptCount val="10"/>
                <c:pt idx="0">
                  <c:v>Radviliškio r. sav.</c:v>
                </c:pt>
                <c:pt idx="1">
                  <c:v>Vilkaviškio r. sav.</c:v>
                </c:pt>
                <c:pt idx="2">
                  <c:v>Skuodo r. sav.</c:v>
                </c:pt>
                <c:pt idx="3">
                  <c:v>Šalčininkų r. sav.</c:v>
                </c:pt>
                <c:pt idx="4">
                  <c:v>Kelmės r. sav.</c:v>
                </c:pt>
                <c:pt idx="5">
                  <c:v>Biržų r. sav.</c:v>
                </c:pt>
                <c:pt idx="6">
                  <c:v>Pagėgių sav.</c:v>
                </c:pt>
                <c:pt idx="7">
                  <c:v>Kupiškio r. sav.</c:v>
                </c:pt>
                <c:pt idx="8">
                  <c:v>Kalvarijos sav.</c:v>
                </c:pt>
                <c:pt idx="9">
                  <c:v>Jurbarko r. sav.</c:v>
                </c:pt>
              </c:strCache>
            </c:strRef>
          </c:cat>
          <c:val>
            <c:numRef>
              <c:f>Lapas1!$G$85:$G$94</c:f>
              <c:numCache>
                <c:formatCode>0.0</c:formatCode>
                <c:ptCount val="10"/>
                <c:pt idx="0">
                  <c:v>10.571390338552122</c:v>
                </c:pt>
                <c:pt idx="1">
                  <c:v>10.628149143432996</c:v>
                </c:pt>
                <c:pt idx="2">
                  <c:v>10.84256008641642</c:v>
                </c:pt>
                <c:pt idx="3">
                  <c:v>10.722720831365141</c:v>
                </c:pt>
                <c:pt idx="4">
                  <c:v>12.275161334614859</c:v>
                </c:pt>
                <c:pt idx="5">
                  <c:v>11.55796108522884</c:v>
                </c:pt>
                <c:pt idx="6">
                  <c:v>7.2826731694457303</c:v>
                </c:pt>
                <c:pt idx="7">
                  <c:v>9.1537480705992991</c:v>
                </c:pt>
                <c:pt idx="8">
                  <c:v>8.9256535947712443</c:v>
                </c:pt>
                <c:pt idx="9">
                  <c:v>10.686117121518812</c:v>
                </c:pt>
              </c:numCache>
            </c:numRef>
          </c:val>
          <c:smooth val="0"/>
          <c:extLst>
            <c:ext xmlns:c16="http://schemas.microsoft.com/office/drawing/2014/chart" uri="{C3380CC4-5D6E-409C-BE32-E72D297353CC}">
              <c16:uniqueId val="{00000003-74DD-44D4-A0FD-B6AA7ACBCD55}"/>
            </c:ext>
          </c:extLst>
        </c:ser>
        <c:dLbls>
          <c:showLegendKey val="0"/>
          <c:showVal val="0"/>
          <c:showCatName val="0"/>
          <c:showSerName val="0"/>
          <c:showPercent val="0"/>
          <c:showBubbleSize val="0"/>
        </c:dLbls>
        <c:marker val="1"/>
        <c:smooth val="0"/>
        <c:axId val="1217798928"/>
        <c:axId val="1045041984"/>
      </c:lineChart>
      <c:catAx>
        <c:axId val="95767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045022432"/>
        <c:crosses val="autoZero"/>
        <c:auto val="1"/>
        <c:lblAlgn val="ctr"/>
        <c:lblOffset val="100"/>
        <c:noMultiLvlLbl val="0"/>
      </c:catAx>
      <c:valAx>
        <c:axId val="1045022432"/>
        <c:scaling>
          <c:orientation val="minMax"/>
          <c:max val="4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957677344"/>
        <c:crosses val="autoZero"/>
        <c:crossBetween val="between"/>
      </c:valAx>
      <c:valAx>
        <c:axId val="1045041984"/>
        <c:scaling>
          <c:orientation val="minMax"/>
          <c:max val="2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217798928"/>
        <c:crosses val="max"/>
        <c:crossBetween val="between"/>
      </c:valAx>
      <c:catAx>
        <c:axId val="1217798928"/>
        <c:scaling>
          <c:orientation val="minMax"/>
        </c:scaling>
        <c:delete val="1"/>
        <c:axPos val="b"/>
        <c:numFmt formatCode="General" sourceLinked="1"/>
        <c:majorTickMark val="out"/>
        <c:minorTickMark val="none"/>
        <c:tickLblPos val="nextTo"/>
        <c:crossAx val="1045041984"/>
        <c:crosses val="autoZero"/>
        <c:auto val="1"/>
        <c:lblAlgn val="ctr"/>
        <c:lblOffset val="100"/>
        <c:noMultiLvlLbl val="0"/>
      </c:catAx>
      <c:spPr>
        <a:noFill/>
        <a:ln>
          <a:noFill/>
        </a:ln>
        <a:effectLst/>
      </c:spPr>
    </c:plotArea>
    <c:legend>
      <c:legendPos val="b"/>
      <c:layout>
        <c:manualLayout>
          <c:xMode val="edge"/>
          <c:yMode val="edge"/>
          <c:x val="0.2168156916383531"/>
          <c:y val="0.8827241574520146"/>
          <c:w val="0.56405866903360524"/>
          <c:h val="8.855582801460272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rPr>
              <a:t>Vidutinių darbo pajamų atotrūkis kiekvienų metų lapkričio mėn.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4.1875877454583987E-2"/>
          <c:y val="0.16530417241745407"/>
          <c:w val="0.9333445199255922"/>
          <c:h val="0.52053699803547337"/>
        </c:manualLayout>
      </c:layout>
      <c:lineChart>
        <c:grouping val="standard"/>
        <c:varyColors val="0"/>
        <c:ser>
          <c:idx val="0"/>
          <c:order val="0"/>
          <c:tx>
            <c:strRef>
              <c:f>atotrūkis!$A$4</c:f>
              <c:strCache>
                <c:ptCount val="1"/>
                <c:pt idx="0">
                  <c:v>Atotrūkis tarp 10 savivaldybių, kurių VDP didžiausios, ir 10 savivaldybių, kurių VDP mažiausios</c:v>
                </c:pt>
              </c:strCache>
            </c:strRef>
          </c:tx>
          <c:spPr>
            <a:ln w="28575" cap="rnd">
              <a:solidFill>
                <a:schemeClr val="accent1"/>
              </a:solidFill>
              <a:round/>
            </a:ln>
            <a:effectLst/>
          </c:spPr>
          <c:marker>
            <c:symbol val="none"/>
          </c:marker>
          <c:dLbls>
            <c:dLbl>
              <c:idx val="12"/>
              <c:layout>
                <c:manualLayout>
                  <c:x val="-4.0528037341334311E-2"/>
                  <c:y val="-2.2773328160228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CF-4832-90E3-FE021FBDFAD1}"/>
                </c:ext>
              </c:extLst>
            </c:dLbl>
            <c:dLbl>
              <c:idx val="14"/>
              <c:layout>
                <c:manualLayout>
                  <c:x val="-1.2637375987770736E-2"/>
                  <c:y val="-1.7442066217796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CF-4832-90E3-FE021FBDFAD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atotrūkis!$B$1:$P$1</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 m. lapkritis</c:v>
                </c:pt>
              </c:strCache>
            </c:strRef>
          </c:cat>
          <c:val>
            <c:numRef>
              <c:f>atotrūkis!$B$4:$P$4</c:f>
              <c:numCache>
                <c:formatCode>0.0</c:formatCode>
                <c:ptCount val="15"/>
                <c:pt idx="0">
                  <c:v>42.992837522142068</c:v>
                </c:pt>
                <c:pt idx="1">
                  <c:v>46.016569469126225</c:v>
                </c:pt>
                <c:pt idx="2">
                  <c:v>45.306161869808761</c:v>
                </c:pt>
                <c:pt idx="3">
                  <c:v>41.43140168400199</c:v>
                </c:pt>
                <c:pt idx="4">
                  <c:v>42.86083974898105</c:v>
                </c:pt>
                <c:pt idx="5">
                  <c:v>42.622260541776093</c:v>
                </c:pt>
                <c:pt idx="6">
                  <c:v>40.575816435819689</c:v>
                </c:pt>
                <c:pt idx="7">
                  <c:v>40.737666034155609</c:v>
                </c:pt>
                <c:pt idx="8">
                  <c:v>39.710131840346754</c:v>
                </c:pt>
                <c:pt idx="9">
                  <c:v>41.427752603631561</c:v>
                </c:pt>
                <c:pt idx="10">
                  <c:v>36.505522880504927</c:v>
                </c:pt>
                <c:pt idx="11">
                  <c:v>38.973610350790302</c:v>
                </c:pt>
                <c:pt idx="12">
                  <c:v>39.750840721491883</c:v>
                </c:pt>
                <c:pt idx="13">
                  <c:v>36.624124470529608</c:v>
                </c:pt>
                <c:pt idx="14">
                  <c:v>40.822590546347449</c:v>
                </c:pt>
              </c:numCache>
            </c:numRef>
          </c:val>
          <c:smooth val="1"/>
          <c:extLst>
            <c:ext xmlns:c16="http://schemas.microsoft.com/office/drawing/2014/chart" uri="{C3380CC4-5D6E-409C-BE32-E72D297353CC}">
              <c16:uniqueId val="{00000001-1DCF-4832-90E3-FE021FBDFAD1}"/>
            </c:ext>
          </c:extLst>
        </c:ser>
        <c:ser>
          <c:idx val="1"/>
          <c:order val="1"/>
          <c:tx>
            <c:strRef>
              <c:f>atotrūkis!$A$9</c:f>
              <c:strCache>
                <c:ptCount val="1"/>
                <c:pt idx="0">
                  <c:v>Atotrūkis tarp Vilniaus m. sav. ir likusių savivaldybių</c:v>
                </c:pt>
              </c:strCache>
            </c:strRef>
          </c:tx>
          <c:spPr>
            <a:ln w="28575" cap="rnd">
              <a:solidFill>
                <a:srgbClr val="8A2062"/>
              </a:solidFill>
              <a:round/>
            </a:ln>
            <a:effectLst/>
          </c:spPr>
          <c:marker>
            <c:symbol val="none"/>
          </c:marker>
          <c:dLbls>
            <c:dLbl>
              <c:idx val="13"/>
              <c:layout>
                <c:manualLayout>
                  <c:x val="-2.4907136127053937E-2"/>
                  <c:y val="-2.9592790755285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CF-4832-90E3-FE021FBDFAD1}"/>
                </c:ext>
              </c:extLst>
            </c:dLbl>
            <c:spPr>
              <a:noFill/>
              <a:ln>
                <a:noFill/>
              </a:ln>
              <a:effectLst/>
            </c:spPr>
            <c:txPr>
              <a:bodyPr rot="0" spcFirstLastPara="1" vertOverflow="ellipsis" vert="horz" wrap="square" anchor="ctr" anchorCtr="1"/>
              <a:lstStyle/>
              <a:p>
                <a:pPr>
                  <a:defRPr sz="1100" b="0" i="0" u="none" strike="noStrike" kern="1200" baseline="0">
                    <a:solidFill>
                      <a:srgbClr val="8A2062"/>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atotrūkis!$B$1:$P$1</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 m. lapkritis</c:v>
                </c:pt>
              </c:strCache>
            </c:strRef>
          </c:cat>
          <c:val>
            <c:numRef>
              <c:f>atotrūkis!$B$9:$P$9</c:f>
              <c:numCache>
                <c:formatCode>0.0</c:formatCode>
                <c:ptCount val="15"/>
                <c:pt idx="0">
                  <c:v>44.47986622022502</c:v>
                </c:pt>
                <c:pt idx="1">
                  <c:v>47.103784574341034</c:v>
                </c:pt>
                <c:pt idx="2">
                  <c:v>46.358512962916777</c:v>
                </c:pt>
                <c:pt idx="3">
                  <c:v>45.207665580305445</c:v>
                </c:pt>
                <c:pt idx="4">
                  <c:v>44.593780891875625</c:v>
                </c:pt>
                <c:pt idx="5">
                  <c:v>43.075839750696645</c:v>
                </c:pt>
                <c:pt idx="6">
                  <c:v>41.950028742599812</c:v>
                </c:pt>
                <c:pt idx="7">
                  <c:v>43.179878813046479</c:v>
                </c:pt>
                <c:pt idx="8">
                  <c:v>46.371123788363747</c:v>
                </c:pt>
                <c:pt idx="9">
                  <c:v>48.188398711981904</c:v>
                </c:pt>
                <c:pt idx="10">
                  <c:v>45.339805967331429</c:v>
                </c:pt>
                <c:pt idx="11">
                  <c:v>46.084061633590892</c:v>
                </c:pt>
                <c:pt idx="12">
                  <c:v>46.897418692356062</c:v>
                </c:pt>
                <c:pt idx="13">
                  <c:v>43.002484177412704</c:v>
                </c:pt>
                <c:pt idx="14">
                  <c:v>43.171806167400881</c:v>
                </c:pt>
              </c:numCache>
            </c:numRef>
          </c:val>
          <c:smooth val="1"/>
          <c:extLst>
            <c:ext xmlns:c16="http://schemas.microsoft.com/office/drawing/2014/chart" uri="{C3380CC4-5D6E-409C-BE32-E72D297353CC}">
              <c16:uniqueId val="{00000002-1DCF-4832-90E3-FE021FBDFAD1}"/>
            </c:ext>
          </c:extLst>
        </c:ser>
        <c:dLbls>
          <c:showLegendKey val="0"/>
          <c:showVal val="0"/>
          <c:showCatName val="0"/>
          <c:showSerName val="0"/>
          <c:showPercent val="0"/>
          <c:showBubbleSize val="0"/>
        </c:dLbls>
        <c:smooth val="0"/>
        <c:axId val="556209680"/>
        <c:axId val="556206072"/>
      </c:lineChart>
      <c:catAx>
        <c:axId val="55620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556206072"/>
        <c:crosses val="autoZero"/>
        <c:auto val="1"/>
        <c:lblAlgn val="ctr"/>
        <c:lblOffset val="100"/>
        <c:noMultiLvlLbl val="0"/>
      </c:catAx>
      <c:valAx>
        <c:axId val="556206072"/>
        <c:scaling>
          <c:orientation val="minMax"/>
          <c:min val="3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56209680"/>
        <c:crosses val="autoZero"/>
        <c:crossBetween val="between"/>
      </c:valAx>
      <c:spPr>
        <a:noFill/>
        <a:ln>
          <a:noFill/>
        </a:ln>
        <a:effectLst/>
      </c:spPr>
    </c:plotArea>
    <c:legend>
      <c:legendPos val="b"/>
      <c:layout>
        <c:manualLayout>
          <c:xMode val="edge"/>
          <c:yMode val="edge"/>
          <c:x val="2.86019837917443E-2"/>
          <c:y val="0.88763578648139063"/>
          <c:w val="0.94091176556990463"/>
          <c:h val="9.66858592766887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rPr>
              <a:t>Vidutinės darbo pajamos prieš mokesčius (Eur) ir jų pokytis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kvartiliai!$C$2</c:f>
              <c:strCache>
                <c:ptCount val="1"/>
                <c:pt idx="0">
                  <c:v>Vidutinės darbo pajamos 2023 m. lapkritį, Eur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kvartiliai!$A$3:$B$7</c:f>
              <c:multiLvlStrCache>
                <c:ptCount val="5"/>
                <c:lvl>
                  <c:pt idx="0">
                    <c:v>iki 1 056 Eur</c:v>
                  </c:pt>
                  <c:pt idx="1">
                    <c:v>1 056-1 530 Eur</c:v>
                  </c:pt>
                  <c:pt idx="2">
                    <c:v>1 531-2 078 Eur</c:v>
                  </c:pt>
                  <c:pt idx="3">
                    <c:v>2 079-2 972 Eur</c:v>
                  </c:pt>
                  <c:pt idx="4">
                    <c:v>virš 2 972 Eur</c:v>
                  </c:pt>
                </c:lvl>
                <c:lvl>
                  <c:pt idx="0">
                    <c:v>I kvintilis</c:v>
                  </c:pt>
                  <c:pt idx="1">
                    <c:v>II kvintilis</c:v>
                  </c:pt>
                  <c:pt idx="2">
                    <c:v>III kvintilis</c:v>
                  </c:pt>
                  <c:pt idx="3">
                    <c:v>IV kvintilis</c:v>
                  </c:pt>
                  <c:pt idx="4">
                    <c:v>V kvintilis</c:v>
                  </c:pt>
                </c:lvl>
              </c:multiLvlStrCache>
            </c:multiLvlStrRef>
          </c:cat>
          <c:val>
            <c:numRef>
              <c:f>kvartiliai!$C$3:$C$7</c:f>
              <c:numCache>
                <c:formatCode>0</c:formatCode>
                <c:ptCount val="5"/>
                <c:pt idx="0">
                  <c:v>702.11</c:v>
                </c:pt>
                <c:pt idx="1">
                  <c:v>1202.67</c:v>
                </c:pt>
                <c:pt idx="2">
                  <c:v>1626.42</c:v>
                </c:pt>
                <c:pt idx="3">
                  <c:v>2256.41</c:v>
                </c:pt>
                <c:pt idx="4">
                  <c:v>4300.49</c:v>
                </c:pt>
              </c:numCache>
            </c:numRef>
          </c:val>
          <c:extLst>
            <c:ext xmlns:c16="http://schemas.microsoft.com/office/drawing/2014/chart" uri="{C3380CC4-5D6E-409C-BE32-E72D297353CC}">
              <c16:uniqueId val="{00000000-7561-49A4-944E-6CABB5EE59A6}"/>
            </c:ext>
          </c:extLst>
        </c:ser>
        <c:ser>
          <c:idx val="1"/>
          <c:order val="1"/>
          <c:tx>
            <c:strRef>
              <c:f>kvartiliai!$D$2</c:f>
              <c:strCache>
                <c:ptCount val="1"/>
                <c:pt idx="0">
                  <c:v>Vidutinės darbo pajamos 2024 m. lapkritį, Eur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kvartiliai!$A$3:$B$7</c:f>
              <c:multiLvlStrCache>
                <c:ptCount val="5"/>
                <c:lvl>
                  <c:pt idx="0">
                    <c:v>iki 1 056 Eur</c:v>
                  </c:pt>
                  <c:pt idx="1">
                    <c:v>1 056-1 530 Eur</c:v>
                  </c:pt>
                  <c:pt idx="2">
                    <c:v>1 531-2 078 Eur</c:v>
                  </c:pt>
                  <c:pt idx="3">
                    <c:v>2 079-2 972 Eur</c:v>
                  </c:pt>
                  <c:pt idx="4">
                    <c:v>virš 2 972 Eur</c:v>
                  </c:pt>
                </c:lvl>
                <c:lvl>
                  <c:pt idx="0">
                    <c:v>I kvintilis</c:v>
                  </c:pt>
                  <c:pt idx="1">
                    <c:v>II kvintilis</c:v>
                  </c:pt>
                  <c:pt idx="2">
                    <c:v>III kvintilis</c:v>
                  </c:pt>
                  <c:pt idx="3">
                    <c:v>IV kvintilis</c:v>
                  </c:pt>
                  <c:pt idx="4">
                    <c:v>V kvintilis</c:v>
                  </c:pt>
                </c:lvl>
              </c:multiLvlStrCache>
            </c:multiLvlStrRef>
          </c:cat>
          <c:val>
            <c:numRef>
              <c:f>kvartiliai!$D$3:$D$7</c:f>
              <c:numCache>
                <c:formatCode>0</c:formatCode>
                <c:ptCount val="5"/>
                <c:pt idx="0">
                  <c:v>775.88</c:v>
                </c:pt>
                <c:pt idx="1">
                  <c:v>1325.72</c:v>
                </c:pt>
                <c:pt idx="2">
                  <c:v>1790.76</c:v>
                </c:pt>
                <c:pt idx="3">
                  <c:v>2498.75</c:v>
                </c:pt>
                <c:pt idx="4">
                  <c:v>4724.28</c:v>
                </c:pt>
              </c:numCache>
            </c:numRef>
          </c:val>
          <c:extLst>
            <c:ext xmlns:c16="http://schemas.microsoft.com/office/drawing/2014/chart" uri="{C3380CC4-5D6E-409C-BE32-E72D297353CC}">
              <c16:uniqueId val="{00000001-7561-49A4-944E-6CABB5EE59A6}"/>
            </c:ext>
          </c:extLst>
        </c:ser>
        <c:dLbls>
          <c:showLegendKey val="0"/>
          <c:showVal val="0"/>
          <c:showCatName val="0"/>
          <c:showSerName val="0"/>
          <c:showPercent val="0"/>
          <c:showBubbleSize val="0"/>
        </c:dLbls>
        <c:gapWidth val="219"/>
        <c:overlap val="-27"/>
        <c:axId val="1336356383"/>
        <c:axId val="914786399"/>
      </c:barChart>
      <c:lineChart>
        <c:grouping val="standard"/>
        <c:varyColors val="0"/>
        <c:ser>
          <c:idx val="2"/>
          <c:order val="2"/>
          <c:tx>
            <c:strRef>
              <c:f>kvartiliai!$E$2</c:f>
              <c:strCache>
                <c:ptCount val="1"/>
                <c:pt idx="0">
                  <c:v>Pokytis, proc.</c:v>
                </c:pt>
              </c:strCache>
            </c:strRef>
          </c:tx>
          <c:spPr>
            <a:ln w="28575" cap="rnd">
              <a:noFill/>
              <a:round/>
            </a:ln>
            <a:effectLst/>
          </c:spPr>
          <c:marker>
            <c:symbol val="diamond"/>
            <c:size val="7"/>
            <c:spPr>
              <a:solidFill>
                <a:schemeClr val="accent3"/>
              </a:solidFill>
              <a:ln w="9525">
                <a:solidFill>
                  <a:schemeClr val="accent3"/>
                </a:solidFill>
              </a:ln>
              <a:effectLst/>
            </c:spPr>
          </c:marker>
          <c:dLbls>
            <c:dLbl>
              <c:idx val="4"/>
              <c:layout>
                <c:manualLayout>
                  <c:x val="-8.8922974076316996E-2"/>
                  <c:y val="5.62860305712721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C2-424E-81B8-1FC48049A29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kvartiliai!$A$3:$A$7</c:f>
              <c:strCache>
                <c:ptCount val="5"/>
                <c:pt idx="0">
                  <c:v>I kvintilis</c:v>
                </c:pt>
                <c:pt idx="1">
                  <c:v>II kvintilis</c:v>
                </c:pt>
                <c:pt idx="2">
                  <c:v>III kvintilis</c:v>
                </c:pt>
                <c:pt idx="3">
                  <c:v>IV kvintilis</c:v>
                </c:pt>
                <c:pt idx="4">
                  <c:v>V kvintilis</c:v>
                </c:pt>
              </c:strCache>
            </c:strRef>
          </c:cat>
          <c:val>
            <c:numRef>
              <c:f>kvartiliai!$E$3:$E$7</c:f>
              <c:numCache>
                <c:formatCode>0.0</c:formatCode>
                <c:ptCount val="5"/>
                <c:pt idx="0">
                  <c:v>10.506900628106708</c:v>
                </c:pt>
                <c:pt idx="1">
                  <c:v>10.231401797666862</c:v>
                </c:pt>
                <c:pt idx="2">
                  <c:v>10.104401077212533</c:v>
                </c:pt>
                <c:pt idx="3">
                  <c:v>10.740069402280628</c:v>
                </c:pt>
                <c:pt idx="4">
                  <c:v>9.8544584454329573</c:v>
                </c:pt>
              </c:numCache>
            </c:numRef>
          </c:val>
          <c:smooth val="0"/>
          <c:extLst>
            <c:ext xmlns:c16="http://schemas.microsoft.com/office/drawing/2014/chart" uri="{C3380CC4-5D6E-409C-BE32-E72D297353CC}">
              <c16:uniqueId val="{00000002-7561-49A4-944E-6CABB5EE59A6}"/>
            </c:ext>
          </c:extLst>
        </c:ser>
        <c:dLbls>
          <c:showLegendKey val="0"/>
          <c:showVal val="0"/>
          <c:showCatName val="0"/>
          <c:showSerName val="0"/>
          <c:showPercent val="0"/>
          <c:showBubbleSize val="0"/>
        </c:dLbls>
        <c:marker val="1"/>
        <c:smooth val="0"/>
        <c:axId val="1285338607"/>
        <c:axId val="1026668847"/>
      </c:lineChart>
      <c:catAx>
        <c:axId val="133635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14786399"/>
        <c:crosses val="autoZero"/>
        <c:auto val="1"/>
        <c:lblAlgn val="ctr"/>
        <c:lblOffset val="100"/>
        <c:noMultiLvlLbl val="0"/>
      </c:catAx>
      <c:valAx>
        <c:axId val="9147863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336356383"/>
        <c:crosses val="autoZero"/>
        <c:crossBetween val="between"/>
      </c:valAx>
      <c:valAx>
        <c:axId val="1026668847"/>
        <c:scaling>
          <c:orientation val="minMax"/>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285338607"/>
        <c:crosses val="max"/>
        <c:crossBetween val="between"/>
      </c:valAx>
      <c:catAx>
        <c:axId val="1285338607"/>
        <c:scaling>
          <c:orientation val="minMax"/>
        </c:scaling>
        <c:delete val="1"/>
        <c:axPos val="b"/>
        <c:numFmt formatCode="General" sourceLinked="1"/>
        <c:majorTickMark val="out"/>
        <c:minorTickMark val="none"/>
        <c:tickLblPos val="nextTo"/>
        <c:crossAx val="1026668847"/>
        <c:crosses val="autoZero"/>
        <c:auto val="1"/>
        <c:lblAlgn val="ctr"/>
        <c:lblOffset val="100"/>
        <c:noMultiLvlLbl val="0"/>
      </c:catAx>
      <c:spPr>
        <a:noFill/>
        <a:ln>
          <a:noFill/>
        </a:ln>
        <a:effectLst/>
      </c:spPr>
    </c:plotArea>
    <c:legend>
      <c:legendPos val="t"/>
      <c:layout>
        <c:manualLayout>
          <c:xMode val="edge"/>
          <c:yMode val="edge"/>
          <c:x val="0.20716539919210139"/>
          <c:y val="0.12666152926512267"/>
          <c:w val="0.57674175678758188"/>
          <c:h val="0.113614402867929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Vidutinės apdraustųjų pajamos (Eur) ir jų pokytis (proc.) pagal amžių, 2023 m. ir 2024 m. lapkritį</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'apdraustieji pagal amžių'!$B$2</c:f>
              <c:strCache>
                <c:ptCount val="1"/>
                <c:pt idx="0">
                  <c:v>2023 m. lapkritis</c:v>
                </c:pt>
              </c:strCache>
            </c:strRef>
          </c:tx>
          <c:spPr>
            <a:solidFill>
              <a:schemeClr val="bg1">
                <a:lumMod val="65000"/>
              </a:schemeClr>
            </a:solidFill>
            <a:ln>
              <a:noFill/>
            </a:ln>
            <a:effectLst/>
          </c:spPr>
          <c:invertIfNegative val="0"/>
          <c:dLbls>
            <c:dLbl>
              <c:idx val="0"/>
              <c:layout>
                <c:manualLayout>
                  <c:x val="-1.442239991762956E-2"/>
                  <c:y val="-9.904736616917073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D5-47F6-BEBA-861C354405FB}"/>
                </c:ext>
              </c:extLst>
            </c:dLbl>
            <c:dLbl>
              <c:idx val="1"/>
              <c:layout>
                <c:manualLayout>
                  <c:x val="-2.1633599876444365E-2"/>
                  <c:y val="-4.95236830845853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D5-47F6-BEBA-861C354405FB}"/>
                </c:ext>
              </c:extLst>
            </c:dLbl>
            <c:dLbl>
              <c:idx val="2"/>
              <c:layout>
                <c:manualLayout>
                  <c:x val="-1.68261332372345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D5-47F6-BEBA-861C354405FB}"/>
                </c:ext>
              </c:extLst>
            </c:dLbl>
            <c:dLbl>
              <c:idx val="3"/>
              <c:layout>
                <c:manualLayout>
                  <c:x val="-1.20186665980247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D5-47F6-BEBA-861C354405FB}"/>
                </c:ext>
              </c:extLst>
            </c:dLbl>
            <c:dLbl>
              <c:idx val="4"/>
              <c:layout>
                <c:manualLayout>
                  <c:x val="-1.6826133237234472E-2"/>
                  <c:y val="-4.95236830845853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D5-47F6-BEBA-861C354405FB}"/>
                </c:ext>
              </c:extLst>
            </c:dLbl>
            <c:dLbl>
              <c:idx val="5"/>
              <c:layout>
                <c:manualLayout>
                  <c:x val="-1.68261332372344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D5-47F6-BEBA-861C354405F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amžių'!$A$3:$A$8</c:f>
              <c:strCache>
                <c:ptCount val="6"/>
                <c:pt idx="0">
                  <c:v>iki 25 m.</c:v>
                </c:pt>
                <c:pt idx="1">
                  <c:v>25-30 m.</c:v>
                </c:pt>
                <c:pt idx="2">
                  <c:v>31-40 m.</c:v>
                </c:pt>
                <c:pt idx="3">
                  <c:v>41-50 m.</c:v>
                </c:pt>
                <c:pt idx="4">
                  <c:v>51-60 m.</c:v>
                </c:pt>
                <c:pt idx="5">
                  <c:v>virš 60 m.</c:v>
                </c:pt>
              </c:strCache>
            </c:strRef>
          </c:cat>
          <c:val>
            <c:numRef>
              <c:f>'apdraustieji pagal amžių'!$B$3:$B$8</c:f>
              <c:numCache>
                <c:formatCode>0</c:formatCode>
                <c:ptCount val="6"/>
                <c:pt idx="0">
                  <c:v>1414.74</c:v>
                </c:pt>
                <c:pt idx="1">
                  <c:v>2195.2800000000002</c:v>
                </c:pt>
                <c:pt idx="2">
                  <c:v>2356.4499999999998</c:v>
                </c:pt>
                <c:pt idx="3">
                  <c:v>2188.39</c:v>
                </c:pt>
                <c:pt idx="4">
                  <c:v>1830.06</c:v>
                </c:pt>
                <c:pt idx="5">
                  <c:v>1576.32</c:v>
                </c:pt>
              </c:numCache>
            </c:numRef>
          </c:val>
          <c:extLst>
            <c:ext xmlns:c16="http://schemas.microsoft.com/office/drawing/2014/chart" uri="{C3380CC4-5D6E-409C-BE32-E72D297353CC}">
              <c16:uniqueId val="{00000000-E93A-421B-8175-6C15FBF14A07}"/>
            </c:ext>
          </c:extLst>
        </c:ser>
        <c:ser>
          <c:idx val="1"/>
          <c:order val="1"/>
          <c:tx>
            <c:strRef>
              <c:f>'apdraustieji pagal amžių'!$C$2</c:f>
              <c:strCache>
                <c:ptCount val="1"/>
                <c:pt idx="0">
                  <c:v>2024 m. lapkritis</c:v>
                </c:pt>
              </c:strCache>
            </c:strRef>
          </c:tx>
          <c:spPr>
            <a:solidFill>
              <a:srgbClr val="8A206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amžių'!$A$3:$A$8</c:f>
              <c:strCache>
                <c:ptCount val="6"/>
                <c:pt idx="0">
                  <c:v>iki 25 m.</c:v>
                </c:pt>
                <c:pt idx="1">
                  <c:v>25-30 m.</c:v>
                </c:pt>
                <c:pt idx="2">
                  <c:v>31-40 m.</c:v>
                </c:pt>
                <c:pt idx="3">
                  <c:v>41-50 m.</c:v>
                </c:pt>
                <c:pt idx="4">
                  <c:v>51-60 m.</c:v>
                </c:pt>
                <c:pt idx="5">
                  <c:v>virš 60 m.</c:v>
                </c:pt>
              </c:strCache>
            </c:strRef>
          </c:cat>
          <c:val>
            <c:numRef>
              <c:f>'apdraustieji pagal amžių'!$C$3:$C$8</c:f>
              <c:numCache>
                <c:formatCode>0</c:formatCode>
                <c:ptCount val="6"/>
                <c:pt idx="0">
                  <c:v>1497.01</c:v>
                </c:pt>
                <c:pt idx="1">
                  <c:v>2372.61</c:v>
                </c:pt>
                <c:pt idx="2">
                  <c:v>2564.77</c:v>
                </c:pt>
                <c:pt idx="3">
                  <c:v>2451.44</c:v>
                </c:pt>
                <c:pt idx="4">
                  <c:v>2057.44</c:v>
                </c:pt>
                <c:pt idx="5">
                  <c:v>1765.15</c:v>
                </c:pt>
              </c:numCache>
            </c:numRef>
          </c:val>
          <c:extLst>
            <c:ext xmlns:c16="http://schemas.microsoft.com/office/drawing/2014/chart" uri="{C3380CC4-5D6E-409C-BE32-E72D297353CC}">
              <c16:uniqueId val="{00000001-E93A-421B-8175-6C15FBF14A07}"/>
            </c:ext>
          </c:extLst>
        </c:ser>
        <c:dLbls>
          <c:showLegendKey val="0"/>
          <c:showVal val="0"/>
          <c:showCatName val="0"/>
          <c:showSerName val="0"/>
          <c:showPercent val="0"/>
          <c:showBubbleSize val="0"/>
        </c:dLbls>
        <c:gapWidth val="219"/>
        <c:overlap val="-27"/>
        <c:axId val="1361567231"/>
        <c:axId val="926367263"/>
      </c:barChart>
      <c:lineChart>
        <c:grouping val="standard"/>
        <c:varyColors val="0"/>
        <c:ser>
          <c:idx val="2"/>
          <c:order val="2"/>
          <c:tx>
            <c:strRef>
              <c:f>'apdraustieji pagal amžių'!$D$2</c:f>
              <c:strCache>
                <c:ptCount val="1"/>
                <c:pt idx="0">
                  <c:v>Pokytis, proc.</c:v>
                </c:pt>
              </c:strCache>
            </c:strRef>
          </c:tx>
          <c:spPr>
            <a:ln w="28575" cap="rnd">
              <a:noFill/>
              <a:round/>
            </a:ln>
            <a:effectLst/>
          </c:spPr>
          <c:marker>
            <c:symbol val="diamond"/>
            <c:size val="7"/>
            <c:spPr>
              <a:solidFill>
                <a:schemeClr val="tx1"/>
              </a:solidFill>
              <a:ln w="9525">
                <a:solidFill>
                  <a:schemeClr val="tx1"/>
                </a:solidFill>
              </a:ln>
              <a:effectLst/>
            </c:spPr>
          </c:marker>
          <c:dLbls>
            <c:spPr>
              <a:solidFill>
                <a:srgbClr val="8A2062"/>
              </a:solid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'apdraustieji pagal amžių'!$A$3:$A$8</c:f>
              <c:strCache>
                <c:ptCount val="6"/>
                <c:pt idx="0">
                  <c:v>iki 25 m.</c:v>
                </c:pt>
                <c:pt idx="1">
                  <c:v>25-30 m.</c:v>
                </c:pt>
                <c:pt idx="2">
                  <c:v>31-40 m.</c:v>
                </c:pt>
                <c:pt idx="3">
                  <c:v>41-50 m.</c:v>
                </c:pt>
                <c:pt idx="4">
                  <c:v>51-60 m.</c:v>
                </c:pt>
                <c:pt idx="5">
                  <c:v>virš 60 m.</c:v>
                </c:pt>
              </c:strCache>
            </c:strRef>
          </c:cat>
          <c:val>
            <c:numRef>
              <c:f>'apdraustieji pagal amžių'!$D$3:$D$8</c:f>
              <c:numCache>
                <c:formatCode>0.0</c:formatCode>
                <c:ptCount val="6"/>
                <c:pt idx="0">
                  <c:v>5.8152027934461392</c:v>
                </c:pt>
                <c:pt idx="1">
                  <c:v>8.077785066141896</c:v>
                </c:pt>
                <c:pt idx="2">
                  <c:v>8.8404167285535564</c:v>
                </c:pt>
                <c:pt idx="3">
                  <c:v>12.020252331622805</c:v>
                </c:pt>
                <c:pt idx="4">
                  <c:v>12.424729243849942</c:v>
                </c:pt>
                <c:pt idx="5">
                  <c:v>11.979166666666675</c:v>
                </c:pt>
              </c:numCache>
            </c:numRef>
          </c:val>
          <c:smooth val="0"/>
          <c:extLst>
            <c:ext xmlns:c16="http://schemas.microsoft.com/office/drawing/2014/chart" uri="{C3380CC4-5D6E-409C-BE32-E72D297353CC}">
              <c16:uniqueId val="{00000002-E93A-421B-8175-6C15FBF14A07}"/>
            </c:ext>
          </c:extLst>
        </c:ser>
        <c:dLbls>
          <c:showLegendKey val="0"/>
          <c:showVal val="0"/>
          <c:showCatName val="0"/>
          <c:showSerName val="0"/>
          <c:showPercent val="0"/>
          <c:showBubbleSize val="0"/>
        </c:dLbls>
        <c:marker val="1"/>
        <c:smooth val="0"/>
        <c:axId val="1633359023"/>
        <c:axId val="1523927887"/>
      </c:lineChart>
      <c:catAx>
        <c:axId val="136156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26367263"/>
        <c:crosses val="autoZero"/>
        <c:auto val="1"/>
        <c:lblAlgn val="ctr"/>
        <c:lblOffset val="100"/>
        <c:noMultiLvlLbl val="0"/>
      </c:catAx>
      <c:valAx>
        <c:axId val="9263672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361567231"/>
        <c:crosses val="autoZero"/>
        <c:crossBetween val="between"/>
      </c:valAx>
      <c:valAx>
        <c:axId val="1523927887"/>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633359023"/>
        <c:crosses val="max"/>
        <c:crossBetween val="between"/>
      </c:valAx>
      <c:catAx>
        <c:axId val="1633359023"/>
        <c:scaling>
          <c:orientation val="minMax"/>
        </c:scaling>
        <c:delete val="1"/>
        <c:axPos val="b"/>
        <c:numFmt formatCode="General" sourceLinked="1"/>
        <c:majorTickMark val="out"/>
        <c:minorTickMark val="none"/>
        <c:tickLblPos val="nextTo"/>
        <c:crossAx val="15239278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a:t>Apdraust</a:t>
            </a:r>
            <a:r>
              <a:rPr lang="lt-LT" b="1"/>
              <a:t>ųjų pasiskirstymas ekonominėse veiklose pagal amžių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54965940288233217"/>
          <c:y val="0.12780532042132148"/>
          <c:w val="0.39772818521182041"/>
          <c:h val="0.74015482230175278"/>
        </c:manualLayout>
      </c:layout>
      <c:barChart>
        <c:barDir val="bar"/>
        <c:grouping val="percentStacked"/>
        <c:varyColors val="0"/>
        <c:ser>
          <c:idx val="0"/>
          <c:order val="0"/>
          <c:tx>
            <c:strRef>
              <c:f>'evr pagal amziu'!$B$1</c:f>
              <c:strCache>
                <c:ptCount val="1"/>
                <c:pt idx="0">
                  <c:v>iki 25 m.</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 pagal amziu'!$A$21:$A$34</c:f>
              <c:strCache>
                <c:ptCount val="14"/>
                <c:pt idx="0">
                  <c:v>Iš viso</c:v>
                </c:pt>
                <c:pt idx="2">
                  <c:v>Apdirbamoji gamyba</c:v>
                </c:pt>
                <c:pt idx="3">
                  <c:v>Didmeninė ir mažmeninė prekyba</c:v>
                </c:pt>
                <c:pt idx="4">
                  <c:v>Švietimas</c:v>
                </c:pt>
                <c:pt idx="5">
                  <c:v>Žmonių sveikatos priežiūra ir socialinis darbas</c:v>
                </c:pt>
                <c:pt idx="6">
                  <c:v>Transportas ir saugojimas</c:v>
                </c:pt>
                <c:pt idx="7">
                  <c:v>Statyba</c:v>
                </c:pt>
                <c:pt idx="8">
                  <c:v>Viešasis valdymas</c:v>
                </c:pt>
                <c:pt idx="9">
                  <c:v>Administracinė ir aptarnavimo veikla</c:v>
                </c:pt>
                <c:pt idx="10">
                  <c:v>Apgyvendinimo ir maitinimo paslaugų veikla</c:v>
                </c:pt>
                <c:pt idx="11">
                  <c:v>Meninė, pramoginė organizavimo veikla</c:v>
                </c:pt>
                <c:pt idx="12">
                  <c:v>Informacija ir ryšiai</c:v>
                </c:pt>
                <c:pt idx="13">
                  <c:v>Finansinė ir draudimo veikla</c:v>
                </c:pt>
              </c:strCache>
            </c:strRef>
          </c:cat>
          <c:val>
            <c:numRef>
              <c:f>'evr pagal amziu'!$B$21:$B$34</c:f>
              <c:numCache>
                <c:formatCode>General</c:formatCode>
                <c:ptCount val="14"/>
                <c:pt idx="0" formatCode="0%">
                  <c:v>6.8823280214302326E-2</c:v>
                </c:pt>
                <c:pt idx="2" formatCode="0%">
                  <c:v>5.3741068250882908E-2</c:v>
                </c:pt>
                <c:pt idx="3" formatCode="0%">
                  <c:v>8.782382337792502E-2</c:v>
                </c:pt>
                <c:pt idx="4" formatCode="0%">
                  <c:v>3.5842028481082963E-2</c:v>
                </c:pt>
                <c:pt idx="5" formatCode="0%">
                  <c:v>4.1639034052223432E-2</c:v>
                </c:pt>
                <c:pt idx="6" formatCode="0%">
                  <c:v>3.6522098680087607E-2</c:v>
                </c:pt>
                <c:pt idx="7" formatCode="0%">
                  <c:v>5.4664837138200001E-2</c:v>
                </c:pt>
                <c:pt idx="8" formatCode="0%">
                  <c:v>7.0180675977363591E-2</c:v>
                </c:pt>
                <c:pt idx="9" formatCode="0%">
                  <c:v>0.11538513798116772</c:v>
                </c:pt>
                <c:pt idx="10" formatCode="0%">
                  <c:v>0.22990873112026491</c:v>
                </c:pt>
                <c:pt idx="11" formatCode="0%">
                  <c:v>8.3851045840532296E-2</c:v>
                </c:pt>
                <c:pt idx="12" formatCode="0%">
                  <c:v>9.7673897621625663E-2</c:v>
                </c:pt>
                <c:pt idx="13" formatCode="0%">
                  <c:v>6.22886820732685E-2</c:v>
                </c:pt>
              </c:numCache>
            </c:numRef>
          </c:val>
          <c:extLst>
            <c:ext xmlns:c16="http://schemas.microsoft.com/office/drawing/2014/chart" uri="{C3380CC4-5D6E-409C-BE32-E72D297353CC}">
              <c16:uniqueId val="{00000000-BA26-453F-8053-8E944C741661}"/>
            </c:ext>
          </c:extLst>
        </c:ser>
        <c:ser>
          <c:idx val="1"/>
          <c:order val="1"/>
          <c:tx>
            <c:strRef>
              <c:f>'evr pagal amziu'!$C$1</c:f>
              <c:strCache>
                <c:ptCount val="1"/>
                <c:pt idx="0">
                  <c:v>25-30 m.</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 pagal amziu'!$A$21:$A$34</c:f>
              <c:strCache>
                <c:ptCount val="14"/>
                <c:pt idx="0">
                  <c:v>Iš viso</c:v>
                </c:pt>
                <c:pt idx="2">
                  <c:v>Apdirbamoji gamyba</c:v>
                </c:pt>
                <c:pt idx="3">
                  <c:v>Didmeninė ir mažmeninė prekyba</c:v>
                </c:pt>
                <c:pt idx="4">
                  <c:v>Švietimas</c:v>
                </c:pt>
                <c:pt idx="5">
                  <c:v>Žmonių sveikatos priežiūra ir socialinis darbas</c:v>
                </c:pt>
                <c:pt idx="6">
                  <c:v>Transportas ir saugojimas</c:v>
                </c:pt>
                <c:pt idx="7">
                  <c:v>Statyba</c:v>
                </c:pt>
                <c:pt idx="8">
                  <c:v>Viešasis valdymas</c:v>
                </c:pt>
                <c:pt idx="9">
                  <c:v>Administracinė ir aptarnavimo veikla</c:v>
                </c:pt>
                <c:pt idx="10">
                  <c:v>Apgyvendinimo ir maitinimo paslaugų veikla</c:v>
                </c:pt>
                <c:pt idx="11">
                  <c:v>Meninė, pramoginė organizavimo veikla</c:v>
                </c:pt>
                <c:pt idx="12">
                  <c:v>Informacija ir ryšiai</c:v>
                </c:pt>
                <c:pt idx="13">
                  <c:v>Finansinė ir draudimo veikla</c:v>
                </c:pt>
              </c:strCache>
            </c:strRef>
          </c:cat>
          <c:val>
            <c:numRef>
              <c:f>'evr pagal amziu'!$C$21:$C$34</c:f>
              <c:numCache>
                <c:formatCode>General</c:formatCode>
                <c:ptCount val="14"/>
                <c:pt idx="0" formatCode="0%">
                  <c:v>0.10506324275598904</c:v>
                </c:pt>
                <c:pt idx="2" formatCode="0%">
                  <c:v>0.10264096878108431</c:v>
                </c:pt>
                <c:pt idx="3" formatCode="0%">
                  <c:v>0.10583218490007471</c:v>
                </c:pt>
                <c:pt idx="4" formatCode="0%">
                  <c:v>5.7532380014366433E-2</c:v>
                </c:pt>
                <c:pt idx="5" formatCode="0%">
                  <c:v>9.8062622136155839E-2</c:v>
                </c:pt>
                <c:pt idx="6" formatCode="0%">
                  <c:v>0.10637473107511806</c:v>
                </c:pt>
                <c:pt idx="7" formatCode="0%">
                  <c:v>9.9310243210638277E-2</c:v>
                </c:pt>
                <c:pt idx="8" formatCode="0%">
                  <c:v>6.7429001609469907E-2</c:v>
                </c:pt>
                <c:pt idx="9" formatCode="0%">
                  <c:v>0.1144611872766553</c:v>
                </c:pt>
                <c:pt idx="10" formatCode="0%">
                  <c:v>0.12777643162910912</c:v>
                </c:pt>
                <c:pt idx="11" formatCode="0%">
                  <c:v>9.6092342756313648E-2</c:v>
                </c:pt>
                <c:pt idx="12" formatCode="0%">
                  <c:v>0.23016465668521077</c:v>
                </c:pt>
                <c:pt idx="13" formatCode="0%">
                  <c:v>0.19648645822440658</c:v>
                </c:pt>
              </c:numCache>
            </c:numRef>
          </c:val>
          <c:extLst>
            <c:ext xmlns:c16="http://schemas.microsoft.com/office/drawing/2014/chart" uri="{C3380CC4-5D6E-409C-BE32-E72D297353CC}">
              <c16:uniqueId val="{00000001-BA26-453F-8053-8E944C741661}"/>
            </c:ext>
          </c:extLst>
        </c:ser>
        <c:ser>
          <c:idx val="2"/>
          <c:order val="2"/>
          <c:tx>
            <c:strRef>
              <c:f>'evr pagal amziu'!$D$1</c:f>
              <c:strCache>
                <c:ptCount val="1"/>
                <c:pt idx="0">
                  <c:v>31-40 m.</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 pagal amziu'!$A$21:$A$34</c:f>
              <c:strCache>
                <c:ptCount val="14"/>
                <c:pt idx="0">
                  <c:v>Iš viso</c:v>
                </c:pt>
                <c:pt idx="2">
                  <c:v>Apdirbamoji gamyba</c:v>
                </c:pt>
                <c:pt idx="3">
                  <c:v>Didmeninė ir mažmeninė prekyba</c:v>
                </c:pt>
                <c:pt idx="4">
                  <c:v>Švietimas</c:v>
                </c:pt>
                <c:pt idx="5">
                  <c:v>Žmonių sveikatos priežiūra ir socialinis darbas</c:v>
                </c:pt>
                <c:pt idx="6">
                  <c:v>Transportas ir saugojimas</c:v>
                </c:pt>
                <c:pt idx="7">
                  <c:v>Statyba</c:v>
                </c:pt>
                <c:pt idx="8">
                  <c:v>Viešasis valdymas</c:v>
                </c:pt>
                <c:pt idx="9">
                  <c:v>Administracinė ir aptarnavimo veikla</c:v>
                </c:pt>
                <c:pt idx="10">
                  <c:v>Apgyvendinimo ir maitinimo paslaugų veikla</c:v>
                </c:pt>
                <c:pt idx="11">
                  <c:v>Meninė, pramoginė organizavimo veikla</c:v>
                </c:pt>
                <c:pt idx="12">
                  <c:v>Informacija ir ryšiai</c:v>
                </c:pt>
                <c:pt idx="13">
                  <c:v>Finansinė ir draudimo veikla</c:v>
                </c:pt>
              </c:strCache>
            </c:strRef>
          </c:cat>
          <c:val>
            <c:numRef>
              <c:f>'evr pagal amziu'!$D$21:$D$34</c:f>
              <c:numCache>
                <c:formatCode>General</c:formatCode>
                <c:ptCount val="14"/>
                <c:pt idx="0" formatCode="0%">
                  <c:v>0.24740244434605621</c:v>
                </c:pt>
                <c:pt idx="2" formatCode="0%">
                  <c:v>0.25524954143510281</c:v>
                </c:pt>
                <c:pt idx="3" formatCode="0%">
                  <c:v>0.24907313315793625</c:v>
                </c:pt>
                <c:pt idx="4" formatCode="0%">
                  <c:v>0.17233054644282678</c:v>
                </c:pt>
                <c:pt idx="5" formatCode="0%">
                  <c:v>0.17970483946556312</c:v>
                </c:pt>
                <c:pt idx="6" formatCode="0%">
                  <c:v>0.31017618213886539</c:v>
                </c:pt>
                <c:pt idx="7" formatCode="0%">
                  <c:v>0.27954028492757094</c:v>
                </c:pt>
                <c:pt idx="8" formatCode="0%">
                  <c:v>0.21447484554280671</c:v>
                </c:pt>
                <c:pt idx="9" formatCode="0%">
                  <c:v>0.20903025938557279</c:v>
                </c:pt>
                <c:pt idx="10" formatCode="0%">
                  <c:v>0.20367902431144497</c:v>
                </c:pt>
                <c:pt idx="11" formatCode="0%">
                  <c:v>0.21141050619416976</c:v>
                </c:pt>
                <c:pt idx="12" formatCode="0%">
                  <c:v>0.38565507971474444</c:v>
                </c:pt>
                <c:pt idx="13" formatCode="0%">
                  <c:v>0.37313953083063195</c:v>
                </c:pt>
              </c:numCache>
            </c:numRef>
          </c:val>
          <c:extLst>
            <c:ext xmlns:c16="http://schemas.microsoft.com/office/drawing/2014/chart" uri="{C3380CC4-5D6E-409C-BE32-E72D297353CC}">
              <c16:uniqueId val="{00000002-BA26-453F-8053-8E944C741661}"/>
            </c:ext>
          </c:extLst>
        </c:ser>
        <c:ser>
          <c:idx val="3"/>
          <c:order val="3"/>
          <c:tx>
            <c:strRef>
              <c:f>'evr pagal amziu'!$E$1</c:f>
              <c:strCache>
                <c:ptCount val="1"/>
                <c:pt idx="0">
                  <c:v>41-50 m.</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 pagal amziu'!$A$21:$A$34</c:f>
              <c:strCache>
                <c:ptCount val="14"/>
                <c:pt idx="0">
                  <c:v>Iš viso</c:v>
                </c:pt>
                <c:pt idx="2">
                  <c:v>Apdirbamoji gamyba</c:v>
                </c:pt>
                <c:pt idx="3">
                  <c:v>Didmeninė ir mažmeninė prekyba</c:v>
                </c:pt>
                <c:pt idx="4">
                  <c:v>Švietimas</c:v>
                </c:pt>
                <c:pt idx="5">
                  <c:v>Žmonių sveikatos priežiūra ir socialinis darbas</c:v>
                </c:pt>
                <c:pt idx="6">
                  <c:v>Transportas ir saugojimas</c:v>
                </c:pt>
                <c:pt idx="7">
                  <c:v>Statyba</c:v>
                </c:pt>
                <c:pt idx="8">
                  <c:v>Viešasis valdymas</c:v>
                </c:pt>
                <c:pt idx="9">
                  <c:v>Administracinė ir aptarnavimo veikla</c:v>
                </c:pt>
                <c:pt idx="10">
                  <c:v>Apgyvendinimo ir maitinimo paslaugų veikla</c:v>
                </c:pt>
                <c:pt idx="11">
                  <c:v>Meninė, pramoginė organizavimo veikla</c:v>
                </c:pt>
                <c:pt idx="12">
                  <c:v>Informacija ir ryšiai</c:v>
                </c:pt>
                <c:pt idx="13">
                  <c:v>Finansinė ir draudimo veikla</c:v>
                </c:pt>
              </c:strCache>
            </c:strRef>
          </c:cat>
          <c:val>
            <c:numRef>
              <c:f>'evr pagal amziu'!$E$21:$E$34</c:f>
              <c:numCache>
                <c:formatCode>General</c:formatCode>
                <c:ptCount val="14"/>
                <c:pt idx="0" formatCode="0%">
                  <c:v>0.2262572901968154</c:v>
                </c:pt>
                <c:pt idx="2" formatCode="0%">
                  <c:v>0.24058002755952218</c:v>
                </c:pt>
                <c:pt idx="3" formatCode="0%">
                  <c:v>0.23586731071731837</c:v>
                </c:pt>
                <c:pt idx="4" formatCode="0%">
                  <c:v>0.2128823951953909</c:v>
                </c:pt>
                <c:pt idx="5" formatCode="0%">
                  <c:v>0.17938651174717704</c:v>
                </c:pt>
                <c:pt idx="6" formatCode="0%">
                  <c:v>0.26117855320028688</c:v>
                </c:pt>
                <c:pt idx="7" formatCode="0%">
                  <c:v>0.26033023602759026</c:v>
                </c:pt>
                <c:pt idx="8" formatCode="0%">
                  <c:v>0.25611338975131093</c:v>
                </c:pt>
                <c:pt idx="9" formatCode="0%">
                  <c:v>0.19128497085479026</c:v>
                </c:pt>
                <c:pt idx="10" formatCode="0%">
                  <c:v>0.17674258945157903</c:v>
                </c:pt>
                <c:pt idx="11" formatCode="0%">
                  <c:v>0.18538396500385987</c:v>
                </c:pt>
                <c:pt idx="12" formatCode="0%">
                  <c:v>0.1719000858753687</c:v>
                </c:pt>
                <c:pt idx="13" formatCode="0%">
                  <c:v>0.21025480149186099</c:v>
                </c:pt>
              </c:numCache>
            </c:numRef>
          </c:val>
          <c:extLst>
            <c:ext xmlns:c16="http://schemas.microsoft.com/office/drawing/2014/chart" uri="{C3380CC4-5D6E-409C-BE32-E72D297353CC}">
              <c16:uniqueId val="{00000003-BA26-453F-8053-8E944C741661}"/>
            </c:ext>
          </c:extLst>
        </c:ser>
        <c:ser>
          <c:idx val="4"/>
          <c:order val="4"/>
          <c:tx>
            <c:strRef>
              <c:f>'evr pagal amziu'!$F$1</c:f>
              <c:strCache>
                <c:ptCount val="1"/>
                <c:pt idx="0">
                  <c:v>51-60 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 pagal amziu'!$A$21:$A$34</c:f>
              <c:strCache>
                <c:ptCount val="14"/>
                <c:pt idx="0">
                  <c:v>Iš viso</c:v>
                </c:pt>
                <c:pt idx="2">
                  <c:v>Apdirbamoji gamyba</c:v>
                </c:pt>
                <c:pt idx="3">
                  <c:v>Didmeninė ir mažmeninė prekyba</c:v>
                </c:pt>
                <c:pt idx="4">
                  <c:v>Švietimas</c:v>
                </c:pt>
                <c:pt idx="5">
                  <c:v>Žmonių sveikatos priežiūra ir socialinis darbas</c:v>
                </c:pt>
                <c:pt idx="6">
                  <c:v>Transportas ir saugojimas</c:v>
                </c:pt>
                <c:pt idx="7">
                  <c:v>Statyba</c:v>
                </c:pt>
                <c:pt idx="8">
                  <c:v>Viešasis valdymas</c:v>
                </c:pt>
                <c:pt idx="9">
                  <c:v>Administracinė ir aptarnavimo veikla</c:v>
                </c:pt>
                <c:pt idx="10">
                  <c:v>Apgyvendinimo ir maitinimo paslaugų veikla</c:v>
                </c:pt>
                <c:pt idx="11">
                  <c:v>Meninė, pramoginė organizavimo veikla</c:v>
                </c:pt>
                <c:pt idx="12">
                  <c:v>Informacija ir ryšiai</c:v>
                </c:pt>
                <c:pt idx="13">
                  <c:v>Finansinė ir draudimo veikla</c:v>
                </c:pt>
              </c:strCache>
            </c:strRef>
          </c:cat>
          <c:val>
            <c:numRef>
              <c:f>'evr pagal amziu'!$F$21:$F$34</c:f>
              <c:numCache>
                <c:formatCode>General</c:formatCode>
                <c:ptCount val="14"/>
                <c:pt idx="0" formatCode="0%">
                  <c:v>0.21856336538737184</c:v>
                </c:pt>
                <c:pt idx="2" formatCode="0%">
                  <c:v>0.23118515071043338</c:v>
                </c:pt>
                <c:pt idx="3" formatCode="0%">
                  <c:v>0.21209590229733052</c:v>
                </c:pt>
                <c:pt idx="4" formatCode="0%">
                  <c:v>0.28523293615823814</c:v>
                </c:pt>
                <c:pt idx="5" formatCode="0%">
                  <c:v>0.28423128277228071</c:v>
                </c:pt>
                <c:pt idx="6" formatCode="0%">
                  <c:v>0.19407816103835693</c:v>
                </c:pt>
                <c:pt idx="7" formatCode="0%">
                  <c:v>0.19714704067631159</c:v>
                </c:pt>
                <c:pt idx="8" formatCode="0%">
                  <c:v>0.24963657130990083</c:v>
                </c:pt>
                <c:pt idx="9" formatCode="0%">
                  <c:v>0.21207386170631956</c:v>
                </c:pt>
                <c:pt idx="10" formatCode="0%">
                  <c:v>0.16545513286487359</c:v>
                </c:pt>
                <c:pt idx="11" formatCode="0%">
                  <c:v>0.21795390214314597</c:v>
                </c:pt>
                <c:pt idx="12" formatCode="0%">
                  <c:v>7.1855281335175297E-2</c:v>
                </c:pt>
                <c:pt idx="13" formatCode="0%">
                  <c:v>0.1105998814876782</c:v>
                </c:pt>
              </c:numCache>
            </c:numRef>
          </c:val>
          <c:extLst>
            <c:ext xmlns:c16="http://schemas.microsoft.com/office/drawing/2014/chart" uri="{C3380CC4-5D6E-409C-BE32-E72D297353CC}">
              <c16:uniqueId val="{00000004-BA26-453F-8053-8E944C741661}"/>
            </c:ext>
          </c:extLst>
        </c:ser>
        <c:ser>
          <c:idx val="5"/>
          <c:order val="5"/>
          <c:tx>
            <c:strRef>
              <c:f>'evr pagal amziu'!$G$1</c:f>
              <c:strCache>
                <c:ptCount val="1"/>
                <c:pt idx="0">
                  <c:v>virš 60 m.</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 pagal amziu'!$A$21:$A$34</c:f>
              <c:strCache>
                <c:ptCount val="14"/>
                <c:pt idx="0">
                  <c:v>Iš viso</c:v>
                </c:pt>
                <c:pt idx="2">
                  <c:v>Apdirbamoji gamyba</c:v>
                </c:pt>
                <c:pt idx="3">
                  <c:v>Didmeninė ir mažmeninė prekyba</c:v>
                </c:pt>
                <c:pt idx="4">
                  <c:v>Švietimas</c:v>
                </c:pt>
                <c:pt idx="5">
                  <c:v>Žmonių sveikatos priežiūra ir socialinis darbas</c:v>
                </c:pt>
                <c:pt idx="6">
                  <c:v>Transportas ir saugojimas</c:v>
                </c:pt>
                <c:pt idx="7">
                  <c:v>Statyba</c:v>
                </c:pt>
                <c:pt idx="8">
                  <c:v>Viešasis valdymas</c:v>
                </c:pt>
                <c:pt idx="9">
                  <c:v>Administracinė ir aptarnavimo veikla</c:v>
                </c:pt>
                <c:pt idx="10">
                  <c:v>Apgyvendinimo ir maitinimo paslaugų veikla</c:v>
                </c:pt>
                <c:pt idx="11">
                  <c:v>Meninė, pramoginė organizavimo veikla</c:v>
                </c:pt>
                <c:pt idx="12">
                  <c:v>Informacija ir ryšiai</c:v>
                </c:pt>
                <c:pt idx="13">
                  <c:v>Finansinė ir draudimo veikla</c:v>
                </c:pt>
              </c:strCache>
            </c:strRef>
          </c:cat>
          <c:val>
            <c:numRef>
              <c:f>'evr pagal amziu'!$G$21:$G$34</c:f>
              <c:numCache>
                <c:formatCode>General</c:formatCode>
                <c:ptCount val="14"/>
                <c:pt idx="0" formatCode="0%">
                  <c:v>0.13389037709946519</c:v>
                </c:pt>
                <c:pt idx="2" formatCode="0%">
                  <c:v>0.11660324326297442</c:v>
                </c:pt>
                <c:pt idx="3" formatCode="0%">
                  <c:v>0.10930764554941511</c:v>
                </c:pt>
                <c:pt idx="4" formatCode="0%">
                  <c:v>0.23617971370809482</c:v>
                </c:pt>
                <c:pt idx="5" formatCode="0%">
                  <c:v>0.21697570982659981</c:v>
                </c:pt>
                <c:pt idx="6" formatCode="0%">
                  <c:v>9.1670273867285171E-2</c:v>
                </c:pt>
                <c:pt idx="7" formatCode="0%">
                  <c:v>0.10900735801968892</c:v>
                </c:pt>
                <c:pt idx="8" formatCode="0%">
                  <c:v>0.14216551580914802</c:v>
                </c:pt>
                <c:pt idx="9" formatCode="0%">
                  <c:v>0.15776458279549438</c:v>
                </c:pt>
                <c:pt idx="10" formatCode="0%">
                  <c:v>9.6438090622728373E-2</c:v>
                </c:pt>
                <c:pt idx="11" formatCode="0%">
                  <c:v>0.20530823806197845</c:v>
                </c:pt>
                <c:pt idx="12" formatCode="0%">
                  <c:v>4.2750998767875144E-2</c:v>
                </c:pt>
                <c:pt idx="13" formatCode="0%">
                  <c:v>4.723064589215379E-2</c:v>
                </c:pt>
              </c:numCache>
            </c:numRef>
          </c:val>
          <c:extLst>
            <c:ext xmlns:c16="http://schemas.microsoft.com/office/drawing/2014/chart" uri="{C3380CC4-5D6E-409C-BE32-E72D297353CC}">
              <c16:uniqueId val="{00000005-BA26-453F-8053-8E944C741661}"/>
            </c:ext>
          </c:extLst>
        </c:ser>
        <c:dLbls>
          <c:showLegendKey val="0"/>
          <c:showVal val="0"/>
          <c:showCatName val="0"/>
          <c:showSerName val="0"/>
          <c:showPercent val="0"/>
          <c:showBubbleSize val="0"/>
        </c:dLbls>
        <c:gapWidth val="150"/>
        <c:overlap val="100"/>
        <c:axId val="483602031"/>
        <c:axId val="634013695"/>
      </c:barChart>
      <c:catAx>
        <c:axId val="483602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634013695"/>
        <c:crosses val="autoZero"/>
        <c:auto val="1"/>
        <c:lblAlgn val="ctr"/>
        <c:lblOffset val="100"/>
        <c:noMultiLvlLbl val="0"/>
      </c:catAx>
      <c:valAx>
        <c:axId val="63401369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483602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solidFill>
                  <a:schemeClr val="tx1"/>
                </a:solidFill>
              </a:rPr>
              <a:t>Vidutinių darbo pajamų metinis pokytis 2024 m. lapkričio mėn., proc.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1.2605878779090411E-2"/>
          <c:y val="0.38721027022162796"/>
          <c:w val="0.97478824244181916"/>
          <c:h val="0.36824847662878596"/>
        </c:manualLayout>
      </c:layout>
      <c:barChart>
        <c:barDir val="col"/>
        <c:grouping val="clustered"/>
        <c:varyColors val="0"/>
        <c:ser>
          <c:idx val="0"/>
          <c:order val="0"/>
          <c:tx>
            <c:strRef>
              <c:f>evrk_lapkritis!$G$39</c:f>
              <c:strCache>
                <c:ptCount val="1"/>
                <c:pt idx="0">
                  <c:v>VDP pokytis</c:v>
                </c:pt>
              </c:strCache>
            </c:strRef>
          </c:tx>
          <c:spPr>
            <a:solidFill>
              <a:schemeClr val="accent6"/>
            </a:solidFill>
            <a:ln>
              <a:noFill/>
            </a:ln>
            <a:effectLst/>
          </c:spPr>
          <c:invertIfNegative val="0"/>
          <c:dPt>
            <c:idx val="0"/>
            <c:invertIfNegative val="0"/>
            <c:bubble3D val="0"/>
            <c:spPr>
              <a:solidFill>
                <a:srgbClr val="8A2062"/>
              </a:solidFill>
              <a:ln>
                <a:noFill/>
              </a:ln>
              <a:effectLst/>
            </c:spPr>
            <c:extLst>
              <c:ext xmlns:c16="http://schemas.microsoft.com/office/drawing/2014/chart" uri="{C3380CC4-5D6E-409C-BE32-E72D297353CC}">
                <c16:uniqueId val="{00000003-2394-4962-9576-E01B487B1EE3}"/>
              </c:ext>
            </c:extLst>
          </c:dPt>
          <c:dPt>
            <c:idx val="1"/>
            <c:invertIfNegative val="0"/>
            <c:bubble3D val="0"/>
            <c:spPr>
              <a:solidFill>
                <a:srgbClr val="8A2062"/>
              </a:solidFill>
              <a:ln>
                <a:noFill/>
              </a:ln>
              <a:effectLst/>
            </c:spPr>
            <c:extLst>
              <c:ext xmlns:c16="http://schemas.microsoft.com/office/drawing/2014/chart" uri="{C3380CC4-5D6E-409C-BE32-E72D297353CC}">
                <c16:uniqueId val="{00000002-2394-4962-9576-E01B487B1EE3}"/>
              </c:ext>
            </c:extLst>
          </c:dPt>
          <c:dPt>
            <c:idx val="2"/>
            <c:invertIfNegative val="0"/>
            <c:bubble3D val="0"/>
            <c:spPr>
              <a:solidFill>
                <a:srgbClr val="8A2062"/>
              </a:solidFill>
              <a:ln>
                <a:noFill/>
              </a:ln>
              <a:effectLst/>
            </c:spPr>
            <c:extLst>
              <c:ext xmlns:c16="http://schemas.microsoft.com/office/drawing/2014/chart" uri="{C3380CC4-5D6E-409C-BE32-E72D297353CC}">
                <c16:uniqueId val="{00000001-2394-4962-9576-E01B487B1EE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evrk_lapkritis!$A$40:$A$48</c:f>
              <c:strCache>
                <c:ptCount val="9"/>
                <c:pt idx="0">
                  <c:v>Finansinė ir draudimo veikla</c:v>
                </c:pt>
                <c:pt idx="1">
                  <c:v>Informacija ir ryšiai</c:v>
                </c:pt>
                <c:pt idx="2">
                  <c:v>Profesinė, mokslinė ir techninė veikla</c:v>
                </c:pt>
                <c:pt idx="5">
                  <c:v>Didmeninė ir mažmeninė prekyba</c:v>
                </c:pt>
                <c:pt idx="6">
                  <c:v>Apdirbamoji gamyba</c:v>
                </c:pt>
                <c:pt idx="7">
                  <c:v>Transportas ir saugojimas</c:v>
                </c:pt>
                <c:pt idx="8">
                  <c:v>Statyba</c:v>
                </c:pt>
              </c:strCache>
            </c:strRef>
          </c:cat>
          <c:val>
            <c:numRef>
              <c:f>evrk_lapkritis!$G$40:$G$48</c:f>
              <c:numCache>
                <c:formatCode>0.0</c:formatCode>
                <c:ptCount val="9"/>
                <c:pt idx="0">
                  <c:v>7.4511717417118373</c:v>
                </c:pt>
                <c:pt idx="1">
                  <c:v>8.8103611653449043</c:v>
                </c:pt>
                <c:pt idx="2">
                  <c:v>8.2343048806548413</c:v>
                </c:pt>
                <c:pt idx="5">
                  <c:v>9.9572061745376814</c:v>
                </c:pt>
                <c:pt idx="6">
                  <c:v>10.324711188843372</c:v>
                </c:pt>
                <c:pt idx="7">
                  <c:v>13.619331650990297</c:v>
                </c:pt>
                <c:pt idx="8">
                  <c:v>10.882418375120517</c:v>
                </c:pt>
              </c:numCache>
            </c:numRef>
          </c:val>
          <c:extLst>
            <c:ext xmlns:c16="http://schemas.microsoft.com/office/drawing/2014/chart" uri="{C3380CC4-5D6E-409C-BE32-E72D297353CC}">
              <c16:uniqueId val="{00000000-2394-4962-9576-E01B487B1EE3}"/>
            </c:ext>
          </c:extLst>
        </c:ser>
        <c:dLbls>
          <c:showLegendKey val="0"/>
          <c:showVal val="0"/>
          <c:showCatName val="0"/>
          <c:showSerName val="0"/>
          <c:showPercent val="0"/>
          <c:showBubbleSize val="0"/>
        </c:dLbls>
        <c:gapWidth val="219"/>
        <c:overlap val="-27"/>
        <c:axId val="737405008"/>
        <c:axId val="737404352"/>
      </c:barChart>
      <c:catAx>
        <c:axId val="73740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37404352"/>
        <c:crosses val="autoZero"/>
        <c:auto val="1"/>
        <c:lblAlgn val="ctr"/>
        <c:lblOffset val="100"/>
        <c:noMultiLvlLbl val="0"/>
      </c:catAx>
      <c:valAx>
        <c:axId val="737404352"/>
        <c:scaling>
          <c:orientation val="minMax"/>
        </c:scaling>
        <c:delete val="1"/>
        <c:axPos val="l"/>
        <c:numFmt formatCode="0.0" sourceLinked="1"/>
        <c:majorTickMark val="none"/>
        <c:minorTickMark val="none"/>
        <c:tickLblPos val="nextTo"/>
        <c:crossAx val="737405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4878264362055E-2"/>
          <c:y val="8.1500305699070769E-2"/>
          <c:w val="0.97350243471275888"/>
          <c:h val="0.51381000379315023"/>
        </c:manualLayout>
      </c:layout>
      <c:barChart>
        <c:barDir val="col"/>
        <c:grouping val="clustered"/>
        <c:varyColors val="0"/>
        <c:ser>
          <c:idx val="0"/>
          <c:order val="0"/>
          <c:tx>
            <c:strRef>
              <c:f>evrk_lapkritis!$G$39</c:f>
              <c:strCache>
                <c:ptCount val="1"/>
                <c:pt idx="0">
                  <c:v>VDP pokytis</c:v>
                </c:pt>
              </c:strCache>
            </c:strRef>
          </c:tx>
          <c:spPr>
            <a:solidFill>
              <a:srgbClr val="339966"/>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A1C3-4D09-87A9-52BFDE3E60AE}"/>
              </c:ext>
            </c:extLst>
          </c:dPt>
          <c:dPt>
            <c:idx val="1"/>
            <c:invertIfNegative val="0"/>
            <c:bubble3D val="0"/>
            <c:spPr>
              <a:solidFill>
                <a:srgbClr val="0070C0"/>
              </a:solidFill>
              <a:ln>
                <a:noFill/>
              </a:ln>
              <a:effectLst/>
            </c:spPr>
            <c:extLst>
              <c:ext xmlns:c16="http://schemas.microsoft.com/office/drawing/2014/chart" uri="{C3380CC4-5D6E-409C-BE32-E72D297353CC}">
                <c16:uniqueId val="{00000002-A1C3-4D09-87A9-52BFDE3E60AE}"/>
              </c:ext>
            </c:extLst>
          </c:dPt>
          <c:dPt>
            <c:idx val="2"/>
            <c:invertIfNegative val="0"/>
            <c:bubble3D val="0"/>
            <c:spPr>
              <a:solidFill>
                <a:srgbClr val="0070C0"/>
              </a:solidFill>
              <a:ln>
                <a:noFill/>
              </a:ln>
              <a:effectLst/>
            </c:spPr>
            <c:extLst>
              <c:ext xmlns:c16="http://schemas.microsoft.com/office/drawing/2014/chart" uri="{C3380CC4-5D6E-409C-BE32-E72D297353CC}">
                <c16:uniqueId val="{00000001-A1C3-4D09-87A9-52BFDE3E60A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evrk_lapkritis!$A$51:$A$58</c:f>
              <c:strCache>
                <c:ptCount val="8"/>
                <c:pt idx="0">
                  <c:v>Švietimas</c:v>
                </c:pt>
                <c:pt idx="1">
                  <c:v>Viešasis valdymas</c:v>
                </c:pt>
                <c:pt idx="2">
                  <c:v>Žmonių sveikatos priežiūra ir socialinis darbas</c:v>
                </c:pt>
                <c:pt idx="5">
                  <c:v>Administracinė ir aptarnavimo veikla</c:v>
                </c:pt>
                <c:pt idx="6">
                  <c:v>Meninė, pramoginė ir poilsio organizavimo  veikla</c:v>
                </c:pt>
                <c:pt idx="7">
                  <c:v>Apgyvendinimo ir maitinimo paslaugų veikla</c:v>
                </c:pt>
              </c:strCache>
            </c:strRef>
          </c:cat>
          <c:val>
            <c:numRef>
              <c:f>evrk_lapkritis!$G$51:$G$58</c:f>
              <c:numCache>
                <c:formatCode>0.0</c:formatCode>
                <c:ptCount val="8"/>
                <c:pt idx="0">
                  <c:v>20.679098246590598</c:v>
                </c:pt>
                <c:pt idx="1">
                  <c:v>11.18985304779927</c:v>
                </c:pt>
                <c:pt idx="2">
                  <c:v>13.962993202445606</c:v>
                </c:pt>
                <c:pt idx="5">
                  <c:v>9.604637646602999</c:v>
                </c:pt>
                <c:pt idx="6">
                  <c:v>12.336990865743669</c:v>
                </c:pt>
                <c:pt idx="7">
                  <c:v>9.6981156925276757</c:v>
                </c:pt>
              </c:numCache>
            </c:numRef>
          </c:val>
          <c:extLst>
            <c:ext xmlns:c16="http://schemas.microsoft.com/office/drawing/2014/chart" uri="{C3380CC4-5D6E-409C-BE32-E72D297353CC}">
              <c16:uniqueId val="{00000000-A1C3-4D09-87A9-52BFDE3E60AE}"/>
            </c:ext>
          </c:extLst>
        </c:ser>
        <c:dLbls>
          <c:showLegendKey val="0"/>
          <c:showVal val="0"/>
          <c:showCatName val="0"/>
          <c:showSerName val="0"/>
          <c:showPercent val="0"/>
          <c:showBubbleSize val="0"/>
        </c:dLbls>
        <c:gapWidth val="219"/>
        <c:overlap val="-27"/>
        <c:axId val="737405008"/>
        <c:axId val="737404352"/>
      </c:barChart>
      <c:catAx>
        <c:axId val="73740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737404352"/>
        <c:crosses val="autoZero"/>
        <c:auto val="1"/>
        <c:lblAlgn val="ctr"/>
        <c:lblOffset val="100"/>
        <c:noMultiLvlLbl val="0"/>
      </c:catAx>
      <c:valAx>
        <c:axId val="737404352"/>
        <c:scaling>
          <c:orientation val="minMax"/>
        </c:scaling>
        <c:delete val="1"/>
        <c:axPos val="l"/>
        <c:numFmt formatCode="0.0" sourceLinked="1"/>
        <c:majorTickMark val="none"/>
        <c:minorTickMark val="none"/>
        <c:tickLblPos val="nextTo"/>
        <c:crossAx val="737405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0.92396</cdr:x>
      <cdr:y>0.09769</cdr:y>
    </cdr:from>
    <cdr:to>
      <cdr:x>1</cdr:x>
      <cdr:y>0.36652</cdr:y>
    </cdr:to>
    <cdr:sp macro="" textlink="">
      <cdr:nvSpPr>
        <cdr:cNvPr id="2" name="TextBox 1">
          <a:extLst xmlns:a="http://schemas.openxmlformats.org/drawingml/2006/main">
            <a:ext uri="{FF2B5EF4-FFF2-40B4-BE49-F238E27FC236}">
              <a16:creationId xmlns:a16="http://schemas.microsoft.com/office/drawing/2014/main" id="{F0451F6B-9394-435A-A28C-6CEDBF156367}"/>
            </a:ext>
          </a:extLst>
        </cdr:cNvPr>
        <cdr:cNvSpPr txBox="1"/>
      </cdr:nvSpPr>
      <cdr:spPr>
        <a:xfrm xmlns:a="http://schemas.openxmlformats.org/drawingml/2006/main">
          <a:off x="10390162" y="283470"/>
          <a:ext cx="855143" cy="78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t-LT" sz="1200" dirty="0">
              <a:latin typeface="Arial" panose="020B0604020202020204" pitchFamily="34" charset="0"/>
              <a:cs typeface="Arial" panose="020B0604020202020204" pitchFamily="34" charset="0"/>
            </a:rPr>
            <a:t>Išmokos gavimo mėnuo:</a:t>
          </a:r>
        </a:p>
      </cdr:txBody>
    </cdr:sp>
  </cdr:relSizeAnchor>
</c:userShapes>
</file>

<file path=ppt/drawings/drawing2.xml><?xml version="1.0" encoding="utf-8"?>
<c:userShapes xmlns:c="http://schemas.openxmlformats.org/drawingml/2006/chart">
  <cdr:relSizeAnchor xmlns:cdr="http://schemas.openxmlformats.org/drawingml/2006/chartDrawing">
    <cdr:from>
      <cdr:x>0.8186</cdr:x>
      <cdr:y>0.33022</cdr:y>
    </cdr:from>
    <cdr:to>
      <cdr:x>0.92541</cdr:x>
      <cdr:y>0.39228</cdr:y>
    </cdr:to>
    <cdr:sp macro="" textlink="">
      <cdr:nvSpPr>
        <cdr:cNvPr id="5" name="TextBox 4">
          <a:extLst xmlns:a="http://schemas.openxmlformats.org/drawingml/2006/main">
            <a:ext uri="{FF2B5EF4-FFF2-40B4-BE49-F238E27FC236}">
              <a16:creationId xmlns:a16="http://schemas.microsoft.com/office/drawing/2014/main" id="{CAB574AC-3C6A-4A09-878B-F2DC2F845AA6}"/>
            </a:ext>
          </a:extLst>
        </cdr:cNvPr>
        <cdr:cNvSpPr txBox="1"/>
      </cdr:nvSpPr>
      <cdr:spPr>
        <a:xfrm xmlns:a="http://schemas.openxmlformats.org/drawingml/2006/main">
          <a:off x="5645131" y="1621691"/>
          <a:ext cx="736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bg1"/>
              </a:solidFill>
              <a:latin typeface="Arial" panose="020B0604020202020204" pitchFamily="34" charset="0"/>
              <a:cs typeface="Arial" panose="020B0604020202020204" pitchFamily="34" charset="0"/>
            </a:rPr>
            <a:t>(52%)</a:t>
          </a:r>
          <a:endParaRPr lang="lt-LT" sz="14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0.1814</cdr:x>
      <cdr:y>0.33022</cdr:y>
    </cdr:from>
    <cdr:to>
      <cdr:x>0.28821</cdr:x>
      <cdr:y>0.39228</cdr:y>
    </cdr:to>
    <cdr:sp macro="" textlink="">
      <cdr:nvSpPr>
        <cdr:cNvPr id="6" name="TextBox 1">
          <a:extLst xmlns:a="http://schemas.openxmlformats.org/drawingml/2006/main">
            <a:ext uri="{FF2B5EF4-FFF2-40B4-BE49-F238E27FC236}">
              <a16:creationId xmlns:a16="http://schemas.microsoft.com/office/drawing/2014/main" id="{44534A04-9B8E-4092-9F95-2316D4313703}"/>
            </a:ext>
          </a:extLst>
        </cdr:cNvPr>
        <cdr:cNvSpPr txBox="1"/>
      </cdr:nvSpPr>
      <cdr:spPr>
        <a:xfrm xmlns:a="http://schemas.openxmlformats.org/drawingml/2006/main">
          <a:off x="1250950" y="1621691"/>
          <a:ext cx="736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bg1"/>
              </a:solidFill>
              <a:latin typeface="Arial" panose="020B0604020202020204" pitchFamily="34" charset="0"/>
              <a:cs typeface="Arial" panose="020B0604020202020204" pitchFamily="34" charset="0"/>
            </a:rPr>
            <a:t>(48%)</a:t>
          </a:r>
          <a:endParaRPr lang="lt-LT" sz="14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0.18416</cdr:x>
      <cdr:y>0.60772</cdr:y>
    </cdr:from>
    <cdr:to>
      <cdr:x>0.29098</cdr:x>
      <cdr:y>0.66978</cdr:y>
    </cdr:to>
    <cdr:sp macro="" textlink="">
      <cdr:nvSpPr>
        <cdr:cNvPr id="7" name="TextBox 1">
          <a:extLst xmlns:a="http://schemas.openxmlformats.org/drawingml/2006/main">
            <a:ext uri="{FF2B5EF4-FFF2-40B4-BE49-F238E27FC236}">
              <a16:creationId xmlns:a16="http://schemas.microsoft.com/office/drawing/2014/main" id="{C4C1931A-1B23-4694-BB71-B78C33D63529}"/>
            </a:ext>
          </a:extLst>
        </cdr:cNvPr>
        <cdr:cNvSpPr txBox="1"/>
      </cdr:nvSpPr>
      <cdr:spPr>
        <a:xfrm xmlns:a="http://schemas.openxmlformats.org/drawingml/2006/main">
          <a:off x="1270000" y="2984500"/>
          <a:ext cx="736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bg1"/>
              </a:solidFill>
              <a:latin typeface="Arial" panose="020B0604020202020204" pitchFamily="34" charset="0"/>
              <a:cs typeface="Arial" panose="020B0604020202020204" pitchFamily="34" charset="0"/>
            </a:rPr>
            <a:t>(37%)</a:t>
          </a:r>
          <a:endParaRPr lang="lt-LT" sz="14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0.81583</cdr:x>
      <cdr:y>0.60772</cdr:y>
    </cdr:from>
    <cdr:to>
      <cdr:x>0.92265</cdr:x>
      <cdr:y>0.66978</cdr:y>
    </cdr:to>
    <cdr:sp macro="" textlink="">
      <cdr:nvSpPr>
        <cdr:cNvPr id="8" name="TextBox 1">
          <a:extLst xmlns:a="http://schemas.openxmlformats.org/drawingml/2006/main">
            <a:ext uri="{FF2B5EF4-FFF2-40B4-BE49-F238E27FC236}">
              <a16:creationId xmlns:a16="http://schemas.microsoft.com/office/drawing/2014/main" id="{BE3FAA4C-5A58-4DDC-94FE-78A1B40553CE}"/>
            </a:ext>
          </a:extLst>
        </cdr:cNvPr>
        <cdr:cNvSpPr txBox="1"/>
      </cdr:nvSpPr>
      <cdr:spPr>
        <a:xfrm xmlns:a="http://schemas.openxmlformats.org/drawingml/2006/main">
          <a:off x="5626062" y="2984500"/>
          <a:ext cx="736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bg1"/>
              </a:solidFill>
              <a:latin typeface="Arial" panose="020B0604020202020204" pitchFamily="34" charset="0"/>
              <a:cs typeface="Arial" panose="020B0604020202020204" pitchFamily="34" charset="0"/>
            </a:rPr>
            <a:t>(63%)</a:t>
          </a:r>
          <a:endParaRPr lang="lt-LT" sz="1400" dirty="0">
            <a:solidFill>
              <a:schemeClr val="bg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0.67295</cdr:x>
      <cdr:y>0.12579</cdr:y>
    </cdr:from>
    <cdr:to>
      <cdr:x>0.8674</cdr:x>
      <cdr:y>0.1881</cdr:y>
    </cdr:to>
    <cdr:sp macro="" textlink="">
      <cdr:nvSpPr>
        <cdr:cNvPr id="2" name="TextBox 1">
          <a:extLst xmlns:a="http://schemas.openxmlformats.org/drawingml/2006/main">
            <a:ext uri="{FF2B5EF4-FFF2-40B4-BE49-F238E27FC236}">
              <a16:creationId xmlns:a16="http://schemas.microsoft.com/office/drawing/2014/main" id="{A1F2AEDD-50E7-4B36-BD77-20B4245600D1}"/>
            </a:ext>
          </a:extLst>
        </cdr:cNvPr>
        <cdr:cNvSpPr txBox="1"/>
      </cdr:nvSpPr>
      <cdr:spPr>
        <a:xfrm xmlns:a="http://schemas.openxmlformats.org/drawingml/2006/main">
          <a:off x="4834664" y="641032"/>
          <a:ext cx="1397000"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600" b="1" dirty="0">
              <a:latin typeface="Arial" panose="020B0604020202020204" pitchFamily="34" charset="0"/>
              <a:cs typeface="Arial" panose="020B0604020202020204" pitchFamily="34" charset="0"/>
            </a:rPr>
            <a:t>: 31,2 tūkst.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17"/>
            <a:ext cx="2971800" cy="498056"/>
          </a:xfrm>
          <a:prstGeom prst="rect">
            <a:avLst/>
          </a:prstGeom>
        </p:spPr>
        <p:txBody>
          <a:bodyPr vert="horz" lIns="95055" tIns="47527" rIns="95055" bIns="47527" rtlCol="0"/>
          <a:lstStyle>
            <a:lvl1pPr algn="l">
              <a:defRPr sz="1300"/>
            </a:lvl1pPr>
          </a:lstStyle>
          <a:p>
            <a:endParaRPr lang="lt-LT"/>
          </a:p>
        </p:txBody>
      </p:sp>
      <p:sp>
        <p:nvSpPr>
          <p:cNvPr id="3" name="Datos vietos rezervavimo ženklas 2"/>
          <p:cNvSpPr>
            <a:spLocks noGrp="1"/>
          </p:cNvSpPr>
          <p:nvPr>
            <p:ph type="dt" sz="quarter" idx="1"/>
          </p:nvPr>
        </p:nvSpPr>
        <p:spPr>
          <a:xfrm>
            <a:off x="3884619" y="17"/>
            <a:ext cx="2971800" cy="498056"/>
          </a:xfrm>
          <a:prstGeom prst="rect">
            <a:avLst/>
          </a:prstGeom>
        </p:spPr>
        <p:txBody>
          <a:bodyPr vert="horz" lIns="95055" tIns="47527" rIns="95055" bIns="47527" rtlCol="0"/>
          <a:lstStyle>
            <a:lvl1pPr algn="r">
              <a:defRPr sz="1300"/>
            </a:lvl1pPr>
          </a:lstStyle>
          <a:p>
            <a:fld id="{7547470F-C33B-4828-9671-B0F48D01010E}" type="datetimeFigureOut">
              <a:rPr lang="lt-LT" smtClean="0"/>
              <a:t>2025-02-25</a:t>
            </a:fld>
            <a:endParaRPr lang="lt-LT"/>
          </a:p>
        </p:txBody>
      </p:sp>
      <p:sp>
        <p:nvSpPr>
          <p:cNvPr id="4" name="Poraštės vietos rezervavimo ženklas 3"/>
          <p:cNvSpPr>
            <a:spLocks noGrp="1"/>
          </p:cNvSpPr>
          <p:nvPr>
            <p:ph type="ftr" sz="quarter" idx="2"/>
          </p:nvPr>
        </p:nvSpPr>
        <p:spPr>
          <a:xfrm>
            <a:off x="2" y="9428588"/>
            <a:ext cx="2971800" cy="498055"/>
          </a:xfrm>
          <a:prstGeom prst="rect">
            <a:avLst/>
          </a:prstGeom>
        </p:spPr>
        <p:txBody>
          <a:bodyPr vert="horz" lIns="95055" tIns="47527" rIns="95055" bIns="47527" rtlCol="0" anchor="b"/>
          <a:lstStyle>
            <a:lvl1pPr algn="l">
              <a:defRPr sz="1300"/>
            </a:lvl1pPr>
          </a:lstStyle>
          <a:p>
            <a:endParaRPr lang="lt-LT"/>
          </a:p>
        </p:txBody>
      </p:sp>
      <p:sp>
        <p:nvSpPr>
          <p:cNvPr id="5" name="Skaidrės numerio vietos rezervavimo ženklas 4"/>
          <p:cNvSpPr>
            <a:spLocks noGrp="1"/>
          </p:cNvSpPr>
          <p:nvPr>
            <p:ph type="sldNum" sz="quarter" idx="3"/>
          </p:nvPr>
        </p:nvSpPr>
        <p:spPr>
          <a:xfrm>
            <a:off x="3884619" y="9428588"/>
            <a:ext cx="2971800" cy="498055"/>
          </a:xfrm>
          <a:prstGeom prst="rect">
            <a:avLst/>
          </a:prstGeom>
        </p:spPr>
        <p:txBody>
          <a:bodyPr vert="horz" lIns="95055" tIns="47527" rIns="95055" bIns="47527" rtlCol="0" anchor="b"/>
          <a:lstStyle>
            <a:lvl1pPr algn="r">
              <a:defRPr sz="1300"/>
            </a:lvl1pPr>
          </a:lstStyle>
          <a:p>
            <a:fld id="{08EC3333-52C3-4E28-B61A-5393A8E27FA3}" type="slidenum">
              <a:rPr lang="lt-LT" smtClean="0"/>
              <a:t>‹#›</a:t>
            </a:fld>
            <a:endParaRPr lang="lt-LT"/>
          </a:p>
        </p:txBody>
      </p:sp>
    </p:spTree>
    <p:extLst>
      <p:ext uri="{BB962C8B-B14F-4D97-AF65-F5344CB8AC3E}">
        <p14:creationId xmlns:p14="http://schemas.microsoft.com/office/powerpoint/2010/main" val="308819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15" y="9"/>
            <a:ext cx="2972020" cy="498317"/>
          </a:xfrm>
          <a:prstGeom prst="rect">
            <a:avLst/>
          </a:prstGeom>
        </p:spPr>
        <p:txBody>
          <a:bodyPr vert="horz" lIns="91003" tIns="45502" rIns="91003" bIns="45502" rtlCol="0"/>
          <a:lstStyle>
            <a:lvl1pPr algn="l">
              <a:defRPr sz="1100"/>
            </a:lvl1pPr>
          </a:lstStyle>
          <a:p>
            <a:endParaRPr lang="lt-LT"/>
          </a:p>
        </p:txBody>
      </p:sp>
      <p:sp>
        <p:nvSpPr>
          <p:cNvPr id="3" name="Datos vietos rezervavimo ženklas 2"/>
          <p:cNvSpPr>
            <a:spLocks noGrp="1"/>
          </p:cNvSpPr>
          <p:nvPr>
            <p:ph type="dt" idx="1"/>
          </p:nvPr>
        </p:nvSpPr>
        <p:spPr>
          <a:xfrm>
            <a:off x="3884366" y="9"/>
            <a:ext cx="2972020" cy="498317"/>
          </a:xfrm>
          <a:prstGeom prst="rect">
            <a:avLst/>
          </a:prstGeom>
        </p:spPr>
        <p:txBody>
          <a:bodyPr vert="horz" lIns="91003" tIns="45502" rIns="91003" bIns="45502" rtlCol="0"/>
          <a:lstStyle>
            <a:lvl1pPr algn="r">
              <a:defRPr sz="1100"/>
            </a:lvl1pPr>
          </a:lstStyle>
          <a:p>
            <a:fld id="{C5F2F431-6CE5-455C-A60A-731F77476E92}" type="datetimeFigureOut">
              <a:rPr lang="lt-LT" smtClean="0"/>
              <a:t>2025-02-25</a:t>
            </a:fld>
            <a:endParaRPr lang="lt-LT"/>
          </a:p>
        </p:txBody>
      </p:sp>
      <p:sp>
        <p:nvSpPr>
          <p:cNvPr id="4" name="Skaidrės vaizdo vietos rezervavimo ženklas 3"/>
          <p:cNvSpPr>
            <a:spLocks noGrp="1" noRot="1" noChangeAspect="1"/>
          </p:cNvSpPr>
          <p:nvPr>
            <p:ph type="sldImg" idx="2"/>
          </p:nvPr>
        </p:nvSpPr>
        <p:spPr>
          <a:xfrm>
            <a:off x="454025" y="1239838"/>
            <a:ext cx="5949950" cy="3346450"/>
          </a:xfrm>
          <a:prstGeom prst="rect">
            <a:avLst/>
          </a:prstGeom>
          <a:noFill/>
          <a:ln w="12700">
            <a:solidFill>
              <a:prstClr val="black"/>
            </a:solidFill>
          </a:ln>
        </p:spPr>
        <p:txBody>
          <a:bodyPr vert="horz" lIns="91003" tIns="45502" rIns="91003" bIns="45502" rtlCol="0" anchor="ctr"/>
          <a:lstStyle/>
          <a:p>
            <a:endParaRPr lang="lt-LT"/>
          </a:p>
        </p:txBody>
      </p:sp>
      <p:sp>
        <p:nvSpPr>
          <p:cNvPr id="5" name="Pastabų vietos rezervavimo ženklas 4"/>
          <p:cNvSpPr>
            <a:spLocks noGrp="1"/>
          </p:cNvSpPr>
          <p:nvPr>
            <p:ph type="body" sz="quarter" idx="3"/>
          </p:nvPr>
        </p:nvSpPr>
        <p:spPr>
          <a:xfrm>
            <a:off x="685478" y="4776867"/>
            <a:ext cx="5487053" cy="3908761"/>
          </a:xfrm>
          <a:prstGeom prst="rect">
            <a:avLst/>
          </a:prstGeom>
        </p:spPr>
        <p:txBody>
          <a:bodyPr vert="horz" lIns="91003" tIns="45502" rIns="91003" bIns="45502"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15" y="9428328"/>
            <a:ext cx="2972020" cy="498317"/>
          </a:xfrm>
          <a:prstGeom prst="rect">
            <a:avLst/>
          </a:prstGeom>
        </p:spPr>
        <p:txBody>
          <a:bodyPr vert="horz" lIns="91003" tIns="45502" rIns="91003" bIns="45502" rtlCol="0" anchor="b"/>
          <a:lstStyle>
            <a:lvl1pPr algn="l">
              <a:defRPr sz="1100"/>
            </a:lvl1pPr>
          </a:lstStyle>
          <a:p>
            <a:endParaRPr lang="lt-LT"/>
          </a:p>
        </p:txBody>
      </p:sp>
      <p:sp>
        <p:nvSpPr>
          <p:cNvPr id="7" name="Skaidrės numerio vietos rezervavimo ženklas 6"/>
          <p:cNvSpPr>
            <a:spLocks noGrp="1"/>
          </p:cNvSpPr>
          <p:nvPr>
            <p:ph type="sldNum" sz="quarter" idx="5"/>
          </p:nvPr>
        </p:nvSpPr>
        <p:spPr>
          <a:xfrm>
            <a:off x="3884366" y="9428328"/>
            <a:ext cx="2972020" cy="498317"/>
          </a:xfrm>
          <a:prstGeom prst="rect">
            <a:avLst/>
          </a:prstGeom>
        </p:spPr>
        <p:txBody>
          <a:bodyPr vert="horz" lIns="91003" tIns="45502" rIns="91003" bIns="45502" rtlCol="0" anchor="b"/>
          <a:lstStyle>
            <a:lvl1pPr algn="r">
              <a:defRPr sz="1100"/>
            </a:lvl1pPr>
          </a:lstStyle>
          <a:p>
            <a:fld id="{C33A3019-C96B-4118-B146-3DA8E230FF42}" type="slidenum">
              <a:rPr lang="lt-LT" smtClean="0"/>
              <a:t>‹#›</a:t>
            </a:fld>
            <a:endParaRPr lang="lt-LT"/>
          </a:p>
        </p:txBody>
      </p:sp>
    </p:spTree>
    <p:extLst>
      <p:ext uri="{BB962C8B-B14F-4D97-AF65-F5344CB8AC3E}">
        <p14:creationId xmlns:p14="http://schemas.microsoft.com/office/powerpoint/2010/main" val="314823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a:t>
            </a:fld>
            <a:endParaRPr lang="lt-LT" dirty="0"/>
          </a:p>
        </p:txBody>
      </p:sp>
    </p:spTree>
    <p:extLst>
      <p:ext uri="{BB962C8B-B14F-4D97-AF65-F5344CB8AC3E}">
        <p14:creationId xmlns:p14="http://schemas.microsoft.com/office/powerpoint/2010/main" val="228764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lvl="0"/>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10</a:t>
            </a:fld>
            <a:endParaRPr lang="lt-LT"/>
          </a:p>
        </p:txBody>
      </p:sp>
    </p:spTree>
    <p:extLst>
      <p:ext uri="{BB962C8B-B14F-4D97-AF65-F5344CB8AC3E}">
        <p14:creationId xmlns:p14="http://schemas.microsoft.com/office/powerpoint/2010/main" val="75770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11</a:t>
            </a:fld>
            <a:endParaRPr lang="lt-LT"/>
          </a:p>
        </p:txBody>
      </p:sp>
    </p:spTree>
    <p:extLst>
      <p:ext uri="{BB962C8B-B14F-4D97-AF65-F5344CB8AC3E}">
        <p14:creationId xmlns:p14="http://schemas.microsoft.com/office/powerpoint/2010/main" val="152044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12</a:t>
            </a:fld>
            <a:endParaRPr lang="lt-LT"/>
          </a:p>
        </p:txBody>
      </p:sp>
    </p:spTree>
    <p:extLst>
      <p:ext uri="{BB962C8B-B14F-4D97-AF65-F5344CB8AC3E}">
        <p14:creationId xmlns:p14="http://schemas.microsoft.com/office/powerpoint/2010/main" val="251364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13</a:t>
            </a:fld>
            <a:endParaRPr lang="lt-LT"/>
          </a:p>
        </p:txBody>
      </p:sp>
    </p:spTree>
    <p:extLst>
      <p:ext uri="{BB962C8B-B14F-4D97-AF65-F5344CB8AC3E}">
        <p14:creationId xmlns:p14="http://schemas.microsoft.com/office/powerpoint/2010/main" val="3167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14</a:t>
            </a:fld>
            <a:endParaRPr lang="lt-LT"/>
          </a:p>
        </p:txBody>
      </p:sp>
    </p:spTree>
    <p:extLst>
      <p:ext uri="{BB962C8B-B14F-4D97-AF65-F5344CB8AC3E}">
        <p14:creationId xmlns:p14="http://schemas.microsoft.com/office/powerpoint/2010/main" val="4278622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15</a:t>
            </a:fld>
            <a:endParaRPr lang="lt-LT"/>
          </a:p>
        </p:txBody>
      </p:sp>
    </p:spTree>
    <p:extLst>
      <p:ext uri="{BB962C8B-B14F-4D97-AF65-F5344CB8AC3E}">
        <p14:creationId xmlns:p14="http://schemas.microsoft.com/office/powerpoint/2010/main" val="86205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16</a:t>
            </a:fld>
            <a:endParaRPr lang="lt-LT"/>
          </a:p>
        </p:txBody>
      </p:sp>
    </p:spTree>
    <p:extLst>
      <p:ext uri="{BB962C8B-B14F-4D97-AF65-F5344CB8AC3E}">
        <p14:creationId xmlns:p14="http://schemas.microsoft.com/office/powerpoint/2010/main" val="25083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17</a:t>
            </a:fld>
            <a:endParaRPr lang="lt-LT"/>
          </a:p>
        </p:txBody>
      </p:sp>
    </p:spTree>
    <p:extLst>
      <p:ext uri="{BB962C8B-B14F-4D97-AF65-F5344CB8AC3E}">
        <p14:creationId xmlns:p14="http://schemas.microsoft.com/office/powerpoint/2010/main" val="315574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18</a:t>
            </a:fld>
            <a:endParaRPr lang="lt-LT"/>
          </a:p>
        </p:txBody>
      </p:sp>
    </p:spTree>
    <p:extLst>
      <p:ext uri="{BB962C8B-B14F-4D97-AF65-F5344CB8AC3E}">
        <p14:creationId xmlns:p14="http://schemas.microsoft.com/office/powerpoint/2010/main" val="124997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19</a:t>
            </a:fld>
            <a:endParaRPr lang="lt-LT"/>
          </a:p>
        </p:txBody>
      </p:sp>
    </p:spTree>
    <p:extLst>
      <p:ext uri="{BB962C8B-B14F-4D97-AF65-F5344CB8AC3E}">
        <p14:creationId xmlns:p14="http://schemas.microsoft.com/office/powerpoint/2010/main" val="32551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a:t>
            </a:fld>
            <a:endParaRPr lang="lt-LT"/>
          </a:p>
        </p:txBody>
      </p:sp>
    </p:spTree>
    <p:extLst>
      <p:ext uri="{BB962C8B-B14F-4D97-AF65-F5344CB8AC3E}">
        <p14:creationId xmlns:p14="http://schemas.microsoft.com/office/powerpoint/2010/main" val="63818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20</a:t>
            </a:fld>
            <a:endParaRPr lang="lt-LT"/>
          </a:p>
        </p:txBody>
      </p:sp>
    </p:spTree>
    <p:extLst>
      <p:ext uri="{BB962C8B-B14F-4D97-AF65-F5344CB8AC3E}">
        <p14:creationId xmlns:p14="http://schemas.microsoft.com/office/powerpoint/2010/main" val="1221022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21</a:t>
            </a:fld>
            <a:endParaRPr lang="lt-LT"/>
          </a:p>
        </p:txBody>
      </p:sp>
    </p:spTree>
    <p:extLst>
      <p:ext uri="{BB962C8B-B14F-4D97-AF65-F5344CB8AC3E}">
        <p14:creationId xmlns:p14="http://schemas.microsoft.com/office/powerpoint/2010/main" val="950667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22</a:t>
            </a:fld>
            <a:endParaRPr lang="lt-LT"/>
          </a:p>
        </p:txBody>
      </p:sp>
    </p:spTree>
    <p:extLst>
      <p:ext uri="{BB962C8B-B14F-4D97-AF65-F5344CB8AC3E}">
        <p14:creationId xmlns:p14="http://schemas.microsoft.com/office/powerpoint/2010/main" val="2133527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23</a:t>
            </a:fld>
            <a:endParaRPr lang="lt-LT"/>
          </a:p>
        </p:txBody>
      </p:sp>
    </p:spTree>
    <p:extLst>
      <p:ext uri="{BB962C8B-B14F-4D97-AF65-F5344CB8AC3E}">
        <p14:creationId xmlns:p14="http://schemas.microsoft.com/office/powerpoint/2010/main" val="183917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24</a:t>
            </a:fld>
            <a:endParaRPr lang="lt-LT"/>
          </a:p>
        </p:txBody>
      </p:sp>
    </p:spTree>
    <p:extLst>
      <p:ext uri="{BB962C8B-B14F-4D97-AF65-F5344CB8AC3E}">
        <p14:creationId xmlns:p14="http://schemas.microsoft.com/office/powerpoint/2010/main" val="3206665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25</a:t>
            </a:fld>
            <a:endParaRPr lang="lt-LT"/>
          </a:p>
        </p:txBody>
      </p:sp>
    </p:spTree>
    <p:extLst>
      <p:ext uri="{BB962C8B-B14F-4D97-AF65-F5344CB8AC3E}">
        <p14:creationId xmlns:p14="http://schemas.microsoft.com/office/powerpoint/2010/main" val="2155727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26</a:t>
            </a:fld>
            <a:endParaRPr lang="lt-LT"/>
          </a:p>
        </p:txBody>
      </p:sp>
    </p:spTree>
    <p:extLst>
      <p:ext uri="{BB962C8B-B14F-4D97-AF65-F5344CB8AC3E}">
        <p14:creationId xmlns:p14="http://schemas.microsoft.com/office/powerpoint/2010/main" val="189788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27</a:t>
            </a:fld>
            <a:endParaRPr lang="lt-LT"/>
          </a:p>
        </p:txBody>
      </p:sp>
    </p:spTree>
    <p:extLst>
      <p:ext uri="{BB962C8B-B14F-4D97-AF65-F5344CB8AC3E}">
        <p14:creationId xmlns:p14="http://schemas.microsoft.com/office/powerpoint/2010/main" val="47481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28</a:t>
            </a:fld>
            <a:endParaRPr lang="lt-LT"/>
          </a:p>
        </p:txBody>
      </p:sp>
    </p:spTree>
    <p:extLst>
      <p:ext uri="{BB962C8B-B14F-4D97-AF65-F5344CB8AC3E}">
        <p14:creationId xmlns:p14="http://schemas.microsoft.com/office/powerpoint/2010/main" val="377963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29</a:t>
            </a:fld>
            <a:endParaRPr lang="lt-LT"/>
          </a:p>
        </p:txBody>
      </p:sp>
    </p:spTree>
    <p:extLst>
      <p:ext uri="{BB962C8B-B14F-4D97-AF65-F5344CB8AC3E}">
        <p14:creationId xmlns:p14="http://schemas.microsoft.com/office/powerpoint/2010/main" val="377341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a:t>
            </a:fld>
            <a:endParaRPr lang="lt-LT"/>
          </a:p>
        </p:txBody>
      </p:sp>
    </p:spTree>
    <p:extLst>
      <p:ext uri="{BB962C8B-B14F-4D97-AF65-F5344CB8AC3E}">
        <p14:creationId xmlns:p14="http://schemas.microsoft.com/office/powerpoint/2010/main" val="868113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30</a:t>
            </a:fld>
            <a:endParaRPr lang="lt-LT"/>
          </a:p>
        </p:txBody>
      </p:sp>
    </p:spTree>
    <p:extLst>
      <p:ext uri="{BB962C8B-B14F-4D97-AF65-F5344CB8AC3E}">
        <p14:creationId xmlns:p14="http://schemas.microsoft.com/office/powerpoint/2010/main" val="2920950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31</a:t>
            </a:fld>
            <a:endParaRPr lang="lt-LT"/>
          </a:p>
        </p:txBody>
      </p:sp>
    </p:spTree>
    <p:extLst>
      <p:ext uri="{BB962C8B-B14F-4D97-AF65-F5344CB8AC3E}">
        <p14:creationId xmlns:p14="http://schemas.microsoft.com/office/powerpoint/2010/main" val="861877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32</a:t>
            </a:fld>
            <a:endParaRPr lang="lt-LT"/>
          </a:p>
        </p:txBody>
      </p:sp>
    </p:spTree>
    <p:extLst>
      <p:ext uri="{BB962C8B-B14F-4D97-AF65-F5344CB8AC3E}">
        <p14:creationId xmlns:p14="http://schemas.microsoft.com/office/powerpoint/2010/main" val="1597372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33</a:t>
            </a:fld>
            <a:endParaRPr lang="lt-LT"/>
          </a:p>
        </p:txBody>
      </p:sp>
    </p:spTree>
    <p:extLst>
      <p:ext uri="{BB962C8B-B14F-4D97-AF65-F5344CB8AC3E}">
        <p14:creationId xmlns:p14="http://schemas.microsoft.com/office/powerpoint/2010/main" val="3625340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34</a:t>
            </a:fld>
            <a:endParaRPr lang="lt-LT"/>
          </a:p>
        </p:txBody>
      </p:sp>
    </p:spTree>
    <p:extLst>
      <p:ext uri="{BB962C8B-B14F-4D97-AF65-F5344CB8AC3E}">
        <p14:creationId xmlns:p14="http://schemas.microsoft.com/office/powerpoint/2010/main" val="4930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35</a:t>
            </a:fld>
            <a:endParaRPr lang="lt-LT"/>
          </a:p>
        </p:txBody>
      </p:sp>
    </p:spTree>
    <p:extLst>
      <p:ext uri="{BB962C8B-B14F-4D97-AF65-F5344CB8AC3E}">
        <p14:creationId xmlns:p14="http://schemas.microsoft.com/office/powerpoint/2010/main" val="1605779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lgn="just">
              <a:buFont typeface="Arial" panose="020B0604020202020204" pitchFamily="34" charset="0"/>
              <a:buNone/>
            </a:pPr>
            <a:r>
              <a:rPr lang="en-US" sz="1200" baseline="0" dirty="0" err="1">
                <a:latin typeface="Arial" pitchFamily="34" charset="0"/>
                <a:cs typeface="Arial" pitchFamily="34" charset="0"/>
              </a:rPr>
              <a:t>Atotr</a:t>
            </a:r>
            <a:r>
              <a:rPr lang="lt-LT" sz="1200" baseline="0" dirty="0">
                <a:latin typeface="Arial" pitchFamily="34" charset="0"/>
                <a:cs typeface="Arial" pitchFamily="34" charset="0"/>
              </a:rPr>
              <a:t>ū</a:t>
            </a:r>
            <a:r>
              <a:rPr lang="en-US" sz="1200" baseline="0" dirty="0" err="1">
                <a:latin typeface="Arial" pitchFamily="34" charset="0"/>
                <a:cs typeface="Arial" pitchFamily="34" charset="0"/>
              </a:rPr>
              <a:t>kis</a:t>
            </a:r>
            <a:r>
              <a:rPr lang="en-US" sz="1200" baseline="0" dirty="0">
                <a:latin typeface="Arial" pitchFamily="34" charset="0"/>
                <a:cs typeface="Arial" pitchFamily="34" charset="0"/>
              </a:rPr>
              <a:t> tarp Vilniaus m. </a:t>
            </a:r>
            <a:r>
              <a:rPr lang="en-US" sz="1200" baseline="0" dirty="0" err="1">
                <a:latin typeface="Arial" pitchFamily="34" charset="0"/>
                <a:cs typeface="Arial" pitchFamily="34" charset="0"/>
              </a:rPr>
              <a:t>savivaldyb</a:t>
            </a:r>
            <a:r>
              <a:rPr lang="lt-LT" sz="1200" baseline="0" dirty="0">
                <a:latin typeface="Arial" pitchFamily="34" charset="0"/>
                <a:cs typeface="Arial" pitchFamily="34" charset="0"/>
              </a:rPr>
              <a:t>ė</a:t>
            </a:r>
            <a:r>
              <a:rPr lang="en-US" sz="1200" baseline="0" dirty="0">
                <a:latin typeface="Arial" pitchFamily="34" charset="0"/>
                <a:cs typeface="Arial" pitchFamily="34" charset="0"/>
              </a:rPr>
              <a:t>s </a:t>
            </a:r>
            <a:r>
              <a:rPr lang="en-US" sz="1200" baseline="0" dirty="0" err="1">
                <a:latin typeface="Arial" pitchFamily="34" charset="0"/>
                <a:cs typeface="Arial" pitchFamily="34" charset="0"/>
              </a:rPr>
              <a:t>ir</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likusios</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Lietuvos</a:t>
            </a:r>
            <a:r>
              <a:rPr lang="en-US" sz="1200" baseline="0" dirty="0">
                <a:latin typeface="Arial" pitchFamily="34" charset="0"/>
                <a:cs typeface="Arial" pitchFamily="34" charset="0"/>
              </a:rPr>
              <a:t> 202</a:t>
            </a:r>
            <a:r>
              <a:rPr lang="lt-LT" sz="1200" baseline="0" dirty="0">
                <a:latin typeface="Arial" pitchFamily="34" charset="0"/>
                <a:cs typeface="Arial" pitchFamily="34" charset="0"/>
              </a:rPr>
              <a:t>4</a:t>
            </a:r>
            <a:r>
              <a:rPr lang="en-US" sz="1200" baseline="0" dirty="0">
                <a:latin typeface="Arial" pitchFamily="34" charset="0"/>
                <a:cs typeface="Arial" pitchFamily="34" charset="0"/>
              </a:rPr>
              <a:t> m. </a:t>
            </a:r>
            <a:r>
              <a:rPr lang="en-US" sz="1200" baseline="0" dirty="0" err="1">
                <a:latin typeface="Arial" pitchFamily="34" charset="0"/>
                <a:cs typeface="Arial" pitchFamily="34" charset="0"/>
              </a:rPr>
              <a:t>bir</a:t>
            </a:r>
            <a:r>
              <a:rPr lang="lt-LT" sz="1200" baseline="0" dirty="0" err="1">
                <a:latin typeface="Arial" pitchFamily="34" charset="0"/>
                <a:cs typeface="Arial" pitchFamily="34" charset="0"/>
              </a:rPr>
              <a:t>želį</a:t>
            </a:r>
            <a:r>
              <a:rPr lang="en-US" sz="1200" baseline="0" dirty="0">
                <a:latin typeface="Arial" pitchFamily="34" charset="0"/>
                <a:cs typeface="Arial" pitchFamily="34" charset="0"/>
              </a:rPr>
              <a:t> – </a:t>
            </a:r>
            <a:r>
              <a:rPr lang="lt-LT" sz="1200" baseline="0" dirty="0">
                <a:latin typeface="Arial" pitchFamily="34" charset="0"/>
                <a:cs typeface="Arial" pitchFamily="34" charset="0"/>
              </a:rPr>
              <a:t>44 proc. (pernai 45 proc.) (Vilniaus m. sav. 2024 m. birželį – 2 511 Eur, likusiose savivaldybėse vidurkis – 1 746 Eur).</a:t>
            </a:r>
          </a:p>
          <a:p>
            <a:pPr marL="0" indent="0" algn="just">
              <a:buFont typeface="Arial" panose="020B0604020202020204" pitchFamily="34" charset="0"/>
              <a:buNone/>
            </a:pPr>
            <a:endParaRPr lang="lt-LT" sz="1200" baseline="0" dirty="0">
              <a:latin typeface="Arial" pitchFamily="34" charset="0"/>
              <a:cs typeface="Arial" pitchFamily="34" charset="0"/>
            </a:endParaRPr>
          </a:p>
          <a:p>
            <a:pPr marL="0" indent="0" algn="just">
              <a:buFont typeface="Arial" panose="020B0604020202020204" pitchFamily="34" charset="0"/>
              <a:buNone/>
            </a:pPr>
            <a:r>
              <a:rPr lang="lt-LT" sz="1200" baseline="0" dirty="0">
                <a:latin typeface="Arial" pitchFamily="34" charset="0"/>
                <a:cs typeface="Arial" pitchFamily="34" charset="0"/>
              </a:rPr>
              <a:t>Sparčiausiai vidutinės darbo pajamos padidėjo Neringos sav. 12,2 proc., Jurbarko rajone – 12 proc., Kėdainių raj. – 12 proc., Druskininkų sav. – 11 proc.   Vilniaus mieste didėjo 8 proc., Kauno mieste – 9,6 proc. Lėčiausiai pajamos augo Panevėžio m. ir raj. (7 proc.), Ignalinos rajone (6,3 proc.), Ukmergės raj. (6 proc.).</a:t>
            </a: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36</a:t>
            </a:fld>
            <a:endParaRPr lang="lt-LT"/>
          </a:p>
        </p:txBody>
      </p:sp>
    </p:spTree>
    <p:extLst>
      <p:ext uri="{BB962C8B-B14F-4D97-AF65-F5344CB8AC3E}">
        <p14:creationId xmlns:p14="http://schemas.microsoft.com/office/powerpoint/2010/main" val="2256910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lgn="just">
              <a:buFont typeface="Arial" panose="020B0604020202020204" pitchFamily="34" charset="0"/>
              <a:buNone/>
            </a:pPr>
            <a:endParaRPr lang="lt-LT" sz="120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37</a:t>
            </a:fld>
            <a:endParaRPr lang="lt-LT"/>
          </a:p>
        </p:txBody>
      </p:sp>
    </p:spTree>
    <p:extLst>
      <p:ext uri="{BB962C8B-B14F-4D97-AF65-F5344CB8AC3E}">
        <p14:creationId xmlns:p14="http://schemas.microsoft.com/office/powerpoint/2010/main" val="2371241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lgn="just">
              <a:buFont typeface="Arial" panose="020B0604020202020204" pitchFamily="34" charset="0"/>
              <a:buNone/>
            </a:pPr>
            <a:endParaRPr lang="lt-LT" sz="120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38</a:t>
            </a:fld>
            <a:endParaRPr lang="lt-LT"/>
          </a:p>
        </p:txBody>
      </p:sp>
    </p:spTree>
    <p:extLst>
      <p:ext uri="{BB962C8B-B14F-4D97-AF65-F5344CB8AC3E}">
        <p14:creationId xmlns:p14="http://schemas.microsoft.com/office/powerpoint/2010/main" val="333456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4</a:t>
            </a:fld>
            <a:endParaRPr lang="lt-LT"/>
          </a:p>
        </p:txBody>
      </p:sp>
    </p:spTree>
    <p:extLst>
      <p:ext uri="{BB962C8B-B14F-4D97-AF65-F5344CB8AC3E}">
        <p14:creationId xmlns:p14="http://schemas.microsoft.com/office/powerpoint/2010/main" val="192708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5</a:t>
            </a:fld>
            <a:endParaRPr lang="lt-LT"/>
          </a:p>
        </p:txBody>
      </p:sp>
    </p:spTree>
    <p:extLst>
      <p:ext uri="{BB962C8B-B14F-4D97-AF65-F5344CB8AC3E}">
        <p14:creationId xmlns:p14="http://schemas.microsoft.com/office/powerpoint/2010/main" val="184421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6</a:t>
            </a:fld>
            <a:endParaRPr lang="lt-LT"/>
          </a:p>
        </p:txBody>
      </p:sp>
    </p:spTree>
    <p:extLst>
      <p:ext uri="{BB962C8B-B14F-4D97-AF65-F5344CB8AC3E}">
        <p14:creationId xmlns:p14="http://schemas.microsoft.com/office/powerpoint/2010/main" val="204953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7</a:t>
            </a:fld>
            <a:endParaRPr lang="lt-LT"/>
          </a:p>
        </p:txBody>
      </p:sp>
    </p:spTree>
    <p:extLst>
      <p:ext uri="{BB962C8B-B14F-4D97-AF65-F5344CB8AC3E}">
        <p14:creationId xmlns:p14="http://schemas.microsoft.com/office/powerpoint/2010/main" val="360015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baseline="0" dirty="0">
              <a:latin typeface="Arial" pitchFamily="34" charset="0"/>
              <a:cs typeface="Arial" pitchFamily="34" charset="0"/>
            </a:endParaRPr>
          </a:p>
        </p:txBody>
      </p:sp>
      <p:sp>
        <p:nvSpPr>
          <p:cNvPr id="4" name="Skaidrės numerio vietos rezervavimo ženklas 3"/>
          <p:cNvSpPr>
            <a:spLocks noGrp="1"/>
          </p:cNvSpPr>
          <p:nvPr>
            <p:ph type="sldNum" sz="quarter" idx="10"/>
          </p:nvPr>
        </p:nvSpPr>
        <p:spPr/>
        <p:txBody>
          <a:bodyPr/>
          <a:lstStyle/>
          <a:p>
            <a:fld id="{C33A3019-C96B-4118-B146-3DA8E230FF42}" type="slidenum">
              <a:rPr lang="lt-LT" smtClean="0"/>
              <a:t>8</a:t>
            </a:fld>
            <a:endParaRPr lang="lt-LT"/>
          </a:p>
        </p:txBody>
      </p:sp>
    </p:spTree>
    <p:extLst>
      <p:ext uri="{BB962C8B-B14F-4D97-AF65-F5344CB8AC3E}">
        <p14:creationId xmlns:p14="http://schemas.microsoft.com/office/powerpoint/2010/main" val="98396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33A3019-C96B-4118-B146-3DA8E230FF42}" type="slidenum">
              <a:rPr lang="lt-LT" smtClean="0"/>
              <a:t>9</a:t>
            </a:fld>
            <a:endParaRPr lang="lt-LT"/>
          </a:p>
        </p:txBody>
      </p:sp>
    </p:spTree>
    <p:extLst>
      <p:ext uri="{BB962C8B-B14F-4D97-AF65-F5344CB8AC3E}">
        <p14:creationId xmlns:p14="http://schemas.microsoft.com/office/powerpoint/2010/main" val="306245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6AFC5075-547A-489C-BD0D-BC0CCE13F777}" type="datetime1">
              <a:rPr lang="lt-LT" smtClean="0"/>
              <a:t>2025-02-25</a:t>
            </a:fld>
            <a:endParaRPr lang="lt-LT"/>
          </a:p>
        </p:txBody>
      </p:sp>
      <p:sp>
        <p:nvSpPr>
          <p:cNvPr id="5" name="Footer Placeholder 4"/>
          <p:cNvSpPr>
            <a:spLocks noGrp="1"/>
          </p:cNvSpPr>
          <p:nvPr>
            <p:ph type="ftr" sz="quarter" idx="11"/>
          </p:nvPr>
        </p:nvSpPr>
        <p:spPr/>
        <p:txBody>
          <a:bodyPr/>
          <a:lstStyle/>
          <a:p>
            <a:r>
              <a:rPr lang="lt-LT"/>
              <a:t>Prieš skelbiant ar platinant šią prezentaciją ar jos dalį, būtina suderinti su „Sodra"</a:t>
            </a:r>
          </a:p>
        </p:txBody>
      </p:sp>
      <p:sp>
        <p:nvSpPr>
          <p:cNvPr id="6" name="Slide Number Placeholder 5"/>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70063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C098AFD6-2058-4AF8-9058-38AB7EB66E08}" type="datetime1">
              <a:rPr lang="lt-LT" smtClean="0"/>
              <a:t>2025-02-25</a:t>
            </a:fld>
            <a:endParaRPr lang="lt-LT"/>
          </a:p>
        </p:txBody>
      </p:sp>
      <p:sp>
        <p:nvSpPr>
          <p:cNvPr id="5" name="Footer Placeholder 4"/>
          <p:cNvSpPr>
            <a:spLocks noGrp="1"/>
          </p:cNvSpPr>
          <p:nvPr>
            <p:ph type="ftr" sz="quarter" idx="11"/>
          </p:nvPr>
        </p:nvSpPr>
        <p:spPr/>
        <p:txBody>
          <a:bodyPr/>
          <a:lstStyle/>
          <a:p>
            <a:r>
              <a:rPr lang="lt-LT"/>
              <a:t>Prieš skelbiant ar platinant šią prezentaciją ar jos dalį, būtina suderinti su „Sodra"</a:t>
            </a:r>
          </a:p>
        </p:txBody>
      </p:sp>
      <p:sp>
        <p:nvSpPr>
          <p:cNvPr id="6" name="Slide Number Placeholder 5"/>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197869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09DE2D93-53CF-4E34-BCF4-6C31D89DFF5B}" type="datetime1">
              <a:rPr lang="lt-LT" smtClean="0"/>
              <a:t>2025-02-25</a:t>
            </a:fld>
            <a:endParaRPr lang="lt-LT"/>
          </a:p>
        </p:txBody>
      </p:sp>
      <p:sp>
        <p:nvSpPr>
          <p:cNvPr id="5" name="Footer Placeholder 4"/>
          <p:cNvSpPr>
            <a:spLocks noGrp="1"/>
          </p:cNvSpPr>
          <p:nvPr>
            <p:ph type="ftr" sz="quarter" idx="11"/>
          </p:nvPr>
        </p:nvSpPr>
        <p:spPr/>
        <p:txBody>
          <a:bodyPr/>
          <a:lstStyle/>
          <a:p>
            <a:r>
              <a:rPr lang="lt-LT"/>
              <a:t>Prieš skelbiant ar platinant šią prezentaciją ar jos dalį, būtina suderinti su „Sodra"</a:t>
            </a:r>
          </a:p>
        </p:txBody>
      </p:sp>
      <p:sp>
        <p:nvSpPr>
          <p:cNvPr id="6" name="Slide Number Placeholder 5"/>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199858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3AC3E212-7E63-4AA8-8367-5E990F0E3BF3}" type="datetime1">
              <a:rPr lang="lt-LT" smtClean="0"/>
              <a:t>2025-02-25</a:t>
            </a:fld>
            <a:endParaRPr lang="lt-LT"/>
          </a:p>
        </p:txBody>
      </p:sp>
      <p:sp>
        <p:nvSpPr>
          <p:cNvPr id="5" name="Footer Placeholder 4"/>
          <p:cNvSpPr>
            <a:spLocks noGrp="1"/>
          </p:cNvSpPr>
          <p:nvPr>
            <p:ph type="ftr" sz="quarter" idx="11"/>
          </p:nvPr>
        </p:nvSpPr>
        <p:spPr/>
        <p:txBody>
          <a:bodyPr/>
          <a:lstStyle/>
          <a:p>
            <a:r>
              <a:rPr lang="lt-LT"/>
              <a:t>Prieš skelbiant ar platinant šią prezentaciją ar jos dalį, būtina suderinti su „Sodra"</a:t>
            </a:r>
          </a:p>
        </p:txBody>
      </p:sp>
      <p:sp>
        <p:nvSpPr>
          <p:cNvPr id="6" name="Slide Number Placeholder 5"/>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182379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382D462-598C-4F95-8D37-D483D9EBB8BD}" type="datetime1">
              <a:rPr lang="lt-LT" smtClean="0"/>
              <a:t>2025-02-25</a:t>
            </a:fld>
            <a:endParaRPr lang="lt-LT"/>
          </a:p>
        </p:txBody>
      </p:sp>
      <p:sp>
        <p:nvSpPr>
          <p:cNvPr id="5" name="Footer Placeholder 4"/>
          <p:cNvSpPr>
            <a:spLocks noGrp="1"/>
          </p:cNvSpPr>
          <p:nvPr>
            <p:ph type="ftr" sz="quarter" idx="11"/>
          </p:nvPr>
        </p:nvSpPr>
        <p:spPr/>
        <p:txBody>
          <a:bodyPr/>
          <a:lstStyle/>
          <a:p>
            <a:r>
              <a:rPr lang="lt-LT"/>
              <a:t>Prieš skelbiant ar platinant šią prezentaciją ar jos dalį, būtina suderinti su „Sodra"</a:t>
            </a:r>
          </a:p>
        </p:txBody>
      </p:sp>
      <p:sp>
        <p:nvSpPr>
          <p:cNvPr id="6" name="Slide Number Placeholder 5"/>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21339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3EE5A484-143F-44AB-83EC-E73E89CC714B}" type="datetime1">
              <a:rPr lang="lt-LT" smtClean="0"/>
              <a:t>2025-02-25</a:t>
            </a:fld>
            <a:endParaRPr lang="lt-LT"/>
          </a:p>
        </p:txBody>
      </p:sp>
      <p:sp>
        <p:nvSpPr>
          <p:cNvPr id="6" name="Footer Placeholder 5"/>
          <p:cNvSpPr>
            <a:spLocks noGrp="1"/>
          </p:cNvSpPr>
          <p:nvPr>
            <p:ph type="ftr" sz="quarter" idx="11"/>
          </p:nvPr>
        </p:nvSpPr>
        <p:spPr/>
        <p:txBody>
          <a:bodyPr/>
          <a:lstStyle/>
          <a:p>
            <a:r>
              <a:rPr lang="lt-LT"/>
              <a:t>Prieš skelbiant ar platinant šią prezentaciją ar jos dalį, būtina suderinti su „Sodra"</a:t>
            </a:r>
          </a:p>
        </p:txBody>
      </p:sp>
      <p:sp>
        <p:nvSpPr>
          <p:cNvPr id="7" name="Slide Number Placeholder 6"/>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9079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A78ACD23-8A06-4655-8BFD-EA49A09D1D7F}" type="datetime1">
              <a:rPr lang="lt-LT" smtClean="0"/>
              <a:t>2025-02-25</a:t>
            </a:fld>
            <a:endParaRPr lang="lt-LT"/>
          </a:p>
        </p:txBody>
      </p:sp>
      <p:sp>
        <p:nvSpPr>
          <p:cNvPr id="8" name="Footer Placeholder 7"/>
          <p:cNvSpPr>
            <a:spLocks noGrp="1"/>
          </p:cNvSpPr>
          <p:nvPr>
            <p:ph type="ftr" sz="quarter" idx="11"/>
          </p:nvPr>
        </p:nvSpPr>
        <p:spPr/>
        <p:txBody>
          <a:bodyPr/>
          <a:lstStyle/>
          <a:p>
            <a:r>
              <a:rPr lang="lt-LT"/>
              <a:t>Prieš skelbiant ar platinant šią prezentaciją ar jos dalį, būtina suderinti su „Sodra"</a:t>
            </a:r>
          </a:p>
        </p:txBody>
      </p:sp>
      <p:sp>
        <p:nvSpPr>
          <p:cNvPr id="9" name="Slide Number Placeholder 8"/>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347402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E7E2AD9A-1F58-4E3B-A2F2-A1765866BD9F}" type="datetime1">
              <a:rPr lang="lt-LT" smtClean="0"/>
              <a:t>2025-02-25</a:t>
            </a:fld>
            <a:endParaRPr lang="lt-LT"/>
          </a:p>
        </p:txBody>
      </p:sp>
      <p:sp>
        <p:nvSpPr>
          <p:cNvPr id="4" name="Footer Placeholder 3"/>
          <p:cNvSpPr>
            <a:spLocks noGrp="1"/>
          </p:cNvSpPr>
          <p:nvPr>
            <p:ph type="ftr" sz="quarter" idx="11"/>
          </p:nvPr>
        </p:nvSpPr>
        <p:spPr/>
        <p:txBody>
          <a:bodyPr/>
          <a:lstStyle/>
          <a:p>
            <a:r>
              <a:rPr lang="lt-LT"/>
              <a:t>Prieš skelbiant ar platinant šią prezentaciją ar jos dalį, būtina suderinti su „Sodra"</a:t>
            </a:r>
          </a:p>
        </p:txBody>
      </p:sp>
      <p:sp>
        <p:nvSpPr>
          <p:cNvPr id="5" name="Slide Number Placeholder 4"/>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315947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BCF64-9371-450E-8B33-75A3C8EDD27C}" type="datetime1">
              <a:rPr lang="lt-LT" smtClean="0"/>
              <a:t>2025-02-25</a:t>
            </a:fld>
            <a:endParaRPr lang="lt-LT"/>
          </a:p>
        </p:txBody>
      </p:sp>
      <p:sp>
        <p:nvSpPr>
          <p:cNvPr id="3" name="Footer Placeholder 2"/>
          <p:cNvSpPr>
            <a:spLocks noGrp="1"/>
          </p:cNvSpPr>
          <p:nvPr>
            <p:ph type="ftr" sz="quarter" idx="11"/>
          </p:nvPr>
        </p:nvSpPr>
        <p:spPr/>
        <p:txBody>
          <a:bodyPr/>
          <a:lstStyle/>
          <a:p>
            <a:r>
              <a:rPr lang="lt-LT"/>
              <a:t>Prieš skelbiant ar platinant šią prezentaciją ar jos dalį, būtina suderinti su „Sodra"</a:t>
            </a:r>
          </a:p>
        </p:txBody>
      </p:sp>
      <p:sp>
        <p:nvSpPr>
          <p:cNvPr id="4" name="Slide Number Placeholder 3"/>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42399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e Placeholder 4"/>
          <p:cNvSpPr>
            <a:spLocks noGrp="1"/>
          </p:cNvSpPr>
          <p:nvPr>
            <p:ph type="dt" sz="half" idx="10"/>
          </p:nvPr>
        </p:nvSpPr>
        <p:spPr/>
        <p:txBody>
          <a:bodyPr/>
          <a:lstStyle/>
          <a:p>
            <a:fld id="{4675C1E4-4CFC-4C3E-B148-70010A5F17F5}" type="datetime1">
              <a:rPr lang="lt-LT" smtClean="0"/>
              <a:t>2025-02-25</a:t>
            </a:fld>
            <a:endParaRPr lang="lt-LT"/>
          </a:p>
        </p:txBody>
      </p:sp>
      <p:sp>
        <p:nvSpPr>
          <p:cNvPr id="6" name="Footer Placeholder 5"/>
          <p:cNvSpPr>
            <a:spLocks noGrp="1"/>
          </p:cNvSpPr>
          <p:nvPr>
            <p:ph type="ftr" sz="quarter" idx="11"/>
          </p:nvPr>
        </p:nvSpPr>
        <p:spPr/>
        <p:txBody>
          <a:bodyPr/>
          <a:lstStyle/>
          <a:p>
            <a:r>
              <a:rPr lang="lt-LT"/>
              <a:t>Prieš skelbiant ar platinant šią prezentaciją ar jos dalį, būtina suderinti su „Sodra"</a:t>
            </a:r>
          </a:p>
        </p:txBody>
      </p:sp>
      <p:sp>
        <p:nvSpPr>
          <p:cNvPr id="7" name="Slide Number Placeholder 6"/>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101137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e Placeholder 4"/>
          <p:cNvSpPr>
            <a:spLocks noGrp="1"/>
          </p:cNvSpPr>
          <p:nvPr>
            <p:ph type="dt" sz="half" idx="10"/>
          </p:nvPr>
        </p:nvSpPr>
        <p:spPr/>
        <p:txBody>
          <a:bodyPr/>
          <a:lstStyle/>
          <a:p>
            <a:fld id="{777C4483-BCF9-42AF-81FB-5C0DE97655C3}" type="datetime1">
              <a:rPr lang="lt-LT" smtClean="0"/>
              <a:t>2025-02-25</a:t>
            </a:fld>
            <a:endParaRPr lang="lt-LT"/>
          </a:p>
        </p:txBody>
      </p:sp>
      <p:sp>
        <p:nvSpPr>
          <p:cNvPr id="6" name="Footer Placeholder 5"/>
          <p:cNvSpPr>
            <a:spLocks noGrp="1"/>
          </p:cNvSpPr>
          <p:nvPr>
            <p:ph type="ftr" sz="quarter" idx="11"/>
          </p:nvPr>
        </p:nvSpPr>
        <p:spPr/>
        <p:txBody>
          <a:bodyPr/>
          <a:lstStyle/>
          <a:p>
            <a:r>
              <a:rPr lang="lt-LT"/>
              <a:t>Prieš skelbiant ar platinant šią prezentaciją ar jos dalį, būtina suderinti su „Sodra"</a:t>
            </a:r>
          </a:p>
        </p:txBody>
      </p:sp>
      <p:sp>
        <p:nvSpPr>
          <p:cNvPr id="7" name="Slide Number Placeholder 6"/>
          <p:cNvSpPr>
            <a:spLocks noGrp="1"/>
          </p:cNvSpPr>
          <p:nvPr>
            <p:ph type="sldNum" sz="quarter" idx="12"/>
          </p:nvPr>
        </p:nvSpPr>
        <p:spPr/>
        <p:txBody>
          <a:bodyPr/>
          <a:lstStyle/>
          <a:p>
            <a:fld id="{1C02386B-103E-41C9-B824-E0D2C3E95D6B}" type="slidenum">
              <a:rPr lang="lt-LT" smtClean="0"/>
              <a:t>‹#›</a:t>
            </a:fld>
            <a:endParaRPr lang="lt-LT"/>
          </a:p>
        </p:txBody>
      </p:sp>
    </p:spTree>
    <p:extLst>
      <p:ext uri="{BB962C8B-B14F-4D97-AF65-F5344CB8AC3E}">
        <p14:creationId xmlns:p14="http://schemas.microsoft.com/office/powerpoint/2010/main" val="213310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650BD-C3C3-4819-83C4-07A222C0B55B}" type="datetime1">
              <a:rPr lang="lt-LT" smtClean="0"/>
              <a:t>2025-02-25</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t-LT"/>
              <a:t>Prieš skelbiant ar platinant šią prezentaciją ar jos dalį, būtina suderinti su „Sodra"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2386B-103E-41C9-B824-E0D2C3E95D6B}" type="slidenum">
              <a:rPr lang="lt-LT" smtClean="0"/>
              <a:t>‹#›</a:t>
            </a:fld>
            <a:endParaRPr lang="lt-LT"/>
          </a:p>
        </p:txBody>
      </p:sp>
    </p:spTree>
    <p:extLst>
      <p:ext uri="{BB962C8B-B14F-4D97-AF65-F5344CB8AC3E}">
        <p14:creationId xmlns:p14="http://schemas.microsoft.com/office/powerpoint/2010/main" val="4194424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4.xml"/><Relationship Id="rId5" Type="http://schemas.microsoft.com/office/2007/relationships/hdphoto" Target="../media/hdphoto4.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27.xml"/><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chart" Target="../charts/chart37.xml"/><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3.png"/><Relationship Id="rId4" Type="http://schemas.openxmlformats.org/officeDocument/2006/relationships/chart" Target="../charts/chart38.xml"/><Relationship Id="rId9"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p:cNvGrpSpPr/>
          <p:nvPr/>
        </p:nvGrpSpPr>
        <p:grpSpPr>
          <a:xfrm>
            <a:off x="-1" y="13063"/>
            <a:ext cx="12192002" cy="6858000"/>
            <a:chOff x="-1" y="0"/>
            <a:chExt cx="12192002" cy="6858000"/>
          </a:xfrm>
        </p:grpSpPr>
        <p:pic>
          <p:nvPicPr>
            <p:cNvPr id="15" name="Paveikslėlis 14"/>
            <p:cNvPicPr>
              <a:picLocks noChangeAspect="1"/>
            </p:cNvPicPr>
            <p:nvPr/>
          </p:nvPicPr>
          <p:blipFill rotWithShape="1">
            <a:blip r:embed="rId3" cstate="print">
              <a:extLst>
                <a:ext uri="{28A0092B-C50C-407E-A947-70E740481C1C}">
                  <a14:useLocalDpi xmlns:a14="http://schemas.microsoft.com/office/drawing/2010/main" val="0"/>
                </a:ext>
              </a:extLst>
            </a:blip>
            <a:srcRect l="20824" r="47088"/>
            <a:stretch/>
          </p:blipFill>
          <p:spPr>
            <a:xfrm>
              <a:off x="-1" y="3805518"/>
              <a:ext cx="4164106" cy="3052482"/>
            </a:xfrm>
            <a:prstGeom prst="rect">
              <a:avLst/>
            </a:prstGeom>
          </p:spPr>
        </p:pic>
        <p:grpSp>
          <p:nvGrpSpPr>
            <p:cNvPr id="10" name="Grupė 9"/>
            <p:cNvGrpSpPr/>
            <p:nvPr/>
          </p:nvGrpSpPr>
          <p:grpSpPr>
            <a:xfrm>
              <a:off x="4947" y="0"/>
              <a:ext cx="12187054" cy="6858000"/>
              <a:chOff x="4947" y="0"/>
              <a:chExt cx="12187054" cy="6858000"/>
            </a:xfrm>
          </p:grpSpPr>
          <p:pic>
            <p:nvPicPr>
              <p:cNvPr id="11" name="Paveikslėlis 10"/>
              <p:cNvPicPr>
                <a:picLocks noChangeAspect="1"/>
              </p:cNvPicPr>
              <p:nvPr/>
            </p:nvPicPr>
            <p:blipFill rotWithShape="1">
              <a:blip r:embed="rId4" cstate="print">
                <a:extLst>
                  <a:ext uri="{28A0092B-C50C-407E-A947-70E740481C1C}">
                    <a14:useLocalDpi xmlns:a14="http://schemas.microsoft.com/office/drawing/2010/main" val="0"/>
                  </a:ext>
                </a:extLst>
              </a:blip>
              <a:srcRect r="47089"/>
              <a:stretch/>
            </p:blipFill>
            <p:spPr>
              <a:xfrm>
                <a:off x="4947" y="0"/>
                <a:ext cx="3414365" cy="4302000"/>
              </a:xfrm>
              <a:prstGeom prst="rect">
                <a:avLst/>
              </a:prstGeom>
            </p:spPr>
          </p:pic>
          <p:pic>
            <p:nvPicPr>
              <p:cNvPr id="12" name="Paveikslėlis 11"/>
              <p:cNvPicPr>
                <a:picLocks noChangeAspect="1"/>
              </p:cNvPicPr>
              <p:nvPr/>
            </p:nvPicPr>
            <p:blipFill rotWithShape="1">
              <a:blip r:embed="rId5" cstate="print">
                <a:extLst>
                  <a:ext uri="{28A0092B-C50C-407E-A947-70E740481C1C}">
                    <a14:useLocalDpi xmlns:a14="http://schemas.microsoft.com/office/drawing/2010/main" val="0"/>
                  </a:ext>
                </a:extLst>
              </a:blip>
              <a:srcRect l="31641"/>
              <a:stretch/>
            </p:blipFill>
            <p:spPr>
              <a:xfrm>
                <a:off x="8131473" y="2898000"/>
                <a:ext cx="4060527" cy="3960000"/>
              </a:xfrm>
              <a:prstGeom prst="rect">
                <a:avLst/>
              </a:prstGeom>
            </p:spPr>
          </p:pic>
          <p:pic>
            <p:nvPicPr>
              <p:cNvPr id="13" name="Paveikslėlis 12"/>
              <p:cNvPicPr>
                <a:picLocks noChangeAspect="1"/>
              </p:cNvPicPr>
              <p:nvPr/>
            </p:nvPicPr>
            <p:blipFill rotWithShape="1">
              <a:blip r:embed="rId6" cstate="print">
                <a:extLst>
                  <a:ext uri="{28A0092B-C50C-407E-A947-70E740481C1C}">
                    <a14:useLocalDpi xmlns:a14="http://schemas.microsoft.com/office/drawing/2010/main" val="0"/>
                  </a:ext>
                </a:extLst>
              </a:blip>
              <a:srcRect l="20824" r="47088"/>
              <a:stretch/>
            </p:blipFill>
            <p:spPr>
              <a:xfrm>
                <a:off x="3191070" y="0"/>
                <a:ext cx="5051978" cy="6858000"/>
              </a:xfrm>
              <a:prstGeom prst="rect">
                <a:avLst/>
              </a:prstGeom>
            </p:spPr>
          </p:pic>
          <p:pic>
            <p:nvPicPr>
              <p:cNvPr id="14" name="Paveikslėlis 13"/>
              <p:cNvPicPr>
                <a:picLocks noChangeAspect="1"/>
              </p:cNvPicPr>
              <p:nvPr/>
            </p:nvPicPr>
            <p:blipFill rotWithShape="1">
              <a:blip r:embed="rId3" cstate="print">
                <a:extLst>
                  <a:ext uri="{28A0092B-C50C-407E-A947-70E740481C1C}">
                    <a14:useLocalDpi xmlns:a14="http://schemas.microsoft.com/office/drawing/2010/main" val="0"/>
                  </a:ext>
                </a:extLst>
              </a:blip>
              <a:srcRect l="20824" r="47088"/>
              <a:stretch/>
            </p:blipFill>
            <p:spPr>
              <a:xfrm>
                <a:off x="8027895" y="0"/>
                <a:ext cx="4164106" cy="3052482"/>
              </a:xfrm>
              <a:prstGeom prst="rect">
                <a:avLst/>
              </a:prstGeom>
            </p:spPr>
          </p:pic>
        </p:grpSp>
      </p:grpSp>
      <p:sp>
        <p:nvSpPr>
          <p:cNvPr id="9" name="TextBox 8"/>
          <p:cNvSpPr txBox="1"/>
          <p:nvPr/>
        </p:nvSpPr>
        <p:spPr>
          <a:xfrm>
            <a:off x="1271249" y="1926950"/>
            <a:ext cx="9461241" cy="3231654"/>
          </a:xfrm>
          <a:prstGeom prst="rect">
            <a:avLst/>
          </a:prstGeom>
          <a:noFill/>
        </p:spPr>
        <p:txBody>
          <a:bodyPr wrap="square" rtlCol="0">
            <a:spAutoFit/>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lt-LT" sz="6000" dirty="0">
                <a:solidFill>
                  <a:schemeClr val="bg1"/>
                </a:solidFill>
                <a:latin typeface="Arial" panose="020B0604020202020204" pitchFamily="34" charset="0"/>
                <a:cs typeface="Arial" panose="020B0604020202020204" pitchFamily="34" charset="0"/>
              </a:rPr>
              <a:t>Gyventojų darbo pajamų apžvalga</a:t>
            </a:r>
          </a:p>
          <a:p>
            <a:pPr algn="ctr"/>
            <a:endParaRPr lang="lt-LT" sz="2800" dirty="0">
              <a:solidFill>
                <a:schemeClr val="bg1"/>
              </a:solidFill>
              <a:latin typeface="Arial" panose="020B0604020202020204" pitchFamily="34" charset="0"/>
              <a:cs typeface="Arial" panose="020B0604020202020204" pitchFamily="34" charset="0"/>
            </a:endParaRPr>
          </a:p>
          <a:p>
            <a:pPr algn="ctr"/>
            <a:r>
              <a:rPr lang="lt-LT" sz="2800" dirty="0">
                <a:solidFill>
                  <a:schemeClr val="bg1"/>
                </a:solidFill>
                <a:latin typeface="Arial" panose="020B0604020202020204" pitchFamily="34" charset="0"/>
                <a:cs typeface="Arial" panose="020B0604020202020204" pitchFamily="34" charset="0"/>
              </a:rPr>
              <a:t>2024 m. 4 ketvirtis</a:t>
            </a:r>
          </a:p>
        </p:txBody>
      </p:sp>
      <p:sp>
        <p:nvSpPr>
          <p:cNvPr id="4" name="TextBox 3"/>
          <p:cNvSpPr txBox="1"/>
          <p:nvPr/>
        </p:nvSpPr>
        <p:spPr>
          <a:xfrm>
            <a:off x="2851014" y="5504911"/>
            <a:ext cx="6301725" cy="923330"/>
          </a:xfrm>
          <a:prstGeom prst="rect">
            <a:avLst/>
          </a:prstGeom>
          <a:noFill/>
        </p:spPr>
        <p:txBody>
          <a:bodyPr wrap="none" rtlCol="0">
            <a:spAutoFit/>
          </a:bodyPr>
          <a:lstStyle/>
          <a:p>
            <a:pPr algn="ctr"/>
            <a:r>
              <a:rPr lang="lt-LT" dirty="0">
                <a:solidFill>
                  <a:schemeClr val="bg1"/>
                </a:solidFill>
                <a:latin typeface="Arial" panose="020B0604020202020204" pitchFamily="34" charset="0"/>
                <a:cs typeface="Arial" panose="020B0604020202020204" pitchFamily="34" charset="0"/>
              </a:rPr>
              <a:t>Kristina Zitikytė</a:t>
            </a:r>
          </a:p>
          <a:p>
            <a:pPr algn="ctr"/>
            <a:r>
              <a:rPr lang="lt-LT" dirty="0">
                <a:solidFill>
                  <a:schemeClr val="bg1"/>
                </a:solidFill>
                <a:latin typeface="Arial" panose="020B0604020202020204" pitchFamily="34" charset="0"/>
                <a:cs typeface="Arial" panose="020B0604020202020204" pitchFamily="34" charset="0"/>
              </a:rPr>
              <a:t>„Sodros“ Statistikos, analizės ir prognozės skyriaus patarėja</a:t>
            </a:r>
          </a:p>
          <a:p>
            <a:pPr algn="ctr"/>
            <a:r>
              <a:rPr lang="en-GB" dirty="0">
                <a:solidFill>
                  <a:schemeClr val="bg1"/>
                </a:solidFill>
                <a:latin typeface="Arial" panose="020B0604020202020204" pitchFamily="34" charset="0"/>
                <a:cs typeface="Arial" panose="020B0604020202020204" pitchFamily="34" charset="0"/>
              </a:rPr>
              <a:t>20</a:t>
            </a:r>
            <a:r>
              <a:rPr lang="lt-LT" dirty="0">
                <a:solidFill>
                  <a:schemeClr val="bg1"/>
                </a:solidFill>
                <a:latin typeface="Arial" panose="020B0604020202020204" pitchFamily="34" charset="0"/>
                <a:cs typeface="Arial" panose="020B0604020202020204" pitchFamily="34" charset="0"/>
              </a:rPr>
              <a:t>25</a:t>
            </a:r>
            <a:r>
              <a:rPr lang="en-GB" dirty="0">
                <a:solidFill>
                  <a:schemeClr val="bg1"/>
                </a:solidFill>
                <a:latin typeface="Arial" panose="020B0604020202020204" pitchFamily="34" charset="0"/>
                <a:cs typeface="Arial" panose="020B0604020202020204" pitchFamily="34" charset="0"/>
              </a:rPr>
              <a:t> m. </a:t>
            </a:r>
            <a:r>
              <a:rPr lang="lt-LT" dirty="0">
                <a:solidFill>
                  <a:schemeClr val="bg1"/>
                </a:solidFill>
                <a:latin typeface="Arial" panose="020B0604020202020204" pitchFamily="34" charset="0"/>
                <a:cs typeface="Arial" panose="020B0604020202020204" pitchFamily="34" charset="0"/>
              </a:rPr>
              <a:t>vasario 25 d.</a:t>
            </a:r>
            <a:endParaRPr lang="lt-LT"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29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6914116" y="6591027"/>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17" name="Pavadinimas 1"/>
          <p:cNvSpPr txBox="1">
            <a:spLocks/>
          </p:cNvSpPr>
          <p:nvPr/>
        </p:nvSpPr>
        <p:spPr>
          <a:xfrm>
            <a:off x="302527" y="189175"/>
            <a:ext cx="11889473"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dirty="0">
                <a:solidFill>
                  <a:srgbClr val="8A2062"/>
                </a:solidFill>
                <a:latin typeface="Arial" panose="020B0604020202020204" pitchFamily="34" charset="0"/>
                <a:cs typeface="Arial" panose="020B0604020202020204" pitchFamily="34" charset="0"/>
              </a:rPr>
              <a:t>Apdraustųjų išlieka mažiau didžiuosiuose sektoriuose, </a:t>
            </a:r>
            <a:r>
              <a:rPr lang="lt-LT" sz="2400" dirty="0">
                <a:latin typeface="Arial" panose="020B0604020202020204" pitchFamily="34" charset="0"/>
                <a:cs typeface="Arial" panose="020B0604020202020204" pitchFamily="34" charset="0"/>
              </a:rPr>
              <a:t>sparčiausiai daugėjo dirbančiųjų žmonių sveikatos priežiūros ir socialinio darbo veikloje</a:t>
            </a:r>
            <a:endParaRPr lang="lt-LT" sz="2000" dirty="0">
              <a:latin typeface="Arial" panose="020B0604020202020204" pitchFamily="34" charset="0"/>
              <a:cs typeface="Arial" panose="020B0604020202020204" pitchFamily="34" charset="0"/>
            </a:endParaRPr>
          </a:p>
        </p:txBody>
      </p:sp>
      <p:sp>
        <p:nvSpPr>
          <p:cNvPr id="27" name="TextBox 26"/>
          <p:cNvSpPr txBox="1"/>
          <p:nvPr/>
        </p:nvSpPr>
        <p:spPr>
          <a:xfrm>
            <a:off x="6094713" y="3682426"/>
            <a:ext cx="1132454" cy="338554"/>
          </a:xfrm>
          <a:prstGeom prst="rect">
            <a:avLst/>
          </a:prstGeom>
          <a:noFill/>
        </p:spPr>
        <p:txBody>
          <a:bodyPr wrap="square" rtlCol="0">
            <a:spAutoFit/>
          </a:bodyPr>
          <a:lstStyle/>
          <a:p>
            <a:pPr algn="ctr"/>
            <a:r>
              <a:rPr lang="lt-LT" sz="1600" dirty="0">
                <a:solidFill>
                  <a:schemeClr val="bg1"/>
                </a:solidFill>
                <a:latin typeface="Arial" panose="020B0604020202020204" pitchFamily="34" charset="0"/>
                <a:cs typeface="Arial" panose="020B0604020202020204" pitchFamily="34" charset="0"/>
              </a:rPr>
              <a:t>(1 192 </a:t>
            </a:r>
            <a:r>
              <a:rPr lang="el-GR"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a:t>
            </a:r>
            <a:endParaRPr lang="lt-LT" sz="160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4425809" y="3673148"/>
            <a:ext cx="1979427" cy="415498"/>
          </a:xfrm>
          <a:prstGeom prst="rect">
            <a:avLst/>
          </a:prstGeom>
          <a:noFill/>
        </p:spPr>
        <p:txBody>
          <a:bodyPr wrap="square" rtlCol="0">
            <a:spAutoFit/>
          </a:bodyPr>
          <a:lstStyle/>
          <a:p>
            <a:pPr algn="ctr"/>
            <a:r>
              <a:rPr lang="lt-LT" sz="1050" dirty="0">
                <a:latin typeface="Arial" panose="020B0604020202020204" pitchFamily="34" charset="0"/>
                <a:cs typeface="Arial" panose="020B0604020202020204" pitchFamily="34" charset="0"/>
              </a:rPr>
              <a:t>Apdraustųjų skaičius 202</a:t>
            </a:r>
            <a:r>
              <a:rPr lang="en-US" sz="1050" dirty="0">
                <a:latin typeface="Arial" panose="020B0604020202020204" pitchFamily="34" charset="0"/>
                <a:cs typeface="Arial" panose="020B0604020202020204" pitchFamily="34" charset="0"/>
              </a:rPr>
              <a:t>4</a:t>
            </a:r>
            <a:r>
              <a:rPr lang="lt-LT" sz="1050" dirty="0">
                <a:latin typeface="Arial" panose="020B0604020202020204" pitchFamily="34" charset="0"/>
                <a:cs typeface="Arial" panose="020B0604020202020204" pitchFamily="34" charset="0"/>
              </a:rPr>
              <a:t> m. lapkričio mėn., tūkst. </a:t>
            </a:r>
            <a:r>
              <a:rPr lang="lt-LT" sz="1050" dirty="0" err="1">
                <a:latin typeface="Arial" panose="020B0604020202020204" pitchFamily="34" charset="0"/>
                <a:cs typeface="Arial" panose="020B0604020202020204" pitchFamily="34" charset="0"/>
              </a:rPr>
              <a:t>žm</a:t>
            </a:r>
            <a:r>
              <a:rPr lang="lt-LT" sz="1050" dirty="0">
                <a:latin typeface="Arial" panose="020B0604020202020204" pitchFamily="34" charset="0"/>
                <a:cs typeface="Arial" panose="020B0604020202020204" pitchFamily="34" charset="0"/>
              </a:rPr>
              <a:t>.</a:t>
            </a:r>
          </a:p>
        </p:txBody>
      </p:sp>
      <p:graphicFrame>
        <p:nvGraphicFramePr>
          <p:cNvPr id="2" name="Lentelė 1"/>
          <p:cNvGraphicFramePr>
            <a:graphicFrameLocks noGrp="1"/>
          </p:cNvGraphicFramePr>
          <p:nvPr>
            <p:extLst>
              <p:ext uri="{D42A27DB-BD31-4B8C-83A1-F6EECF244321}">
                <p14:modId xmlns:p14="http://schemas.microsoft.com/office/powerpoint/2010/main" val="1509889375"/>
              </p:ext>
            </p:extLst>
          </p:nvPr>
        </p:nvGraphicFramePr>
        <p:xfrm>
          <a:off x="6734414" y="3757167"/>
          <a:ext cx="4469476" cy="274320"/>
        </p:xfrm>
        <a:graphic>
          <a:graphicData uri="http://schemas.openxmlformats.org/drawingml/2006/table">
            <a:tbl>
              <a:tblPr firstRow="1" bandRow="1">
                <a:tableStyleId>{5C22544A-7EE6-4342-B048-85BDC9FD1C3A}</a:tableStyleId>
              </a:tblPr>
              <a:tblGrid>
                <a:gridCol w="1117369">
                  <a:extLst>
                    <a:ext uri="{9D8B030D-6E8A-4147-A177-3AD203B41FA5}">
                      <a16:colId xmlns:a16="http://schemas.microsoft.com/office/drawing/2014/main" val="2616006743"/>
                    </a:ext>
                  </a:extLst>
                </a:gridCol>
                <a:gridCol w="1117369">
                  <a:extLst>
                    <a:ext uri="{9D8B030D-6E8A-4147-A177-3AD203B41FA5}">
                      <a16:colId xmlns:a16="http://schemas.microsoft.com/office/drawing/2014/main" val="1531498146"/>
                    </a:ext>
                  </a:extLst>
                </a:gridCol>
                <a:gridCol w="1117369">
                  <a:extLst>
                    <a:ext uri="{9D8B030D-6E8A-4147-A177-3AD203B41FA5}">
                      <a16:colId xmlns:a16="http://schemas.microsoft.com/office/drawing/2014/main" val="1360649108"/>
                    </a:ext>
                  </a:extLst>
                </a:gridCol>
                <a:gridCol w="1117369">
                  <a:extLst>
                    <a:ext uri="{9D8B030D-6E8A-4147-A177-3AD203B41FA5}">
                      <a16:colId xmlns:a16="http://schemas.microsoft.com/office/drawing/2014/main" val="757105972"/>
                    </a:ext>
                  </a:extLst>
                </a:gridCol>
              </a:tblGrid>
              <a:tr h="215216">
                <a:tc>
                  <a:txBody>
                    <a:bodyPr/>
                    <a:lstStyle/>
                    <a:p>
                      <a:pPr algn="ctr"/>
                      <a:r>
                        <a:rPr lang="lt-LT" sz="1200" b="0" dirty="0">
                          <a:latin typeface="Arial" panose="020B0604020202020204" pitchFamily="34" charset="0"/>
                          <a:cs typeface="Arial" panose="020B0604020202020204" pitchFamily="34" charset="0"/>
                        </a:rPr>
                        <a:t>214,</a:t>
                      </a:r>
                      <a:r>
                        <a:rPr lang="en-US" sz="1200" b="0" dirty="0">
                          <a:latin typeface="Arial" panose="020B0604020202020204" pitchFamily="34" charset="0"/>
                          <a:cs typeface="Arial" panose="020B0604020202020204" pitchFamily="34" charset="0"/>
                        </a:rPr>
                        <a:t>1</a:t>
                      </a:r>
                      <a:endParaRPr lang="lt-LT" sz="1200" b="0" dirty="0">
                        <a:latin typeface="Arial" panose="020B0604020202020204" pitchFamily="34" charset="0"/>
                        <a:cs typeface="Arial" panose="020B0604020202020204" pitchFamily="34" charset="0"/>
                      </a:endParaRPr>
                    </a:p>
                  </a:txBody>
                  <a:tcPr>
                    <a:solidFill>
                      <a:schemeClr val="accent6"/>
                    </a:solidFill>
                  </a:tcPr>
                </a:tc>
                <a:tc>
                  <a:txBody>
                    <a:bodyPr/>
                    <a:lstStyle/>
                    <a:p>
                      <a:pPr algn="ctr"/>
                      <a:r>
                        <a:rPr lang="en-US" sz="1200" b="0" dirty="0">
                          <a:latin typeface="Arial" panose="020B0604020202020204" pitchFamily="34" charset="0"/>
                          <a:cs typeface="Arial" panose="020B0604020202020204" pitchFamily="34" charset="0"/>
                        </a:rPr>
                        <a:t>218,5</a:t>
                      </a:r>
                      <a:endParaRPr lang="lt-LT" sz="1200" b="0" dirty="0">
                        <a:latin typeface="Arial" panose="020B0604020202020204" pitchFamily="34" charset="0"/>
                        <a:cs typeface="Arial" panose="020B0604020202020204" pitchFamily="34" charset="0"/>
                      </a:endParaRPr>
                    </a:p>
                  </a:txBody>
                  <a:tcPr>
                    <a:solidFill>
                      <a:schemeClr val="accent6"/>
                    </a:solidFill>
                  </a:tcPr>
                </a:tc>
                <a:tc>
                  <a:txBody>
                    <a:bodyPr/>
                    <a:lstStyle/>
                    <a:p>
                      <a:pPr algn="ctr"/>
                      <a:r>
                        <a:rPr lang="en-US" sz="1200" b="0" dirty="0">
                          <a:latin typeface="Arial" panose="020B0604020202020204" pitchFamily="34" charset="0"/>
                          <a:cs typeface="Arial" panose="020B0604020202020204" pitchFamily="34" charset="0"/>
                        </a:rPr>
                        <a:t>154,3</a:t>
                      </a:r>
                      <a:endParaRPr lang="lt-LT" sz="1200" b="0" dirty="0">
                        <a:latin typeface="Arial" panose="020B0604020202020204" pitchFamily="34" charset="0"/>
                        <a:cs typeface="Arial" panose="020B0604020202020204" pitchFamily="34" charset="0"/>
                      </a:endParaRPr>
                    </a:p>
                  </a:txBody>
                  <a:tcPr>
                    <a:solidFill>
                      <a:schemeClr val="accent6"/>
                    </a:solidFill>
                  </a:tcPr>
                </a:tc>
                <a:tc>
                  <a:txBody>
                    <a:bodyPr/>
                    <a:lstStyle/>
                    <a:p>
                      <a:pPr algn="ctr"/>
                      <a:r>
                        <a:rPr lang="en-US" sz="1200" b="0" dirty="0">
                          <a:latin typeface="Arial" panose="020B0604020202020204" pitchFamily="34" charset="0"/>
                          <a:cs typeface="Arial" panose="020B0604020202020204" pitchFamily="34" charset="0"/>
                        </a:rPr>
                        <a:t>108,1</a:t>
                      </a:r>
                      <a:endParaRPr lang="lt-LT" sz="1200" b="0" dirty="0">
                        <a:latin typeface="Arial" panose="020B0604020202020204" pitchFamily="34" charset="0"/>
                        <a:cs typeface="Arial" panose="020B0604020202020204" pitchFamily="34" charset="0"/>
                      </a:endParaRPr>
                    </a:p>
                  </a:txBody>
                  <a:tcPr>
                    <a:solidFill>
                      <a:schemeClr val="accent6"/>
                    </a:solidFill>
                  </a:tcPr>
                </a:tc>
                <a:extLst>
                  <a:ext uri="{0D108BD9-81ED-4DB2-BD59-A6C34878D82A}">
                    <a16:rowId xmlns:a16="http://schemas.microsoft.com/office/drawing/2014/main" val="4287285868"/>
                  </a:ext>
                </a:extLst>
              </a:tr>
            </a:tbl>
          </a:graphicData>
        </a:graphic>
      </p:graphicFrame>
      <p:graphicFrame>
        <p:nvGraphicFramePr>
          <p:cNvPr id="21" name="Lentelė 20"/>
          <p:cNvGraphicFramePr>
            <a:graphicFrameLocks noGrp="1"/>
          </p:cNvGraphicFramePr>
          <p:nvPr>
            <p:extLst>
              <p:ext uri="{D42A27DB-BD31-4B8C-83A1-F6EECF244321}">
                <p14:modId xmlns:p14="http://schemas.microsoft.com/office/powerpoint/2010/main" val="1341188763"/>
              </p:ext>
            </p:extLst>
          </p:nvPr>
        </p:nvGraphicFramePr>
        <p:xfrm>
          <a:off x="708529" y="3753525"/>
          <a:ext cx="3525444" cy="274320"/>
        </p:xfrm>
        <a:graphic>
          <a:graphicData uri="http://schemas.openxmlformats.org/drawingml/2006/table">
            <a:tbl>
              <a:tblPr firstRow="1" bandRow="1">
                <a:tableStyleId>{5C22544A-7EE6-4342-B048-85BDC9FD1C3A}</a:tableStyleId>
              </a:tblPr>
              <a:tblGrid>
                <a:gridCol w="1175148">
                  <a:extLst>
                    <a:ext uri="{9D8B030D-6E8A-4147-A177-3AD203B41FA5}">
                      <a16:colId xmlns:a16="http://schemas.microsoft.com/office/drawing/2014/main" val="2616006743"/>
                    </a:ext>
                  </a:extLst>
                </a:gridCol>
                <a:gridCol w="1175148">
                  <a:extLst>
                    <a:ext uri="{9D8B030D-6E8A-4147-A177-3AD203B41FA5}">
                      <a16:colId xmlns:a16="http://schemas.microsoft.com/office/drawing/2014/main" val="1531498146"/>
                    </a:ext>
                  </a:extLst>
                </a:gridCol>
                <a:gridCol w="1175148">
                  <a:extLst>
                    <a:ext uri="{9D8B030D-6E8A-4147-A177-3AD203B41FA5}">
                      <a16:colId xmlns:a16="http://schemas.microsoft.com/office/drawing/2014/main" val="1360649108"/>
                    </a:ext>
                  </a:extLst>
                </a:gridCol>
              </a:tblGrid>
              <a:tr h="215216">
                <a:tc>
                  <a:txBody>
                    <a:bodyPr/>
                    <a:lstStyle/>
                    <a:p>
                      <a:pPr algn="ctr"/>
                      <a:r>
                        <a:rPr lang="lt-LT" sz="1200" b="0" dirty="0">
                          <a:latin typeface="Arial" panose="020B0604020202020204" pitchFamily="34" charset="0"/>
                          <a:cs typeface="Arial" panose="020B0604020202020204" pitchFamily="34" charset="0"/>
                        </a:rPr>
                        <a:t>28,5</a:t>
                      </a:r>
                    </a:p>
                  </a:txBody>
                  <a:tcPr>
                    <a:solidFill>
                      <a:srgbClr val="8A2062"/>
                    </a:solidFill>
                  </a:tcPr>
                </a:tc>
                <a:tc>
                  <a:txBody>
                    <a:bodyPr/>
                    <a:lstStyle/>
                    <a:p>
                      <a:pPr algn="ctr"/>
                      <a:r>
                        <a:rPr lang="lt-LT" sz="1200" b="0" dirty="0">
                          <a:latin typeface="Arial" panose="020B0604020202020204" pitchFamily="34" charset="0"/>
                          <a:cs typeface="Arial" panose="020B0604020202020204" pitchFamily="34" charset="0"/>
                        </a:rPr>
                        <a:t>52,6</a:t>
                      </a:r>
                    </a:p>
                  </a:txBody>
                  <a:tcPr>
                    <a:solidFill>
                      <a:srgbClr val="8A2062"/>
                    </a:solidFill>
                  </a:tcPr>
                </a:tc>
                <a:tc>
                  <a:txBody>
                    <a:bodyPr/>
                    <a:lstStyle/>
                    <a:p>
                      <a:pPr algn="ctr"/>
                      <a:r>
                        <a:rPr lang="lt-LT" sz="1200" b="0" dirty="0">
                          <a:latin typeface="Arial" panose="020B0604020202020204" pitchFamily="34" charset="0"/>
                          <a:cs typeface="Arial" panose="020B0604020202020204" pitchFamily="34" charset="0"/>
                        </a:rPr>
                        <a:t>63,</a:t>
                      </a:r>
                      <a:r>
                        <a:rPr lang="en-US" sz="1200" b="0" dirty="0">
                          <a:latin typeface="Arial" panose="020B0604020202020204" pitchFamily="34" charset="0"/>
                          <a:cs typeface="Arial" panose="020B0604020202020204" pitchFamily="34" charset="0"/>
                        </a:rPr>
                        <a:t>5</a:t>
                      </a:r>
                      <a:endParaRPr lang="lt-LT" sz="1200" b="0" dirty="0">
                        <a:latin typeface="Arial" panose="020B0604020202020204" pitchFamily="34" charset="0"/>
                        <a:cs typeface="Arial" panose="020B0604020202020204" pitchFamily="34" charset="0"/>
                      </a:endParaRPr>
                    </a:p>
                  </a:txBody>
                  <a:tcPr>
                    <a:solidFill>
                      <a:srgbClr val="8A2062"/>
                    </a:solidFill>
                  </a:tcPr>
                </a:tc>
                <a:extLst>
                  <a:ext uri="{0D108BD9-81ED-4DB2-BD59-A6C34878D82A}">
                    <a16:rowId xmlns:a16="http://schemas.microsoft.com/office/drawing/2014/main" val="4287285868"/>
                  </a:ext>
                </a:extLst>
              </a:tr>
            </a:tbl>
          </a:graphicData>
        </a:graphic>
      </p:graphicFrame>
      <p:graphicFrame>
        <p:nvGraphicFramePr>
          <p:cNvPr id="22" name="Lentelė 21"/>
          <p:cNvGraphicFramePr>
            <a:graphicFrameLocks noGrp="1"/>
          </p:cNvGraphicFramePr>
          <p:nvPr>
            <p:extLst>
              <p:ext uri="{D42A27DB-BD31-4B8C-83A1-F6EECF244321}">
                <p14:modId xmlns:p14="http://schemas.microsoft.com/office/powerpoint/2010/main" val="3008250158"/>
              </p:ext>
            </p:extLst>
          </p:nvPr>
        </p:nvGraphicFramePr>
        <p:xfrm>
          <a:off x="497916" y="6404196"/>
          <a:ext cx="3845484" cy="274320"/>
        </p:xfrm>
        <a:graphic>
          <a:graphicData uri="http://schemas.openxmlformats.org/drawingml/2006/table">
            <a:tbl>
              <a:tblPr firstRow="1" bandRow="1">
                <a:tableStyleId>{5C22544A-7EE6-4342-B048-85BDC9FD1C3A}</a:tableStyleId>
              </a:tblPr>
              <a:tblGrid>
                <a:gridCol w="1281828">
                  <a:extLst>
                    <a:ext uri="{9D8B030D-6E8A-4147-A177-3AD203B41FA5}">
                      <a16:colId xmlns:a16="http://schemas.microsoft.com/office/drawing/2014/main" val="2616006743"/>
                    </a:ext>
                  </a:extLst>
                </a:gridCol>
                <a:gridCol w="1281828">
                  <a:extLst>
                    <a:ext uri="{9D8B030D-6E8A-4147-A177-3AD203B41FA5}">
                      <a16:colId xmlns:a16="http://schemas.microsoft.com/office/drawing/2014/main" val="1531498146"/>
                    </a:ext>
                  </a:extLst>
                </a:gridCol>
                <a:gridCol w="1281828">
                  <a:extLst>
                    <a:ext uri="{9D8B030D-6E8A-4147-A177-3AD203B41FA5}">
                      <a16:colId xmlns:a16="http://schemas.microsoft.com/office/drawing/2014/main" val="1360649108"/>
                    </a:ext>
                  </a:extLst>
                </a:gridCol>
              </a:tblGrid>
              <a:tr h="176486">
                <a:tc>
                  <a:txBody>
                    <a:bodyPr/>
                    <a:lstStyle/>
                    <a:p>
                      <a:pPr algn="ctr"/>
                      <a:r>
                        <a:rPr lang="lt-LT" sz="1200" b="0" dirty="0">
                          <a:latin typeface="Arial" panose="020B0604020202020204" pitchFamily="34" charset="0"/>
                          <a:cs typeface="Arial" panose="020B0604020202020204" pitchFamily="34" charset="0"/>
                        </a:rPr>
                        <a:t>133,</a:t>
                      </a:r>
                      <a:r>
                        <a:rPr lang="en-US" sz="1200" b="0" dirty="0">
                          <a:latin typeface="Arial" panose="020B0604020202020204" pitchFamily="34" charset="0"/>
                          <a:cs typeface="Arial" panose="020B0604020202020204" pitchFamily="34" charset="0"/>
                        </a:rPr>
                        <a:t>8</a:t>
                      </a:r>
                      <a:endParaRPr lang="lt-LT" sz="1200" b="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lt-LT" sz="1200" b="0" dirty="0">
                          <a:latin typeface="Arial" panose="020B0604020202020204" pitchFamily="34" charset="0"/>
                          <a:cs typeface="Arial" panose="020B0604020202020204" pitchFamily="34" charset="0"/>
                        </a:rPr>
                        <a:t>69,1</a:t>
                      </a:r>
                    </a:p>
                  </a:txBody>
                  <a:tcPr>
                    <a:solidFill>
                      <a:srgbClr val="0070C0"/>
                    </a:solidFill>
                  </a:tcPr>
                </a:tc>
                <a:tc>
                  <a:txBody>
                    <a:bodyPr/>
                    <a:lstStyle/>
                    <a:p>
                      <a:pPr algn="ctr"/>
                      <a:r>
                        <a:rPr lang="lt-LT" sz="1200" b="0" dirty="0">
                          <a:latin typeface="Arial" panose="020B0604020202020204" pitchFamily="34" charset="0"/>
                          <a:cs typeface="Arial" panose="020B0604020202020204" pitchFamily="34" charset="0"/>
                        </a:rPr>
                        <a:t>111,</a:t>
                      </a:r>
                      <a:r>
                        <a:rPr lang="en-US" sz="1200" b="0" dirty="0">
                          <a:latin typeface="Arial" panose="020B0604020202020204" pitchFamily="34" charset="0"/>
                          <a:cs typeface="Arial" panose="020B0604020202020204" pitchFamily="34" charset="0"/>
                        </a:rPr>
                        <a:t>3</a:t>
                      </a:r>
                      <a:endParaRPr lang="lt-LT" sz="1200" b="0" dirty="0">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4287285868"/>
                  </a:ext>
                </a:extLst>
              </a:tr>
            </a:tbl>
          </a:graphicData>
        </a:graphic>
      </p:graphicFrame>
      <p:graphicFrame>
        <p:nvGraphicFramePr>
          <p:cNvPr id="26" name="Lentelė 25"/>
          <p:cNvGraphicFramePr>
            <a:graphicFrameLocks noGrp="1"/>
          </p:cNvGraphicFramePr>
          <p:nvPr>
            <p:extLst>
              <p:ext uri="{D42A27DB-BD31-4B8C-83A1-F6EECF244321}">
                <p14:modId xmlns:p14="http://schemas.microsoft.com/office/powerpoint/2010/main" val="1534382672"/>
              </p:ext>
            </p:extLst>
          </p:nvPr>
        </p:nvGraphicFramePr>
        <p:xfrm>
          <a:off x="6715758" y="6401870"/>
          <a:ext cx="4555215" cy="274320"/>
        </p:xfrm>
        <a:graphic>
          <a:graphicData uri="http://schemas.openxmlformats.org/drawingml/2006/table">
            <a:tbl>
              <a:tblPr firstRow="1" bandRow="1">
                <a:tableStyleId>{5C22544A-7EE6-4342-B048-85BDC9FD1C3A}</a:tableStyleId>
              </a:tblPr>
              <a:tblGrid>
                <a:gridCol w="1518405">
                  <a:extLst>
                    <a:ext uri="{9D8B030D-6E8A-4147-A177-3AD203B41FA5}">
                      <a16:colId xmlns:a16="http://schemas.microsoft.com/office/drawing/2014/main" val="2616006743"/>
                    </a:ext>
                  </a:extLst>
                </a:gridCol>
                <a:gridCol w="1518405">
                  <a:extLst>
                    <a:ext uri="{9D8B030D-6E8A-4147-A177-3AD203B41FA5}">
                      <a16:colId xmlns:a16="http://schemas.microsoft.com/office/drawing/2014/main" val="1531498146"/>
                    </a:ext>
                  </a:extLst>
                </a:gridCol>
                <a:gridCol w="1518405">
                  <a:extLst>
                    <a:ext uri="{9D8B030D-6E8A-4147-A177-3AD203B41FA5}">
                      <a16:colId xmlns:a16="http://schemas.microsoft.com/office/drawing/2014/main" val="1360649108"/>
                    </a:ext>
                  </a:extLst>
                </a:gridCol>
              </a:tblGrid>
              <a:tr h="215216">
                <a:tc>
                  <a:txBody>
                    <a:bodyPr/>
                    <a:lstStyle/>
                    <a:p>
                      <a:pPr algn="ctr"/>
                      <a:r>
                        <a:rPr lang="lt-LT" sz="1200" b="0" dirty="0">
                          <a:latin typeface="Arial" panose="020B0604020202020204" pitchFamily="34" charset="0"/>
                          <a:cs typeface="Arial" panose="020B0604020202020204" pitchFamily="34" charset="0"/>
                        </a:rPr>
                        <a:t>73,</a:t>
                      </a:r>
                      <a:r>
                        <a:rPr lang="en-US" sz="1200" b="0" dirty="0">
                          <a:latin typeface="Arial" panose="020B0604020202020204" pitchFamily="34" charset="0"/>
                          <a:cs typeface="Arial" panose="020B0604020202020204" pitchFamily="34" charset="0"/>
                        </a:rPr>
                        <a:t>4</a:t>
                      </a:r>
                      <a:endParaRPr lang="lt-LT" sz="1200" b="0" dirty="0">
                        <a:latin typeface="Arial" panose="020B0604020202020204" pitchFamily="34" charset="0"/>
                        <a:cs typeface="Arial" panose="020B0604020202020204" pitchFamily="34" charset="0"/>
                      </a:endParaRPr>
                    </a:p>
                  </a:txBody>
                  <a:tcPr>
                    <a:solidFill>
                      <a:srgbClr val="339966"/>
                    </a:solidFill>
                  </a:tcPr>
                </a:tc>
                <a:tc>
                  <a:txBody>
                    <a:bodyPr/>
                    <a:lstStyle/>
                    <a:p>
                      <a:pPr algn="ctr"/>
                      <a:r>
                        <a:rPr lang="lt-LT" sz="1200" b="0" dirty="0">
                          <a:latin typeface="Arial" panose="020B0604020202020204" pitchFamily="34" charset="0"/>
                          <a:cs typeface="Arial" panose="020B0604020202020204" pitchFamily="34" charset="0"/>
                        </a:rPr>
                        <a:t>26,</a:t>
                      </a:r>
                      <a:r>
                        <a:rPr lang="en-US" sz="1200" b="0" dirty="0">
                          <a:latin typeface="Arial" panose="020B0604020202020204" pitchFamily="34" charset="0"/>
                          <a:cs typeface="Arial" panose="020B0604020202020204" pitchFamily="34" charset="0"/>
                        </a:rPr>
                        <a:t>5</a:t>
                      </a:r>
                      <a:endParaRPr lang="lt-LT" sz="1200" b="0" dirty="0">
                        <a:latin typeface="Arial" panose="020B0604020202020204" pitchFamily="34" charset="0"/>
                        <a:cs typeface="Arial" panose="020B0604020202020204" pitchFamily="34" charset="0"/>
                      </a:endParaRPr>
                    </a:p>
                  </a:txBody>
                  <a:tcPr>
                    <a:solidFill>
                      <a:srgbClr val="339966"/>
                    </a:solidFill>
                  </a:tcPr>
                </a:tc>
                <a:tc>
                  <a:txBody>
                    <a:bodyPr/>
                    <a:lstStyle/>
                    <a:p>
                      <a:pPr algn="ctr"/>
                      <a:r>
                        <a:rPr lang="en-US" sz="1200" b="0" dirty="0">
                          <a:latin typeface="Arial" panose="020B0604020202020204" pitchFamily="34" charset="0"/>
                          <a:cs typeface="Arial" panose="020B0604020202020204" pitchFamily="34" charset="0"/>
                        </a:rPr>
                        <a:t>49,3</a:t>
                      </a:r>
                      <a:endParaRPr lang="lt-LT" sz="1200" b="0" dirty="0">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4287285868"/>
                  </a:ext>
                </a:extLst>
              </a:tr>
            </a:tbl>
          </a:graphicData>
        </a:graphic>
      </p:graphicFrame>
      <p:sp>
        <p:nvSpPr>
          <p:cNvPr id="20" name="TextBox 19"/>
          <p:cNvSpPr txBox="1"/>
          <p:nvPr/>
        </p:nvSpPr>
        <p:spPr>
          <a:xfrm>
            <a:off x="426720" y="1359870"/>
            <a:ext cx="4433763"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Aukštos pridėtinės vertės ekonominės veiklos</a:t>
            </a:r>
          </a:p>
        </p:txBody>
      </p:sp>
      <p:sp>
        <p:nvSpPr>
          <p:cNvPr id="23" name="TextBox 22"/>
          <p:cNvSpPr txBox="1"/>
          <p:nvPr/>
        </p:nvSpPr>
        <p:spPr>
          <a:xfrm>
            <a:off x="6820768" y="1364719"/>
            <a:ext cx="4905025"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Daugiausiai apdraustųjų turinčios ekonominės veiklos</a:t>
            </a:r>
          </a:p>
        </p:txBody>
      </p:sp>
      <p:sp>
        <p:nvSpPr>
          <p:cNvPr id="24" name="TextBox 23"/>
          <p:cNvSpPr txBox="1"/>
          <p:nvPr/>
        </p:nvSpPr>
        <p:spPr>
          <a:xfrm>
            <a:off x="497914" y="4198439"/>
            <a:ext cx="3964755"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Viešasis sektorius</a:t>
            </a:r>
          </a:p>
        </p:txBody>
      </p:sp>
      <p:sp>
        <p:nvSpPr>
          <p:cNvPr id="25" name="TextBox 24"/>
          <p:cNvSpPr txBox="1"/>
          <p:nvPr/>
        </p:nvSpPr>
        <p:spPr>
          <a:xfrm>
            <a:off x="6715758" y="4141724"/>
            <a:ext cx="4695698"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Aptarnavimo ekonominės veiklos</a:t>
            </a:r>
          </a:p>
        </p:txBody>
      </p:sp>
      <p:sp>
        <p:nvSpPr>
          <p:cNvPr id="4" name="TextBox 3"/>
          <p:cNvSpPr txBox="1"/>
          <p:nvPr/>
        </p:nvSpPr>
        <p:spPr>
          <a:xfrm>
            <a:off x="6830312" y="3489704"/>
            <a:ext cx="893193" cy="261610"/>
          </a:xfrm>
          <a:prstGeom prst="rect">
            <a:avLst/>
          </a:prstGeom>
          <a:noFill/>
        </p:spPr>
        <p:txBody>
          <a:bodyPr wrap="none" rtlCol="0">
            <a:spAutoFit/>
          </a:bodyPr>
          <a:lstStyle/>
          <a:p>
            <a:r>
              <a:rPr lang="lt-LT" sz="1100" dirty="0">
                <a:solidFill>
                  <a:schemeClr val="accent6"/>
                </a:solidFill>
                <a:latin typeface="Arial" panose="020B0604020202020204" pitchFamily="34" charset="0"/>
                <a:cs typeface="Arial" panose="020B0604020202020204" pitchFamily="34" charset="0"/>
              </a:rPr>
              <a:t>(</a:t>
            </a:r>
            <a:r>
              <a:rPr lang="en-US" sz="1100" dirty="0">
                <a:solidFill>
                  <a:schemeClr val="accent6"/>
                </a:solidFill>
                <a:latin typeface="Arial" panose="020B0604020202020204" pitchFamily="34" charset="0"/>
                <a:cs typeface="Arial" panose="020B0604020202020204" pitchFamily="34" charset="0"/>
              </a:rPr>
              <a:t>-</a:t>
            </a:r>
            <a:r>
              <a:rPr lang="lt-LT" sz="1100" dirty="0">
                <a:solidFill>
                  <a:schemeClr val="accent6"/>
                </a:solidFill>
                <a:latin typeface="Arial" panose="020B0604020202020204" pitchFamily="34" charset="0"/>
                <a:cs typeface="Arial" panose="020B0604020202020204" pitchFamily="34" charset="0"/>
              </a:rPr>
              <a:t>8,</a:t>
            </a:r>
            <a:r>
              <a:rPr lang="en-US" sz="1100" dirty="0">
                <a:solidFill>
                  <a:schemeClr val="accent6"/>
                </a:solidFill>
                <a:latin typeface="Arial" panose="020B0604020202020204" pitchFamily="34" charset="0"/>
                <a:cs typeface="Arial" panose="020B0604020202020204" pitchFamily="34" charset="0"/>
              </a:rPr>
              <a:t>1 t</a:t>
            </a:r>
            <a:r>
              <a:rPr lang="lt-LT" sz="1100" dirty="0">
                <a:solidFill>
                  <a:schemeClr val="accent6"/>
                </a:solidFill>
                <a:latin typeface="Arial" panose="020B0604020202020204" pitchFamily="34" charset="0"/>
                <a:cs typeface="Arial" panose="020B0604020202020204" pitchFamily="34" charset="0"/>
              </a:rPr>
              <a:t>ū</a:t>
            </a:r>
            <a:r>
              <a:rPr lang="en-US" sz="1100" dirty="0" err="1">
                <a:solidFill>
                  <a:schemeClr val="accent6"/>
                </a:solidFill>
                <a:latin typeface="Arial" panose="020B0604020202020204" pitchFamily="34" charset="0"/>
                <a:cs typeface="Arial" panose="020B0604020202020204" pitchFamily="34" charset="0"/>
              </a:rPr>
              <a:t>kst</a:t>
            </a:r>
            <a:r>
              <a:rPr lang="en-US" sz="1100" dirty="0">
                <a:solidFill>
                  <a:schemeClr val="accent6"/>
                </a:solidFill>
                <a:latin typeface="Arial" panose="020B0604020202020204" pitchFamily="34" charset="0"/>
                <a:cs typeface="Arial" panose="020B0604020202020204" pitchFamily="34" charset="0"/>
              </a:rPr>
              <a:t>.</a:t>
            </a:r>
            <a:r>
              <a:rPr lang="lt-LT" sz="1100" dirty="0">
                <a:solidFill>
                  <a:schemeClr val="accent6"/>
                </a:solidFill>
                <a:latin typeface="Arial" panose="020B0604020202020204" pitchFamily="34" charset="0"/>
                <a:cs typeface="Arial" panose="020B0604020202020204" pitchFamily="34" charset="0"/>
              </a:rPr>
              <a:t>)</a:t>
            </a:r>
            <a:endParaRPr lang="en-US" sz="1100" dirty="0">
              <a:solidFill>
                <a:schemeClr val="accent6"/>
              </a:solidFill>
              <a:latin typeface="Arial" panose="020B0604020202020204" pitchFamily="34" charset="0"/>
              <a:cs typeface="Arial" panose="020B0604020202020204" pitchFamily="34" charset="0"/>
            </a:endParaRPr>
          </a:p>
        </p:txBody>
      </p:sp>
      <p:sp>
        <p:nvSpPr>
          <p:cNvPr id="30" name="TextBox 29"/>
          <p:cNvSpPr txBox="1"/>
          <p:nvPr/>
        </p:nvSpPr>
        <p:spPr>
          <a:xfrm>
            <a:off x="8077873" y="3487497"/>
            <a:ext cx="893193" cy="261610"/>
          </a:xfrm>
          <a:prstGeom prst="rect">
            <a:avLst/>
          </a:prstGeom>
          <a:noFill/>
        </p:spPr>
        <p:txBody>
          <a:bodyPr wrap="none" rtlCol="0">
            <a:spAutoFit/>
          </a:bodyPr>
          <a:lstStyle/>
          <a:p>
            <a:r>
              <a:rPr lang="lt-LT" sz="1100" dirty="0">
                <a:solidFill>
                  <a:schemeClr val="accent6"/>
                </a:solidFill>
                <a:latin typeface="Arial" panose="020B0604020202020204" pitchFamily="34" charset="0"/>
                <a:cs typeface="Arial" panose="020B0604020202020204" pitchFamily="34" charset="0"/>
              </a:rPr>
              <a:t>(-2,</a:t>
            </a:r>
            <a:r>
              <a:rPr lang="en-US" sz="1100" dirty="0">
                <a:solidFill>
                  <a:schemeClr val="accent6"/>
                </a:solidFill>
                <a:latin typeface="Arial" panose="020B0604020202020204" pitchFamily="34" charset="0"/>
                <a:cs typeface="Arial" panose="020B0604020202020204" pitchFamily="34" charset="0"/>
              </a:rPr>
              <a:t>0 t</a:t>
            </a:r>
            <a:r>
              <a:rPr lang="lt-LT" sz="1100" dirty="0">
                <a:solidFill>
                  <a:schemeClr val="accent6"/>
                </a:solidFill>
                <a:latin typeface="Arial" panose="020B0604020202020204" pitchFamily="34" charset="0"/>
                <a:cs typeface="Arial" panose="020B0604020202020204" pitchFamily="34" charset="0"/>
              </a:rPr>
              <a:t>ū</a:t>
            </a:r>
            <a:r>
              <a:rPr lang="en-US" sz="1100" dirty="0" err="1">
                <a:solidFill>
                  <a:schemeClr val="accent6"/>
                </a:solidFill>
                <a:latin typeface="Arial" panose="020B0604020202020204" pitchFamily="34" charset="0"/>
                <a:cs typeface="Arial" panose="020B0604020202020204" pitchFamily="34" charset="0"/>
              </a:rPr>
              <a:t>kst</a:t>
            </a:r>
            <a:r>
              <a:rPr lang="en-US" sz="1100" dirty="0">
                <a:solidFill>
                  <a:schemeClr val="accent6"/>
                </a:solidFill>
                <a:latin typeface="Arial" panose="020B0604020202020204" pitchFamily="34" charset="0"/>
                <a:cs typeface="Arial" panose="020B0604020202020204" pitchFamily="34" charset="0"/>
              </a:rPr>
              <a:t>.</a:t>
            </a:r>
            <a:r>
              <a:rPr lang="lt-LT" sz="1100" dirty="0">
                <a:solidFill>
                  <a:schemeClr val="accent6"/>
                </a:solidFill>
                <a:latin typeface="Arial" panose="020B0604020202020204" pitchFamily="34" charset="0"/>
                <a:cs typeface="Arial" panose="020B0604020202020204" pitchFamily="34" charset="0"/>
              </a:rPr>
              <a:t>)</a:t>
            </a:r>
            <a:endParaRPr lang="en-US" sz="1100" dirty="0">
              <a:solidFill>
                <a:schemeClr val="accent6"/>
              </a:solidFill>
              <a:latin typeface="Arial" panose="020B0604020202020204" pitchFamily="34" charset="0"/>
              <a:cs typeface="Arial" panose="020B0604020202020204" pitchFamily="34" charset="0"/>
            </a:endParaRPr>
          </a:p>
        </p:txBody>
      </p:sp>
      <p:sp>
        <p:nvSpPr>
          <p:cNvPr id="31" name="TextBox 30"/>
          <p:cNvSpPr txBox="1"/>
          <p:nvPr/>
        </p:nvSpPr>
        <p:spPr>
          <a:xfrm>
            <a:off x="9194285" y="3485748"/>
            <a:ext cx="893193" cy="261610"/>
          </a:xfrm>
          <a:prstGeom prst="rect">
            <a:avLst/>
          </a:prstGeom>
          <a:noFill/>
        </p:spPr>
        <p:txBody>
          <a:bodyPr wrap="none" rtlCol="0">
            <a:spAutoFit/>
          </a:bodyPr>
          <a:lstStyle/>
          <a:p>
            <a:r>
              <a:rPr lang="lt-LT" sz="1100" dirty="0">
                <a:solidFill>
                  <a:schemeClr val="accent6"/>
                </a:solidFill>
                <a:latin typeface="Arial" panose="020B0604020202020204" pitchFamily="34" charset="0"/>
                <a:cs typeface="Arial" panose="020B0604020202020204" pitchFamily="34" charset="0"/>
              </a:rPr>
              <a:t>(-</a:t>
            </a:r>
            <a:r>
              <a:rPr lang="en-US" sz="1100" dirty="0">
                <a:solidFill>
                  <a:schemeClr val="accent6"/>
                </a:solidFill>
                <a:latin typeface="Arial" panose="020B0604020202020204" pitchFamily="34" charset="0"/>
                <a:cs typeface="Arial" panose="020B0604020202020204" pitchFamily="34" charset="0"/>
              </a:rPr>
              <a:t>8,9</a:t>
            </a:r>
            <a:r>
              <a:rPr lang="lt-LT" sz="1100" dirty="0">
                <a:solidFill>
                  <a:schemeClr val="accent6"/>
                </a:solidFill>
                <a:latin typeface="Arial" panose="020B0604020202020204" pitchFamily="34" charset="0"/>
                <a:cs typeface="Arial" panose="020B0604020202020204" pitchFamily="34" charset="0"/>
              </a:rPr>
              <a:t> </a:t>
            </a:r>
            <a:r>
              <a:rPr lang="en-US" sz="1100" dirty="0">
                <a:solidFill>
                  <a:schemeClr val="accent6"/>
                </a:solidFill>
                <a:latin typeface="Arial" panose="020B0604020202020204" pitchFamily="34" charset="0"/>
                <a:cs typeface="Arial" panose="020B0604020202020204" pitchFamily="34" charset="0"/>
              </a:rPr>
              <a:t>t</a:t>
            </a:r>
            <a:r>
              <a:rPr lang="lt-LT" sz="1100" dirty="0">
                <a:solidFill>
                  <a:schemeClr val="accent6"/>
                </a:solidFill>
                <a:latin typeface="Arial" panose="020B0604020202020204" pitchFamily="34" charset="0"/>
                <a:cs typeface="Arial" panose="020B0604020202020204" pitchFamily="34" charset="0"/>
              </a:rPr>
              <a:t>ū</a:t>
            </a:r>
            <a:r>
              <a:rPr lang="en-US" sz="1100" dirty="0" err="1">
                <a:solidFill>
                  <a:schemeClr val="accent6"/>
                </a:solidFill>
                <a:latin typeface="Arial" panose="020B0604020202020204" pitchFamily="34" charset="0"/>
                <a:cs typeface="Arial" panose="020B0604020202020204" pitchFamily="34" charset="0"/>
              </a:rPr>
              <a:t>kst</a:t>
            </a:r>
            <a:r>
              <a:rPr lang="en-US" sz="1100" dirty="0">
                <a:solidFill>
                  <a:schemeClr val="accent6"/>
                </a:solidFill>
                <a:latin typeface="Arial" panose="020B0604020202020204" pitchFamily="34" charset="0"/>
                <a:cs typeface="Arial" panose="020B0604020202020204" pitchFamily="34" charset="0"/>
              </a:rPr>
              <a:t>.</a:t>
            </a:r>
            <a:r>
              <a:rPr lang="lt-LT" sz="1100" dirty="0">
                <a:solidFill>
                  <a:schemeClr val="accent6"/>
                </a:solidFill>
                <a:latin typeface="Arial" panose="020B0604020202020204" pitchFamily="34" charset="0"/>
                <a:cs typeface="Arial" panose="020B0604020202020204" pitchFamily="34" charset="0"/>
              </a:rPr>
              <a:t>)</a:t>
            </a:r>
            <a:endParaRPr lang="en-US" sz="1100" dirty="0">
              <a:solidFill>
                <a:schemeClr val="accent6"/>
              </a:solidFill>
              <a:latin typeface="Arial" panose="020B0604020202020204" pitchFamily="34" charset="0"/>
              <a:cs typeface="Arial" panose="020B0604020202020204" pitchFamily="34" charset="0"/>
            </a:endParaRPr>
          </a:p>
        </p:txBody>
      </p:sp>
      <p:sp>
        <p:nvSpPr>
          <p:cNvPr id="32" name="TextBox 31"/>
          <p:cNvSpPr txBox="1"/>
          <p:nvPr/>
        </p:nvSpPr>
        <p:spPr>
          <a:xfrm>
            <a:off x="10310697" y="3498233"/>
            <a:ext cx="893193" cy="261610"/>
          </a:xfrm>
          <a:prstGeom prst="rect">
            <a:avLst/>
          </a:prstGeom>
          <a:noFill/>
        </p:spPr>
        <p:txBody>
          <a:bodyPr wrap="none" rtlCol="0">
            <a:spAutoFit/>
          </a:bodyPr>
          <a:lstStyle/>
          <a:p>
            <a:r>
              <a:rPr lang="en-US" sz="1100" dirty="0">
                <a:solidFill>
                  <a:schemeClr val="accent6"/>
                </a:solidFill>
                <a:latin typeface="Arial" panose="020B0604020202020204" pitchFamily="34" charset="0"/>
                <a:cs typeface="Arial" panose="020B0604020202020204" pitchFamily="34" charset="0"/>
              </a:rPr>
              <a:t>(-</a:t>
            </a:r>
            <a:r>
              <a:rPr lang="lt-LT" sz="1100" dirty="0">
                <a:solidFill>
                  <a:schemeClr val="accent6"/>
                </a:solidFill>
                <a:latin typeface="Arial" panose="020B0604020202020204" pitchFamily="34" charset="0"/>
                <a:cs typeface="Arial" panose="020B0604020202020204" pitchFamily="34" charset="0"/>
              </a:rPr>
              <a:t>2,</a:t>
            </a:r>
            <a:r>
              <a:rPr lang="en-US" sz="1100" dirty="0">
                <a:solidFill>
                  <a:schemeClr val="accent6"/>
                </a:solidFill>
                <a:latin typeface="Arial" panose="020B0604020202020204" pitchFamily="34" charset="0"/>
                <a:cs typeface="Arial" panose="020B0604020202020204" pitchFamily="34" charset="0"/>
              </a:rPr>
              <a:t>1 t</a:t>
            </a:r>
            <a:r>
              <a:rPr lang="lt-LT" sz="1100" dirty="0">
                <a:solidFill>
                  <a:schemeClr val="accent6"/>
                </a:solidFill>
                <a:latin typeface="Arial" panose="020B0604020202020204" pitchFamily="34" charset="0"/>
                <a:cs typeface="Arial" panose="020B0604020202020204" pitchFamily="34" charset="0"/>
              </a:rPr>
              <a:t>ū</a:t>
            </a:r>
            <a:r>
              <a:rPr lang="en-US" sz="1100" dirty="0" err="1">
                <a:solidFill>
                  <a:schemeClr val="accent6"/>
                </a:solidFill>
                <a:latin typeface="Arial" panose="020B0604020202020204" pitchFamily="34" charset="0"/>
                <a:cs typeface="Arial" panose="020B0604020202020204" pitchFamily="34" charset="0"/>
              </a:rPr>
              <a:t>kst</a:t>
            </a:r>
            <a:r>
              <a:rPr lang="en-US" sz="1100" dirty="0">
                <a:solidFill>
                  <a:schemeClr val="accent6"/>
                </a:solidFill>
                <a:latin typeface="Arial" panose="020B0604020202020204" pitchFamily="34" charset="0"/>
                <a:cs typeface="Arial" panose="020B0604020202020204" pitchFamily="34" charset="0"/>
              </a:rPr>
              <a:t>.</a:t>
            </a:r>
            <a:r>
              <a:rPr lang="lt-LT" sz="1100" dirty="0">
                <a:solidFill>
                  <a:schemeClr val="accent6"/>
                </a:solidFill>
                <a:latin typeface="Arial" panose="020B0604020202020204" pitchFamily="34" charset="0"/>
                <a:cs typeface="Arial" panose="020B0604020202020204" pitchFamily="34" charset="0"/>
              </a:rPr>
              <a:t>)</a:t>
            </a:r>
            <a:endParaRPr lang="en-US" sz="1100" dirty="0">
              <a:solidFill>
                <a:schemeClr val="accent6"/>
              </a:solidFill>
              <a:latin typeface="Arial" panose="020B0604020202020204" pitchFamily="34" charset="0"/>
              <a:cs typeface="Arial" panose="020B0604020202020204" pitchFamily="34" charset="0"/>
            </a:endParaRPr>
          </a:p>
        </p:txBody>
      </p:sp>
      <p:sp>
        <p:nvSpPr>
          <p:cNvPr id="33" name="TextBox 32"/>
          <p:cNvSpPr txBox="1"/>
          <p:nvPr/>
        </p:nvSpPr>
        <p:spPr>
          <a:xfrm>
            <a:off x="2018029" y="3512196"/>
            <a:ext cx="893193" cy="261610"/>
          </a:xfrm>
          <a:prstGeom prst="rect">
            <a:avLst/>
          </a:prstGeom>
          <a:noFill/>
        </p:spPr>
        <p:txBody>
          <a:bodyPr wrap="none" rtlCol="0">
            <a:spAutoFit/>
          </a:bodyPr>
          <a:lstStyle/>
          <a:p>
            <a:r>
              <a:rPr lang="en-US" sz="1100" dirty="0">
                <a:solidFill>
                  <a:srgbClr val="8A2062"/>
                </a:solidFill>
                <a:latin typeface="Arial" panose="020B0604020202020204" pitchFamily="34" charset="0"/>
                <a:cs typeface="Arial" panose="020B0604020202020204" pitchFamily="34" charset="0"/>
              </a:rPr>
              <a:t>(-0,</a:t>
            </a:r>
            <a:r>
              <a:rPr lang="lt-LT" sz="1100" dirty="0">
                <a:solidFill>
                  <a:srgbClr val="8A2062"/>
                </a:solidFill>
                <a:latin typeface="Arial" panose="020B0604020202020204" pitchFamily="34" charset="0"/>
                <a:cs typeface="Arial" panose="020B0604020202020204" pitchFamily="34" charset="0"/>
              </a:rPr>
              <a:t>6</a:t>
            </a:r>
            <a:r>
              <a:rPr lang="en-US" sz="1100" dirty="0">
                <a:solidFill>
                  <a:srgbClr val="8A2062"/>
                </a:solidFill>
                <a:latin typeface="Arial" panose="020B0604020202020204" pitchFamily="34" charset="0"/>
                <a:cs typeface="Arial" panose="020B0604020202020204" pitchFamily="34" charset="0"/>
              </a:rPr>
              <a:t> t</a:t>
            </a:r>
            <a:r>
              <a:rPr lang="lt-LT" sz="1100" dirty="0">
                <a:solidFill>
                  <a:srgbClr val="8A2062"/>
                </a:solidFill>
                <a:latin typeface="Arial" panose="020B0604020202020204" pitchFamily="34" charset="0"/>
                <a:cs typeface="Arial" panose="020B0604020202020204" pitchFamily="34" charset="0"/>
              </a:rPr>
              <a:t>ū</a:t>
            </a:r>
            <a:r>
              <a:rPr lang="en-US" sz="1100" dirty="0" err="1">
                <a:solidFill>
                  <a:srgbClr val="8A2062"/>
                </a:solidFill>
                <a:latin typeface="Arial" panose="020B0604020202020204" pitchFamily="34" charset="0"/>
                <a:cs typeface="Arial" panose="020B0604020202020204" pitchFamily="34" charset="0"/>
              </a:rPr>
              <a:t>kst</a:t>
            </a:r>
            <a:r>
              <a:rPr lang="en-US" sz="1100" dirty="0">
                <a:solidFill>
                  <a:srgbClr val="8A2062"/>
                </a:solidFill>
                <a:latin typeface="Arial" panose="020B0604020202020204" pitchFamily="34" charset="0"/>
                <a:cs typeface="Arial" panose="020B0604020202020204" pitchFamily="34" charset="0"/>
              </a:rPr>
              <a:t>.</a:t>
            </a:r>
            <a:r>
              <a:rPr lang="lt-LT" sz="1100" dirty="0">
                <a:solidFill>
                  <a:srgbClr val="8A2062"/>
                </a:solidFill>
                <a:latin typeface="Arial" panose="020B0604020202020204" pitchFamily="34" charset="0"/>
                <a:cs typeface="Arial" panose="020B0604020202020204" pitchFamily="34" charset="0"/>
              </a:rPr>
              <a:t>)</a:t>
            </a:r>
            <a:endParaRPr lang="en-US" sz="1100" dirty="0">
              <a:solidFill>
                <a:srgbClr val="8A2062"/>
              </a:solidFill>
              <a:latin typeface="Arial" panose="020B0604020202020204" pitchFamily="34" charset="0"/>
              <a:cs typeface="Arial" panose="020B0604020202020204" pitchFamily="34" charset="0"/>
            </a:endParaRPr>
          </a:p>
        </p:txBody>
      </p:sp>
      <p:sp>
        <p:nvSpPr>
          <p:cNvPr id="34" name="TextBox 33"/>
          <p:cNvSpPr txBox="1"/>
          <p:nvPr/>
        </p:nvSpPr>
        <p:spPr>
          <a:xfrm>
            <a:off x="7073273" y="6153573"/>
            <a:ext cx="928459" cy="261610"/>
          </a:xfrm>
          <a:prstGeom prst="rect">
            <a:avLst/>
          </a:prstGeom>
          <a:noFill/>
        </p:spPr>
        <p:txBody>
          <a:bodyPr wrap="none" rtlCol="0">
            <a:spAutoFit/>
          </a:bodyPr>
          <a:lstStyle/>
          <a:p>
            <a:r>
              <a:rPr lang="lt-LT" sz="1100" dirty="0">
                <a:solidFill>
                  <a:srgbClr val="339966"/>
                </a:solidFill>
                <a:latin typeface="Arial" panose="020B0604020202020204" pitchFamily="34" charset="0"/>
                <a:cs typeface="Arial" panose="020B0604020202020204" pitchFamily="34" charset="0"/>
              </a:rPr>
              <a:t>(+3,</a:t>
            </a:r>
            <a:r>
              <a:rPr lang="en-US" sz="1100" dirty="0">
                <a:solidFill>
                  <a:srgbClr val="339966"/>
                </a:solidFill>
                <a:latin typeface="Arial" panose="020B0604020202020204" pitchFamily="34" charset="0"/>
                <a:cs typeface="Arial" panose="020B0604020202020204" pitchFamily="34" charset="0"/>
              </a:rPr>
              <a:t>7 t</a:t>
            </a:r>
            <a:r>
              <a:rPr lang="lt-LT" sz="1100" dirty="0">
                <a:solidFill>
                  <a:srgbClr val="339966"/>
                </a:solidFill>
                <a:latin typeface="Arial" panose="020B0604020202020204" pitchFamily="34" charset="0"/>
                <a:cs typeface="Arial" panose="020B0604020202020204" pitchFamily="34" charset="0"/>
              </a:rPr>
              <a:t>ū</a:t>
            </a:r>
            <a:r>
              <a:rPr lang="en-US" sz="1100" dirty="0" err="1">
                <a:solidFill>
                  <a:srgbClr val="339966"/>
                </a:solidFill>
                <a:latin typeface="Arial" panose="020B0604020202020204" pitchFamily="34" charset="0"/>
                <a:cs typeface="Arial" panose="020B0604020202020204" pitchFamily="34" charset="0"/>
              </a:rPr>
              <a:t>kst</a:t>
            </a:r>
            <a:r>
              <a:rPr lang="en-US" sz="1100" dirty="0">
                <a:solidFill>
                  <a:srgbClr val="339966"/>
                </a:solidFill>
                <a:latin typeface="Arial" panose="020B0604020202020204" pitchFamily="34" charset="0"/>
                <a:cs typeface="Arial" panose="020B0604020202020204" pitchFamily="34" charset="0"/>
              </a:rPr>
              <a:t>.</a:t>
            </a:r>
            <a:r>
              <a:rPr lang="lt-LT" sz="1100" dirty="0">
                <a:solidFill>
                  <a:srgbClr val="339966"/>
                </a:solidFill>
                <a:latin typeface="Arial" panose="020B0604020202020204" pitchFamily="34" charset="0"/>
                <a:cs typeface="Arial" panose="020B0604020202020204" pitchFamily="34" charset="0"/>
              </a:rPr>
              <a:t>)</a:t>
            </a:r>
            <a:endParaRPr lang="en-US" sz="1100" dirty="0">
              <a:solidFill>
                <a:srgbClr val="339966"/>
              </a:solidFill>
              <a:latin typeface="Arial" panose="020B0604020202020204" pitchFamily="34" charset="0"/>
              <a:cs typeface="Arial" panose="020B0604020202020204" pitchFamily="34" charset="0"/>
            </a:endParaRPr>
          </a:p>
        </p:txBody>
      </p:sp>
      <p:sp>
        <p:nvSpPr>
          <p:cNvPr id="35" name="TextBox 34"/>
          <p:cNvSpPr txBox="1"/>
          <p:nvPr/>
        </p:nvSpPr>
        <p:spPr>
          <a:xfrm>
            <a:off x="3204286" y="3528528"/>
            <a:ext cx="928459" cy="261610"/>
          </a:xfrm>
          <a:prstGeom prst="rect">
            <a:avLst/>
          </a:prstGeom>
          <a:noFill/>
        </p:spPr>
        <p:txBody>
          <a:bodyPr wrap="none" rtlCol="0">
            <a:spAutoFit/>
          </a:bodyPr>
          <a:lstStyle/>
          <a:p>
            <a:r>
              <a:rPr lang="lt-LT" sz="1100" dirty="0">
                <a:solidFill>
                  <a:srgbClr val="8A2062"/>
                </a:solidFill>
                <a:latin typeface="Arial" panose="020B0604020202020204" pitchFamily="34" charset="0"/>
                <a:cs typeface="Arial" panose="020B0604020202020204" pitchFamily="34" charset="0"/>
              </a:rPr>
              <a:t>(</a:t>
            </a:r>
            <a:r>
              <a:rPr lang="en-US" sz="1100" dirty="0">
                <a:solidFill>
                  <a:srgbClr val="8A2062"/>
                </a:solidFill>
                <a:latin typeface="Arial" panose="020B0604020202020204" pitchFamily="34" charset="0"/>
                <a:cs typeface="Arial" panose="020B0604020202020204" pitchFamily="34" charset="0"/>
              </a:rPr>
              <a:t>+1,9</a:t>
            </a:r>
            <a:r>
              <a:rPr lang="lt-LT" sz="1100" dirty="0">
                <a:solidFill>
                  <a:srgbClr val="8A2062"/>
                </a:solidFill>
                <a:latin typeface="Arial" panose="020B0604020202020204" pitchFamily="34" charset="0"/>
                <a:cs typeface="Arial" panose="020B0604020202020204" pitchFamily="34" charset="0"/>
              </a:rPr>
              <a:t> </a:t>
            </a:r>
            <a:r>
              <a:rPr lang="en-US" sz="1100" dirty="0">
                <a:solidFill>
                  <a:srgbClr val="8A2062"/>
                </a:solidFill>
                <a:latin typeface="Arial" panose="020B0604020202020204" pitchFamily="34" charset="0"/>
                <a:cs typeface="Arial" panose="020B0604020202020204" pitchFamily="34" charset="0"/>
              </a:rPr>
              <a:t>t</a:t>
            </a:r>
            <a:r>
              <a:rPr lang="lt-LT" sz="1100" dirty="0">
                <a:solidFill>
                  <a:srgbClr val="8A2062"/>
                </a:solidFill>
                <a:latin typeface="Arial" panose="020B0604020202020204" pitchFamily="34" charset="0"/>
                <a:cs typeface="Arial" panose="020B0604020202020204" pitchFamily="34" charset="0"/>
              </a:rPr>
              <a:t>ū</a:t>
            </a:r>
            <a:r>
              <a:rPr lang="en-US" sz="1100" dirty="0" err="1">
                <a:solidFill>
                  <a:srgbClr val="8A2062"/>
                </a:solidFill>
                <a:latin typeface="Arial" panose="020B0604020202020204" pitchFamily="34" charset="0"/>
                <a:cs typeface="Arial" panose="020B0604020202020204" pitchFamily="34" charset="0"/>
              </a:rPr>
              <a:t>kst</a:t>
            </a:r>
            <a:r>
              <a:rPr lang="en-US" sz="1100" dirty="0">
                <a:solidFill>
                  <a:srgbClr val="8A2062"/>
                </a:solidFill>
                <a:latin typeface="Arial" panose="020B0604020202020204" pitchFamily="34" charset="0"/>
                <a:cs typeface="Arial" panose="020B0604020202020204" pitchFamily="34" charset="0"/>
              </a:rPr>
              <a:t>.</a:t>
            </a:r>
            <a:r>
              <a:rPr lang="lt-LT" sz="1100" dirty="0">
                <a:solidFill>
                  <a:srgbClr val="8A2062"/>
                </a:solidFill>
                <a:latin typeface="Arial" panose="020B0604020202020204" pitchFamily="34" charset="0"/>
                <a:cs typeface="Arial" panose="020B0604020202020204" pitchFamily="34" charset="0"/>
              </a:rPr>
              <a:t>)</a:t>
            </a:r>
            <a:endParaRPr lang="en-US" sz="1100" dirty="0">
              <a:solidFill>
                <a:srgbClr val="8A2062"/>
              </a:solidFill>
              <a:latin typeface="Arial" panose="020B0604020202020204" pitchFamily="34" charset="0"/>
              <a:cs typeface="Arial" panose="020B0604020202020204" pitchFamily="34" charset="0"/>
            </a:endParaRPr>
          </a:p>
        </p:txBody>
      </p:sp>
      <p:sp>
        <p:nvSpPr>
          <p:cNvPr id="36" name="TextBox 35"/>
          <p:cNvSpPr txBox="1"/>
          <p:nvPr/>
        </p:nvSpPr>
        <p:spPr>
          <a:xfrm>
            <a:off x="880839" y="3510251"/>
            <a:ext cx="928459" cy="261610"/>
          </a:xfrm>
          <a:prstGeom prst="rect">
            <a:avLst/>
          </a:prstGeom>
          <a:noFill/>
        </p:spPr>
        <p:txBody>
          <a:bodyPr wrap="none" rtlCol="0">
            <a:spAutoFit/>
          </a:bodyPr>
          <a:lstStyle/>
          <a:p>
            <a:r>
              <a:rPr lang="lt-LT" sz="1100" dirty="0">
                <a:solidFill>
                  <a:srgbClr val="8A2062"/>
                </a:solidFill>
                <a:latin typeface="Arial" panose="020B0604020202020204" pitchFamily="34" charset="0"/>
                <a:cs typeface="Arial" panose="020B0604020202020204" pitchFamily="34" charset="0"/>
              </a:rPr>
              <a:t>(+0,7 </a:t>
            </a:r>
            <a:r>
              <a:rPr lang="en-US" sz="1100" dirty="0">
                <a:solidFill>
                  <a:srgbClr val="8A2062"/>
                </a:solidFill>
                <a:latin typeface="Arial" panose="020B0604020202020204" pitchFamily="34" charset="0"/>
                <a:cs typeface="Arial" panose="020B0604020202020204" pitchFamily="34" charset="0"/>
              </a:rPr>
              <a:t>t</a:t>
            </a:r>
            <a:r>
              <a:rPr lang="lt-LT" sz="1100" dirty="0">
                <a:solidFill>
                  <a:srgbClr val="8A2062"/>
                </a:solidFill>
                <a:latin typeface="Arial" panose="020B0604020202020204" pitchFamily="34" charset="0"/>
                <a:cs typeface="Arial" panose="020B0604020202020204" pitchFamily="34" charset="0"/>
              </a:rPr>
              <a:t>ū</a:t>
            </a:r>
            <a:r>
              <a:rPr lang="en-US" sz="1100" dirty="0" err="1">
                <a:solidFill>
                  <a:srgbClr val="8A2062"/>
                </a:solidFill>
                <a:latin typeface="Arial" panose="020B0604020202020204" pitchFamily="34" charset="0"/>
                <a:cs typeface="Arial" panose="020B0604020202020204" pitchFamily="34" charset="0"/>
              </a:rPr>
              <a:t>kst</a:t>
            </a:r>
            <a:r>
              <a:rPr lang="en-US" sz="1100" dirty="0">
                <a:solidFill>
                  <a:srgbClr val="8A2062"/>
                </a:solidFill>
                <a:latin typeface="Arial" panose="020B0604020202020204" pitchFamily="34" charset="0"/>
                <a:cs typeface="Arial" panose="020B0604020202020204" pitchFamily="34" charset="0"/>
              </a:rPr>
              <a:t>.</a:t>
            </a:r>
            <a:r>
              <a:rPr lang="lt-LT" sz="1100" dirty="0">
                <a:solidFill>
                  <a:srgbClr val="8A2062"/>
                </a:solidFill>
                <a:latin typeface="Arial" panose="020B0604020202020204" pitchFamily="34" charset="0"/>
                <a:cs typeface="Arial" panose="020B0604020202020204" pitchFamily="34" charset="0"/>
              </a:rPr>
              <a:t>)</a:t>
            </a:r>
            <a:endParaRPr lang="en-US" sz="1100" dirty="0">
              <a:solidFill>
                <a:srgbClr val="8A2062"/>
              </a:solidFill>
              <a:latin typeface="Arial" panose="020B0604020202020204" pitchFamily="34" charset="0"/>
              <a:cs typeface="Arial" panose="020B0604020202020204" pitchFamily="34" charset="0"/>
            </a:endParaRPr>
          </a:p>
        </p:txBody>
      </p:sp>
      <p:sp>
        <p:nvSpPr>
          <p:cNvPr id="37" name="TextBox 36"/>
          <p:cNvSpPr txBox="1"/>
          <p:nvPr/>
        </p:nvSpPr>
        <p:spPr>
          <a:xfrm>
            <a:off x="772159" y="6144884"/>
            <a:ext cx="928459" cy="261610"/>
          </a:xfrm>
          <a:prstGeom prst="rect">
            <a:avLst/>
          </a:prstGeom>
          <a:noFill/>
        </p:spPr>
        <p:txBody>
          <a:bodyPr wrap="none" rtlCol="0">
            <a:spAutoFit/>
          </a:bodyPr>
          <a:lstStyle/>
          <a:p>
            <a:r>
              <a:rPr lang="lt-LT" sz="1100" dirty="0">
                <a:solidFill>
                  <a:srgbClr val="0070C0"/>
                </a:solidFill>
                <a:latin typeface="Arial" panose="020B0604020202020204" pitchFamily="34" charset="0"/>
                <a:cs typeface="Arial" panose="020B0604020202020204" pitchFamily="34" charset="0"/>
              </a:rPr>
              <a:t>(</a:t>
            </a:r>
            <a:r>
              <a:rPr lang="en-US" sz="1100" dirty="0">
                <a:solidFill>
                  <a:srgbClr val="0070C0"/>
                </a:solidFill>
                <a:latin typeface="Arial" panose="020B0604020202020204" pitchFamily="34" charset="0"/>
                <a:cs typeface="Arial" panose="020B0604020202020204" pitchFamily="34" charset="0"/>
              </a:rPr>
              <a:t>+2,9</a:t>
            </a:r>
            <a:r>
              <a:rPr lang="lt-LT" sz="1100" dirty="0">
                <a:solidFill>
                  <a:srgbClr val="0070C0"/>
                </a:solidFill>
                <a:latin typeface="Arial" panose="020B0604020202020204" pitchFamily="34" charset="0"/>
                <a:cs typeface="Arial" panose="020B0604020202020204" pitchFamily="34" charset="0"/>
              </a:rPr>
              <a:t> </a:t>
            </a:r>
            <a:r>
              <a:rPr lang="en-US" sz="1100" dirty="0">
                <a:solidFill>
                  <a:srgbClr val="0070C0"/>
                </a:solidFill>
                <a:latin typeface="Arial" panose="020B0604020202020204" pitchFamily="34" charset="0"/>
                <a:cs typeface="Arial" panose="020B0604020202020204" pitchFamily="34" charset="0"/>
              </a:rPr>
              <a:t>t</a:t>
            </a:r>
            <a:r>
              <a:rPr lang="lt-LT" sz="1100" dirty="0">
                <a:solidFill>
                  <a:srgbClr val="0070C0"/>
                </a:solidFill>
                <a:latin typeface="Arial" panose="020B0604020202020204" pitchFamily="34" charset="0"/>
                <a:cs typeface="Arial" panose="020B0604020202020204" pitchFamily="34" charset="0"/>
              </a:rPr>
              <a:t>ū</a:t>
            </a:r>
            <a:r>
              <a:rPr lang="en-US" sz="1100" dirty="0" err="1">
                <a:solidFill>
                  <a:srgbClr val="0070C0"/>
                </a:solidFill>
                <a:latin typeface="Arial" panose="020B0604020202020204" pitchFamily="34" charset="0"/>
                <a:cs typeface="Arial" panose="020B0604020202020204" pitchFamily="34" charset="0"/>
              </a:rPr>
              <a:t>kst</a:t>
            </a:r>
            <a:r>
              <a:rPr lang="en-US" sz="1100" dirty="0">
                <a:solidFill>
                  <a:srgbClr val="0070C0"/>
                </a:solidFill>
                <a:latin typeface="Arial" panose="020B0604020202020204" pitchFamily="34" charset="0"/>
                <a:cs typeface="Arial" panose="020B0604020202020204" pitchFamily="34" charset="0"/>
              </a:rPr>
              <a:t>.</a:t>
            </a:r>
            <a:r>
              <a:rPr lang="lt-LT" sz="1100" dirty="0">
                <a:solidFill>
                  <a:srgbClr val="0070C0"/>
                </a:solidFill>
                <a:latin typeface="Arial" panose="020B0604020202020204" pitchFamily="34" charset="0"/>
                <a:cs typeface="Arial" panose="020B0604020202020204" pitchFamily="34" charset="0"/>
              </a:rPr>
              <a:t>)</a:t>
            </a:r>
            <a:endParaRPr lang="en-US" sz="11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2007021" y="6177455"/>
            <a:ext cx="928459" cy="261610"/>
          </a:xfrm>
          <a:prstGeom prst="rect">
            <a:avLst/>
          </a:prstGeom>
          <a:noFill/>
        </p:spPr>
        <p:txBody>
          <a:bodyPr wrap="none" rtlCol="0">
            <a:spAutoFit/>
          </a:bodyPr>
          <a:lstStyle/>
          <a:p>
            <a:r>
              <a:rPr lang="en-US" sz="1100" dirty="0">
                <a:solidFill>
                  <a:srgbClr val="0070C0"/>
                </a:solidFill>
                <a:latin typeface="Arial" panose="020B0604020202020204" pitchFamily="34" charset="0"/>
                <a:cs typeface="Arial" panose="020B0604020202020204" pitchFamily="34" charset="0"/>
              </a:rPr>
              <a:t>(</a:t>
            </a:r>
            <a:r>
              <a:rPr lang="lt-LT" sz="1100" dirty="0">
                <a:solidFill>
                  <a:srgbClr val="0070C0"/>
                </a:solidFill>
                <a:latin typeface="Arial" panose="020B0604020202020204" pitchFamily="34" charset="0"/>
                <a:cs typeface="Arial" panose="020B0604020202020204" pitchFamily="34" charset="0"/>
              </a:rPr>
              <a:t>+1,</a:t>
            </a:r>
            <a:r>
              <a:rPr lang="en-US" sz="1100" dirty="0">
                <a:solidFill>
                  <a:srgbClr val="0070C0"/>
                </a:solidFill>
                <a:latin typeface="Arial" panose="020B0604020202020204" pitchFamily="34" charset="0"/>
                <a:cs typeface="Arial" panose="020B0604020202020204" pitchFamily="34" charset="0"/>
              </a:rPr>
              <a:t>9 t</a:t>
            </a:r>
            <a:r>
              <a:rPr lang="lt-LT" sz="1100" dirty="0">
                <a:solidFill>
                  <a:srgbClr val="0070C0"/>
                </a:solidFill>
                <a:latin typeface="Arial" panose="020B0604020202020204" pitchFamily="34" charset="0"/>
                <a:cs typeface="Arial" panose="020B0604020202020204" pitchFamily="34" charset="0"/>
              </a:rPr>
              <a:t>ū</a:t>
            </a:r>
            <a:r>
              <a:rPr lang="en-US" sz="1100" dirty="0" err="1">
                <a:solidFill>
                  <a:srgbClr val="0070C0"/>
                </a:solidFill>
                <a:latin typeface="Arial" panose="020B0604020202020204" pitchFamily="34" charset="0"/>
                <a:cs typeface="Arial" panose="020B0604020202020204" pitchFamily="34" charset="0"/>
              </a:rPr>
              <a:t>kst</a:t>
            </a:r>
            <a:r>
              <a:rPr lang="en-US" sz="1100" dirty="0">
                <a:solidFill>
                  <a:srgbClr val="0070C0"/>
                </a:solidFill>
                <a:latin typeface="Arial" panose="020B0604020202020204" pitchFamily="34" charset="0"/>
                <a:cs typeface="Arial" panose="020B0604020202020204" pitchFamily="34" charset="0"/>
              </a:rPr>
              <a:t>.</a:t>
            </a:r>
            <a:r>
              <a:rPr lang="lt-LT" sz="1100" dirty="0">
                <a:solidFill>
                  <a:srgbClr val="0070C0"/>
                </a:solidFill>
                <a:latin typeface="Arial" panose="020B0604020202020204" pitchFamily="34" charset="0"/>
                <a:cs typeface="Arial" panose="020B0604020202020204" pitchFamily="34" charset="0"/>
              </a:rPr>
              <a:t>)</a:t>
            </a:r>
            <a:endParaRPr lang="en-US" sz="11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3310501" y="6179257"/>
            <a:ext cx="928459" cy="261610"/>
          </a:xfrm>
          <a:prstGeom prst="rect">
            <a:avLst/>
          </a:prstGeom>
          <a:noFill/>
        </p:spPr>
        <p:txBody>
          <a:bodyPr wrap="none" rtlCol="0">
            <a:spAutoFit/>
          </a:bodyPr>
          <a:lstStyle/>
          <a:p>
            <a:r>
              <a:rPr lang="lt-LT" sz="1100" dirty="0">
                <a:solidFill>
                  <a:srgbClr val="0070C0"/>
                </a:solidFill>
                <a:latin typeface="Arial" panose="020B0604020202020204" pitchFamily="34" charset="0"/>
                <a:cs typeface="Arial" panose="020B0604020202020204" pitchFamily="34" charset="0"/>
              </a:rPr>
              <a:t>(+6,2 </a:t>
            </a:r>
            <a:r>
              <a:rPr lang="en-US" sz="1100" dirty="0">
                <a:solidFill>
                  <a:srgbClr val="0070C0"/>
                </a:solidFill>
                <a:latin typeface="Arial" panose="020B0604020202020204" pitchFamily="34" charset="0"/>
                <a:cs typeface="Arial" panose="020B0604020202020204" pitchFamily="34" charset="0"/>
              </a:rPr>
              <a:t>t</a:t>
            </a:r>
            <a:r>
              <a:rPr lang="lt-LT" sz="1100" dirty="0">
                <a:solidFill>
                  <a:srgbClr val="0070C0"/>
                </a:solidFill>
                <a:latin typeface="Arial" panose="020B0604020202020204" pitchFamily="34" charset="0"/>
                <a:cs typeface="Arial" panose="020B0604020202020204" pitchFamily="34" charset="0"/>
              </a:rPr>
              <a:t>ū</a:t>
            </a:r>
            <a:r>
              <a:rPr lang="en-US" sz="1100" dirty="0" err="1">
                <a:solidFill>
                  <a:srgbClr val="0070C0"/>
                </a:solidFill>
                <a:latin typeface="Arial" panose="020B0604020202020204" pitchFamily="34" charset="0"/>
                <a:cs typeface="Arial" panose="020B0604020202020204" pitchFamily="34" charset="0"/>
              </a:rPr>
              <a:t>kst</a:t>
            </a:r>
            <a:r>
              <a:rPr lang="en-US" sz="1100" dirty="0">
                <a:solidFill>
                  <a:srgbClr val="0070C0"/>
                </a:solidFill>
                <a:latin typeface="Arial" panose="020B0604020202020204" pitchFamily="34" charset="0"/>
                <a:cs typeface="Arial" panose="020B0604020202020204" pitchFamily="34" charset="0"/>
              </a:rPr>
              <a:t>.</a:t>
            </a:r>
            <a:r>
              <a:rPr lang="lt-LT" sz="1100" dirty="0">
                <a:solidFill>
                  <a:srgbClr val="0070C0"/>
                </a:solidFill>
                <a:latin typeface="Arial" panose="020B0604020202020204" pitchFamily="34" charset="0"/>
                <a:cs typeface="Arial" panose="020B0604020202020204" pitchFamily="34" charset="0"/>
              </a:rPr>
              <a:t>)</a:t>
            </a:r>
            <a:endParaRPr lang="en-US" sz="11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8504923" y="6154204"/>
            <a:ext cx="928459" cy="261610"/>
          </a:xfrm>
          <a:prstGeom prst="rect">
            <a:avLst/>
          </a:prstGeom>
          <a:noFill/>
        </p:spPr>
        <p:txBody>
          <a:bodyPr wrap="none" rtlCol="0">
            <a:spAutoFit/>
          </a:bodyPr>
          <a:lstStyle/>
          <a:p>
            <a:r>
              <a:rPr lang="lt-LT" sz="1100" dirty="0">
                <a:solidFill>
                  <a:srgbClr val="339966"/>
                </a:solidFill>
                <a:latin typeface="Arial" panose="020B0604020202020204" pitchFamily="34" charset="0"/>
                <a:cs typeface="Arial" panose="020B0604020202020204" pitchFamily="34" charset="0"/>
              </a:rPr>
              <a:t>(+0,</a:t>
            </a:r>
            <a:r>
              <a:rPr lang="en-US" sz="1100" dirty="0">
                <a:solidFill>
                  <a:srgbClr val="339966"/>
                </a:solidFill>
                <a:latin typeface="Arial" panose="020B0604020202020204" pitchFamily="34" charset="0"/>
                <a:cs typeface="Arial" panose="020B0604020202020204" pitchFamily="34" charset="0"/>
              </a:rPr>
              <a:t>2</a:t>
            </a:r>
            <a:r>
              <a:rPr lang="lt-LT" sz="1100" dirty="0">
                <a:solidFill>
                  <a:srgbClr val="339966"/>
                </a:solidFill>
                <a:latin typeface="Arial" panose="020B0604020202020204" pitchFamily="34" charset="0"/>
                <a:cs typeface="Arial" panose="020B0604020202020204" pitchFamily="34" charset="0"/>
              </a:rPr>
              <a:t> </a:t>
            </a:r>
            <a:r>
              <a:rPr lang="en-US" sz="1100" dirty="0">
                <a:solidFill>
                  <a:srgbClr val="339966"/>
                </a:solidFill>
                <a:latin typeface="Arial" panose="020B0604020202020204" pitchFamily="34" charset="0"/>
                <a:cs typeface="Arial" panose="020B0604020202020204" pitchFamily="34" charset="0"/>
              </a:rPr>
              <a:t>t</a:t>
            </a:r>
            <a:r>
              <a:rPr lang="lt-LT" sz="1100" dirty="0">
                <a:solidFill>
                  <a:srgbClr val="339966"/>
                </a:solidFill>
                <a:latin typeface="Arial" panose="020B0604020202020204" pitchFamily="34" charset="0"/>
                <a:cs typeface="Arial" panose="020B0604020202020204" pitchFamily="34" charset="0"/>
              </a:rPr>
              <a:t>ū</a:t>
            </a:r>
            <a:r>
              <a:rPr lang="en-US" sz="1100" dirty="0" err="1">
                <a:solidFill>
                  <a:srgbClr val="339966"/>
                </a:solidFill>
                <a:latin typeface="Arial" panose="020B0604020202020204" pitchFamily="34" charset="0"/>
                <a:cs typeface="Arial" panose="020B0604020202020204" pitchFamily="34" charset="0"/>
              </a:rPr>
              <a:t>kst</a:t>
            </a:r>
            <a:r>
              <a:rPr lang="en-US" sz="1100" dirty="0">
                <a:solidFill>
                  <a:srgbClr val="339966"/>
                </a:solidFill>
                <a:latin typeface="Arial" panose="020B0604020202020204" pitchFamily="34" charset="0"/>
                <a:cs typeface="Arial" panose="020B0604020202020204" pitchFamily="34" charset="0"/>
              </a:rPr>
              <a:t>.</a:t>
            </a:r>
            <a:r>
              <a:rPr lang="lt-LT" sz="1100" dirty="0">
                <a:solidFill>
                  <a:srgbClr val="339966"/>
                </a:solidFill>
                <a:latin typeface="Arial" panose="020B0604020202020204" pitchFamily="34" charset="0"/>
                <a:cs typeface="Arial" panose="020B0604020202020204" pitchFamily="34" charset="0"/>
              </a:rPr>
              <a:t>)</a:t>
            </a:r>
            <a:endParaRPr lang="en-US" sz="1100" dirty="0">
              <a:solidFill>
                <a:srgbClr val="339966"/>
              </a:solidFill>
              <a:latin typeface="Arial" panose="020B0604020202020204" pitchFamily="34" charset="0"/>
              <a:cs typeface="Arial" panose="020B0604020202020204" pitchFamily="34" charset="0"/>
            </a:endParaRPr>
          </a:p>
        </p:txBody>
      </p:sp>
      <p:sp>
        <p:nvSpPr>
          <p:cNvPr id="43" name="TextBox 42"/>
          <p:cNvSpPr txBox="1"/>
          <p:nvPr/>
        </p:nvSpPr>
        <p:spPr>
          <a:xfrm>
            <a:off x="10046188" y="6172389"/>
            <a:ext cx="893193" cy="261610"/>
          </a:xfrm>
          <a:prstGeom prst="rect">
            <a:avLst/>
          </a:prstGeom>
          <a:noFill/>
        </p:spPr>
        <p:txBody>
          <a:bodyPr wrap="none" rtlCol="0">
            <a:spAutoFit/>
          </a:bodyPr>
          <a:lstStyle/>
          <a:p>
            <a:r>
              <a:rPr lang="lt-LT" sz="1100" dirty="0">
                <a:solidFill>
                  <a:srgbClr val="339966"/>
                </a:solidFill>
                <a:latin typeface="Arial" panose="020B0604020202020204" pitchFamily="34" charset="0"/>
                <a:cs typeface="Arial" panose="020B0604020202020204" pitchFamily="34" charset="0"/>
              </a:rPr>
              <a:t>(-0,</a:t>
            </a:r>
            <a:r>
              <a:rPr lang="en-US" sz="1100" dirty="0">
                <a:solidFill>
                  <a:srgbClr val="339966"/>
                </a:solidFill>
                <a:latin typeface="Arial" panose="020B0604020202020204" pitchFamily="34" charset="0"/>
                <a:cs typeface="Arial" panose="020B0604020202020204" pitchFamily="34" charset="0"/>
              </a:rPr>
              <a:t>4 t</a:t>
            </a:r>
            <a:r>
              <a:rPr lang="lt-LT" sz="1100" dirty="0">
                <a:solidFill>
                  <a:srgbClr val="339966"/>
                </a:solidFill>
                <a:latin typeface="Arial" panose="020B0604020202020204" pitchFamily="34" charset="0"/>
                <a:cs typeface="Arial" panose="020B0604020202020204" pitchFamily="34" charset="0"/>
              </a:rPr>
              <a:t>ū</a:t>
            </a:r>
            <a:r>
              <a:rPr lang="en-US" sz="1100" dirty="0" err="1">
                <a:solidFill>
                  <a:srgbClr val="339966"/>
                </a:solidFill>
                <a:latin typeface="Arial" panose="020B0604020202020204" pitchFamily="34" charset="0"/>
                <a:cs typeface="Arial" panose="020B0604020202020204" pitchFamily="34" charset="0"/>
              </a:rPr>
              <a:t>kst</a:t>
            </a:r>
            <a:r>
              <a:rPr lang="en-US" sz="1100" dirty="0">
                <a:solidFill>
                  <a:srgbClr val="339966"/>
                </a:solidFill>
                <a:latin typeface="Arial" panose="020B0604020202020204" pitchFamily="34" charset="0"/>
                <a:cs typeface="Arial" panose="020B0604020202020204" pitchFamily="34" charset="0"/>
              </a:rPr>
              <a:t>.</a:t>
            </a:r>
            <a:r>
              <a:rPr lang="lt-LT" sz="1100" dirty="0">
                <a:solidFill>
                  <a:srgbClr val="339966"/>
                </a:solidFill>
                <a:latin typeface="Arial" panose="020B0604020202020204" pitchFamily="34" charset="0"/>
                <a:cs typeface="Arial" panose="020B0604020202020204" pitchFamily="34" charset="0"/>
              </a:rPr>
              <a:t>)</a:t>
            </a:r>
            <a:endParaRPr lang="en-US" sz="1100" dirty="0">
              <a:solidFill>
                <a:srgbClr val="339966"/>
              </a:solidFill>
              <a:latin typeface="Arial" panose="020B0604020202020204" pitchFamily="34" charset="0"/>
              <a:cs typeface="Arial" panose="020B0604020202020204" pitchFamily="34" charset="0"/>
            </a:endParaRPr>
          </a:p>
        </p:txBody>
      </p:sp>
      <p:cxnSp>
        <p:nvCxnSpPr>
          <p:cNvPr id="44" name="Tiesioji jungtis 43"/>
          <p:cNvCxnSpPr/>
          <p:nvPr/>
        </p:nvCxnSpPr>
        <p:spPr>
          <a:xfrm flipV="1">
            <a:off x="344289" y="1019753"/>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16483" y="6317764"/>
            <a:ext cx="1979427" cy="415498"/>
          </a:xfrm>
          <a:prstGeom prst="rect">
            <a:avLst/>
          </a:prstGeom>
          <a:noFill/>
        </p:spPr>
        <p:txBody>
          <a:bodyPr wrap="square" rtlCol="0">
            <a:spAutoFit/>
          </a:bodyPr>
          <a:lstStyle/>
          <a:p>
            <a:pPr algn="ctr"/>
            <a:r>
              <a:rPr lang="lt-LT" sz="1050" dirty="0">
                <a:latin typeface="Arial" panose="020B0604020202020204" pitchFamily="34" charset="0"/>
                <a:cs typeface="Arial" panose="020B0604020202020204" pitchFamily="34" charset="0"/>
              </a:rPr>
              <a:t>Apdraustųjų skaičius 202</a:t>
            </a:r>
            <a:r>
              <a:rPr lang="en-US" sz="1050" dirty="0">
                <a:latin typeface="Arial" panose="020B0604020202020204" pitchFamily="34" charset="0"/>
                <a:cs typeface="Arial" panose="020B0604020202020204" pitchFamily="34" charset="0"/>
              </a:rPr>
              <a:t>4</a:t>
            </a:r>
            <a:r>
              <a:rPr lang="lt-LT" sz="1050" dirty="0">
                <a:latin typeface="Arial" panose="020B0604020202020204" pitchFamily="34" charset="0"/>
                <a:cs typeface="Arial" panose="020B0604020202020204" pitchFamily="34" charset="0"/>
              </a:rPr>
              <a:t> m. lapkričio mėn., tūkst. </a:t>
            </a:r>
            <a:r>
              <a:rPr lang="lt-LT" sz="1050" dirty="0" err="1">
                <a:latin typeface="Arial" panose="020B0604020202020204" pitchFamily="34" charset="0"/>
                <a:cs typeface="Arial" panose="020B0604020202020204" pitchFamily="34" charset="0"/>
              </a:rPr>
              <a:t>žm</a:t>
            </a:r>
            <a:r>
              <a:rPr lang="lt-LT" sz="1050" dirty="0">
                <a:latin typeface="Arial" panose="020B0604020202020204" pitchFamily="34" charset="0"/>
                <a:cs typeface="Arial" panose="020B0604020202020204" pitchFamily="34" charset="0"/>
              </a:rPr>
              <a:t>.</a:t>
            </a:r>
          </a:p>
        </p:txBody>
      </p:sp>
      <p:graphicFrame>
        <p:nvGraphicFramePr>
          <p:cNvPr id="41" name="Diagrama 40">
            <a:extLst>
              <a:ext uri="{FF2B5EF4-FFF2-40B4-BE49-F238E27FC236}">
                <a16:creationId xmlns:a16="http://schemas.microsoft.com/office/drawing/2014/main" id="{614A41F1-75C8-4B10-B624-B0A8AE09811D}"/>
              </a:ext>
            </a:extLst>
          </p:cNvPr>
          <p:cNvGraphicFramePr>
            <a:graphicFrameLocks/>
          </p:cNvGraphicFramePr>
          <p:nvPr>
            <p:extLst>
              <p:ext uri="{D42A27DB-BD31-4B8C-83A1-F6EECF244321}">
                <p14:modId xmlns:p14="http://schemas.microsoft.com/office/powerpoint/2010/main" val="3421689055"/>
              </p:ext>
            </p:extLst>
          </p:nvPr>
        </p:nvGraphicFramePr>
        <p:xfrm>
          <a:off x="708530" y="1056636"/>
          <a:ext cx="10702926" cy="240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Diagrama 41">
            <a:extLst>
              <a:ext uri="{FF2B5EF4-FFF2-40B4-BE49-F238E27FC236}">
                <a16:creationId xmlns:a16="http://schemas.microsoft.com/office/drawing/2014/main" id="{60882AE9-FABD-43CA-B97C-DD88679A7664}"/>
              </a:ext>
            </a:extLst>
          </p:cNvPr>
          <p:cNvGraphicFramePr>
            <a:graphicFrameLocks/>
          </p:cNvGraphicFramePr>
          <p:nvPr>
            <p:extLst>
              <p:ext uri="{D42A27DB-BD31-4B8C-83A1-F6EECF244321}">
                <p14:modId xmlns:p14="http://schemas.microsoft.com/office/powerpoint/2010/main" val="231251232"/>
              </p:ext>
            </p:extLst>
          </p:nvPr>
        </p:nvGraphicFramePr>
        <p:xfrm>
          <a:off x="426720" y="4275511"/>
          <a:ext cx="10844253" cy="19505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704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a 24">
            <a:extLst>
              <a:ext uri="{FF2B5EF4-FFF2-40B4-BE49-F238E27FC236}">
                <a16:creationId xmlns:a16="http://schemas.microsoft.com/office/drawing/2014/main" id="{AB9978AD-B267-4259-90EE-158AF57AA290}"/>
              </a:ext>
            </a:extLst>
          </p:cNvPr>
          <p:cNvGraphicFramePr>
            <a:graphicFrameLocks/>
          </p:cNvGraphicFramePr>
          <p:nvPr>
            <p:extLst>
              <p:ext uri="{D42A27DB-BD31-4B8C-83A1-F6EECF244321}">
                <p14:modId xmlns:p14="http://schemas.microsoft.com/office/powerpoint/2010/main" val="2581084216"/>
              </p:ext>
            </p:extLst>
          </p:nvPr>
        </p:nvGraphicFramePr>
        <p:xfrm>
          <a:off x="284528" y="1546010"/>
          <a:ext cx="6019270" cy="4644331"/>
        </p:xfrm>
        <a:graphic>
          <a:graphicData uri="http://schemas.openxmlformats.org/drawingml/2006/chart">
            <c:chart xmlns:c="http://schemas.openxmlformats.org/drawingml/2006/chart" xmlns:r="http://schemas.openxmlformats.org/officeDocument/2006/relationships" r:id="rId3"/>
          </a:graphicData>
        </a:graphic>
      </p:graphicFrame>
      <p:sp>
        <p:nvSpPr>
          <p:cNvPr id="19" name="Poraštės vietos rezervavimo ženklas 3"/>
          <p:cNvSpPr txBox="1">
            <a:spLocks/>
          </p:cNvSpPr>
          <p:nvPr/>
        </p:nvSpPr>
        <p:spPr>
          <a:xfrm>
            <a:off x="6993236" y="6490385"/>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6" name="Lygiašonis trikampis 5"/>
          <p:cNvSpPr/>
          <p:nvPr/>
        </p:nvSpPr>
        <p:spPr>
          <a:xfrm rot="10800000">
            <a:off x="345780" y="1189803"/>
            <a:ext cx="365351" cy="199389"/>
          </a:xfrm>
          <a:prstGeom prst="triangl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p:cNvSpPr txBox="1"/>
          <p:nvPr/>
        </p:nvSpPr>
        <p:spPr>
          <a:xfrm>
            <a:off x="654515" y="1146168"/>
            <a:ext cx="768932" cy="307777"/>
          </a:xfrm>
          <a:prstGeom prst="rect">
            <a:avLst/>
          </a:prstGeom>
          <a:noFill/>
        </p:spPr>
        <p:txBody>
          <a:bodyPr wrap="square" rtlCol="0">
            <a:spAutoFit/>
          </a:bodyPr>
          <a:lstStyle/>
          <a:p>
            <a:r>
              <a:rPr lang="lt-LT" sz="1400" b="1" dirty="0">
                <a:solidFill>
                  <a:srgbClr val="339966"/>
                </a:solidFill>
                <a:latin typeface="Arial" panose="020B0604020202020204" pitchFamily="34" charset="0"/>
                <a:cs typeface="Arial" panose="020B0604020202020204" pitchFamily="34" charset="0"/>
              </a:rPr>
              <a:t>-0,6</a:t>
            </a:r>
            <a:r>
              <a:rPr lang="en-US" sz="1400" b="1" dirty="0">
                <a:solidFill>
                  <a:srgbClr val="339966"/>
                </a:solidFill>
                <a:latin typeface="Arial" panose="020B0604020202020204" pitchFamily="34" charset="0"/>
                <a:cs typeface="Arial" panose="020B0604020202020204" pitchFamily="34" charset="0"/>
              </a:rPr>
              <a:t>%</a:t>
            </a:r>
            <a:endParaRPr lang="lt-LT" sz="1400" b="1" dirty="0">
              <a:solidFill>
                <a:srgbClr val="339966"/>
              </a:solidFill>
              <a:latin typeface="Arial" panose="020B0604020202020204" pitchFamily="34" charset="0"/>
              <a:cs typeface="Arial" panose="020B0604020202020204" pitchFamily="34" charset="0"/>
            </a:endParaRPr>
          </a:p>
        </p:txBody>
      </p:sp>
      <p:sp>
        <p:nvSpPr>
          <p:cNvPr id="8" name="TextBox 7"/>
          <p:cNvSpPr txBox="1"/>
          <p:nvPr/>
        </p:nvSpPr>
        <p:spPr>
          <a:xfrm>
            <a:off x="1366830" y="1136027"/>
            <a:ext cx="4936967" cy="307777"/>
          </a:xfrm>
          <a:prstGeom prst="rect">
            <a:avLst/>
          </a:prstGeom>
          <a:noFill/>
        </p:spPr>
        <p:txBody>
          <a:bodyPr wrap="square" rtlCol="0">
            <a:spAutoFit/>
          </a:bodyPr>
          <a:lstStyle/>
          <a:p>
            <a:pPr algn="just"/>
            <a:r>
              <a:rPr lang="lt-LT" sz="1400" dirty="0">
                <a:latin typeface="Arial" panose="020B0604020202020204" pitchFamily="34" charset="0"/>
                <a:cs typeface="Arial" panose="020B0604020202020204" pitchFamily="34" charset="0"/>
              </a:rPr>
              <a:t>2024 m. gruodį plg. su lapkričiu (-8,2 tūkst. </a:t>
            </a:r>
            <a:r>
              <a:rPr lang="lt-LT" sz="1400" dirty="0" err="1">
                <a:latin typeface="Arial" panose="020B0604020202020204" pitchFamily="34" charset="0"/>
                <a:cs typeface="Arial" panose="020B0604020202020204" pitchFamily="34" charset="0"/>
              </a:rPr>
              <a:t>žm</a:t>
            </a:r>
            <a:r>
              <a:rPr lang="lt-LT" sz="1400" dirty="0">
                <a:latin typeface="Arial" panose="020B0604020202020204" pitchFamily="34" charset="0"/>
                <a:cs typeface="Arial" panose="020B0604020202020204" pitchFamily="34" charset="0"/>
              </a:rPr>
              <a:t>.)</a:t>
            </a:r>
          </a:p>
        </p:txBody>
      </p:sp>
      <p:sp>
        <p:nvSpPr>
          <p:cNvPr id="21" name="Pavadinimas 1"/>
          <p:cNvSpPr txBox="1">
            <a:spLocks/>
          </p:cNvSpPr>
          <p:nvPr/>
        </p:nvSpPr>
        <p:spPr>
          <a:xfrm>
            <a:off x="245842" y="131186"/>
            <a:ext cx="1189203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Darbo rinkoje: </a:t>
            </a:r>
            <a:r>
              <a:rPr lang="lt-LT" sz="2800" dirty="0">
                <a:latin typeface="Arial" panose="020B0604020202020204" pitchFamily="34" charset="0"/>
                <a:cs typeface="Arial" panose="020B0604020202020204" pitchFamily="34" charset="0"/>
              </a:rPr>
              <a:t>apdraustųjų mažėjimas</a:t>
            </a:r>
          </a:p>
        </p:txBody>
      </p:sp>
      <p:cxnSp>
        <p:nvCxnSpPr>
          <p:cNvPr id="20" name="Tiesioji jungtis 19"/>
          <p:cNvCxnSpPr/>
          <p:nvPr/>
        </p:nvCxnSpPr>
        <p:spPr>
          <a:xfrm flipV="1">
            <a:off x="228555" y="100529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24" name="Lygiašonis trikampis 23"/>
          <p:cNvSpPr/>
          <p:nvPr/>
        </p:nvSpPr>
        <p:spPr>
          <a:xfrm flipV="1">
            <a:off x="6422545" y="1178994"/>
            <a:ext cx="403832" cy="209804"/>
          </a:xfrm>
          <a:prstGeom prst="triangl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TextBox 25"/>
          <p:cNvSpPr txBox="1"/>
          <p:nvPr/>
        </p:nvSpPr>
        <p:spPr>
          <a:xfrm>
            <a:off x="6790741" y="1140816"/>
            <a:ext cx="768932" cy="307777"/>
          </a:xfrm>
          <a:prstGeom prst="rect">
            <a:avLst/>
          </a:prstGeom>
          <a:noFill/>
        </p:spPr>
        <p:txBody>
          <a:bodyPr wrap="square" rtlCol="0">
            <a:spAutoFit/>
          </a:bodyPr>
          <a:lstStyle/>
          <a:p>
            <a:r>
              <a:rPr lang="lt-LT" sz="1400" b="1" dirty="0">
                <a:solidFill>
                  <a:srgbClr val="339966"/>
                </a:solidFill>
                <a:latin typeface="Arial" panose="020B0604020202020204" pitchFamily="34" charset="0"/>
                <a:cs typeface="Arial" panose="020B0604020202020204" pitchFamily="34" charset="0"/>
              </a:rPr>
              <a:t>-</a:t>
            </a:r>
            <a:r>
              <a:rPr lang="en-US" sz="1400" b="1" dirty="0">
                <a:solidFill>
                  <a:srgbClr val="339966"/>
                </a:solidFill>
                <a:latin typeface="Arial" panose="020B0604020202020204" pitchFamily="34" charset="0"/>
                <a:cs typeface="Arial" panose="020B0604020202020204" pitchFamily="34" charset="0"/>
              </a:rPr>
              <a:t>0,</a:t>
            </a:r>
            <a:r>
              <a:rPr lang="lt-LT" sz="1400" b="1" dirty="0">
                <a:solidFill>
                  <a:srgbClr val="339966"/>
                </a:solidFill>
                <a:latin typeface="Arial" panose="020B0604020202020204" pitchFamily="34" charset="0"/>
                <a:cs typeface="Arial" panose="020B0604020202020204" pitchFamily="34" charset="0"/>
              </a:rPr>
              <a:t>8</a:t>
            </a:r>
            <a:r>
              <a:rPr lang="en-US" sz="1400" b="1" dirty="0">
                <a:solidFill>
                  <a:srgbClr val="339966"/>
                </a:solidFill>
                <a:latin typeface="Arial" panose="020B0604020202020204" pitchFamily="34" charset="0"/>
                <a:cs typeface="Arial" panose="020B0604020202020204" pitchFamily="34" charset="0"/>
              </a:rPr>
              <a:t>%</a:t>
            </a:r>
            <a:endParaRPr lang="lt-LT" sz="1400" b="1" dirty="0">
              <a:solidFill>
                <a:srgbClr val="339966"/>
              </a:solidFill>
              <a:latin typeface="Arial" panose="020B0604020202020204" pitchFamily="34" charset="0"/>
              <a:cs typeface="Arial" panose="020B0604020202020204" pitchFamily="34" charset="0"/>
            </a:endParaRPr>
          </a:p>
        </p:txBody>
      </p:sp>
      <p:sp>
        <p:nvSpPr>
          <p:cNvPr id="27" name="TextBox 26"/>
          <p:cNvSpPr txBox="1"/>
          <p:nvPr/>
        </p:nvSpPr>
        <p:spPr>
          <a:xfrm>
            <a:off x="7449945" y="1167749"/>
            <a:ext cx="4742055" cy="307777"/>
          </a:xfrm>
          <a:prstGeom prst="rect">
            <a:avLst/>
          </a:prstGeom>
          <a:noFill/>
        </p:spPr>
        <p:txBody>
          <a:bodyPr wrap="square" rtlCol="0">
            <a:spAutoFit/>
          </a:bodyPr>
          <a:lstStyle/>
          <a:p>
            <a:pPr algn="just"/>
            <a:r>
              <a:rPr lang="lt-LT" sz="1400" dirty="0">
                <a:latin typeface="Arial" panose="020B0604020202020204" pitchFamily="34" charset="0"/>
                <a:cs typeface="Arial" panose="020B0604020202020204" pitchFamily="34" charset="0"/>
              </a:rPr>
              <a:t>2024 m gruodį plg. su 2023 m. gruodžiu </a:t>
            </a:r>
            <a:r>
              <a:rPr lang="en-US" sz="1400" dirty="0">
                <a:latin typeface="Arial" panose="020B0604020202020204" pitchFamily="34" charset="0"/>
                <a:cs typeface="Arial" panose="020B0604020202020204" pitchFamily="34" charset="0"/>
              </a:rPr>
              <a:t>(-</a:t>
            </a:r>
            <a:r>
              <a:rPr lang="lt-LT" sz="1400" dirty="0">
                <a:latin typeface="Arial" panose="020B0604020202020204" pitchFamily="34" charset="0"/>
                <a:cs typeface="Arial" panose="020B0604020202020204" pitchFamily="34" charset="0"/>
              </a:rPr>
              <a:t>10,2</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tūkst. </a:t>
            </a:r>
            <a:r>
              <a:rPr lang="lt-LT" sz="1400" dirty="0" err="1">
                <a:latin typeface="Arial" panose="020B0604020202020204" pitchFamily="34" charset="0"/>
                <a:cs typeface="Arial" panose="020B0604020202020204" pitchFamily="34" charset="0"/>
              </a:rPr>
              <a:t>žm</a:t>
            </a:r>
            <a:r>
              <a:rPr lang="lt-LT" sz="1400" dirty="0">
                <a:latin typeface="Arial" panose="020B0604020202020204" pitchFamily="34" charset="0"/>
                <a:cs typeface="Arial" panose="020B0604020202020204" pitchFamily="34" charset="0"/>
              </a:rPr>
              <a:t>.)</a:t>
            </a:r>
          </a:p>
        </p:txBody>
      </p:sp>
      <p:sp>
        <p:nvSpPr>
          <p:cNvPr id="14" name="TextBox 1"/>
          <p:cNvSpPr txBox="1"/>
          <p:nvPr/>
        </p:nvSpPr>
        <p:spPr>
          <a:xfrm>
            <a:off x="478732" y="6244954"/>
            <a:ext cx="11665858" cy="6442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Dirbantys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vir</a:t>
            </a:r>
            <a:r>
              <a:rPr lang="lt-LT" sz="1400" dirty="0">
                <a:latin typeface="Arial" panose="020B0604020202020204" pitchFamily="34" charset="0"/>
                <a:cs typeface="Arial" panose="020B0604020202020204" pitchFamily="34" charset="0"/>
              </a:rPr>
              <a:t>š</a:t>
            </a:r>
            <a:r>
              <a:rPr lang="en-US" sz="1400" dirty="0">
                <a:latin typeface="Arial" panose="020B0604020202020204" pitchFamily="34" charset="0"/>
                <a:cs typeface="Arial" panose="020B0604020202020204" pitchFamily="34" charset="0"/>
              </a:rPr>
              <a:t> 60 m. </a:t>
            </a:r>
            <a:r>
              <a:rPr lang="lt-LT" sz="1400" dirty="0">
                <a:latin typeface="Arial" panose="020B0604020202020204" pitchFamily="34" charset="0"/>
                <a:cs typeface="Arial" panose="020B0604020202020204" pitchFamily="34" charset="0"/>
              </a:rPr>
              <a:t>tarp visų apdraustųjų 2024 m. </a:t>
            </a:r>
            <a:r>
              <a:rPr lang="lt-LT" sz="1400" dirty="0" err="1">
                <a:latin typeface="Arial" panose="020B0604020202020204" pitchFamily="34" charset="0"/>
                <a:cs typeface="Arial" panose="020B0604020202020204" pitchFamily="34" charset="0"/>
              </a:rPr>
              <a:t>sudar</a:t>
            </a:r>
            <a:r>
              <a:rPr lang="en-US" sz="1400" dirty="0">
                <a:latin typeface="Arial" panose="020B0604020202020204" pitchFamily="34" charset="0"/>
                <a:cs typeface="Arial" panose="020B0604020202020204" pitchFamily="34" charset="0"/>
              </a:rPr>
              <a:t>o</a:t>
            </a:r>
            <a:r>
              <a:rPr lang="lt-LT" sz="1400" dirty="0">
                <a:latin typeface="Arial" panose="020B0604020202020204" pitchFamily="34" charset="0"/>
                <a:cs typeface="Arial" panose="020B0604020202020204" pitchFamily="34" charset="0"/>
              </a:rPr>
              <a:t> 14 proc., dirbantys iki 30 m. - 16 proc.</a:t>
            </a:r>
          </a:p>
          <a:p>
            <a:pPr marL="28575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2024 m. vyrų pensinis amžius – 64 m. 8 mėn., moterų – 64 m. 4 mėn.</a:t>
            </a:r>
          </a:p>
        </p:txBody>
      </p:sp>
      <p:pic>
        <p:nvPicPr>
          <p:cNvPr id="15" name="Paveikslėlis 14"/>
          <p:cNvPicPr>
            <a:picLocks noChangeAspect="1"/>
          </p:cNvPicPr>
          <p:nvPr/>
        </p:nvPicPr>
        <p:blipFill rotWithShape="1">
          <a:blip r:embed="rId4">
            <a:extLst>
              <a:ext uri="{BEBA8EAE-BF5A-486C-A8C5-ECC9F3942E4B}">
                <a14:imgProps xmlns:a14="http://schemas.microsoft.com/office/drawing/2010/main">
                  <a14:imgLayer r:embed="rId5">
                    <a14:imgEffect>
                      <a14:backgroundRemoval t="50192" b="82404" l="30625" r="69844">
                        <a14:foregroundMark x1="38698" y1="69519" x2="67760" y2="76250"/>
                        <a14:foregroundMark x1="44010" y1="78365" x2="63490" y2="76923"/>
                        <a14:foregroundMark x1="39115" y1="80288" x2="64167" y2="78558"/>
                        <a14:foregroundMark x1="64583" y1="81058" x2="44375" y2="81250"/>
                      </a14:backgroundRemoval>
                    </a14:imgEffect>
                  </a14:imgLayer>
                </a14:imgProps>
              </a:ext>
            </a:extLst>
          </a:blip>
          <a:srcRect l="30972" t="49231" r="30625" b="18205"/>
          <a:stretch/>
        </p:blipFill>
        <p:spPr>
          <a:xfrm>
            <a:off x="3278840" y="3920666"/>
            <a:ext cx="2244505" cy="1030930"/>
          </a:xfrm>
          <a:prstGeom prst="rect">
            <a:avLst/>
          </a:prstGeom>
        </p:spPr>
      </p:pic>
      <p:sp>
        <p:nvSpPr>
          <p:cNvPr id="16" name="TextBox 15"/>
          <p:cNvSpPr txBox="1"/>
          <p:nvPr/>
        </p:nvSpPr>
        <p:spPr>
          <a:xfrm>
            <a:off x="153208" y="1657255"/>
            <a:ext cx="901769" cy="276999"/>
          </a:xfrm>
          <a:prstGeom prst="rect">
            <a:avLst/>
          </a:prstGeom>
          <a:noFill/>
        </p:spPr>
        <p:txBody>
          <a:bodyPr wrap="square" rtlCol="0">
            <a:spAutoFit/>
          </a:bodyPr>
          <a:lstStyle/>
          <a:p>
            <a:r>
              <a:rPr lang="lt-LT" sz="1200" dirty="0">
                <a:latin typeface="Arial" panose="020B0604020202020204" pitchFamily="34" charset="0"/>
                <a:cs typeface="Arial" panose="020B0604020202020204" pitchFamily="34" charset="0"/>
              </a:rPr>
              <a:t>tūkst. </a:t>
            </a:r>
            <a:r>
              <a:rPr lang="lt-LT" sz="1200" dirty="0" err="1">
                <a:latin typeface="Arial" panose="020B0604020202020204" pitchFamily="34" charset="0"/>
                <a:cs typeface="Arial" panose="020B0604020202020204" pitchFamily="34" charset="0"/>
              </a:rPr>
              <a:t>žm</a:t>
            </a:r>
            <a:r>
              <a:rPr lang="lt-LT" sz="1200" dirty="0">
                <a:latin typeface="Arial" panose="020B0604020202020204" pitchFamily="34" charset="0"/>
                <a:cs typeface="Arial" panose="020B0604020202020204" pitchFamily="34" charset="0"/>
              </a:rPr>
              <a:t>.</a:t>
            </a:r>
          </a:p>
        </p:txBody>
      </p:sp>
      <p:sp>
        <p:nvSpPr>
          <p:cNvPr id="22" name="TextBox 21"/>
          <p:cNvSpPr txBox="1"/>
          <p:nvPr/>
        </p:nvSpPr>
        <p:spPr>
          <a:xfrm>
            <a:off x="6311661" y="2127317"/>
            <a:ext cx="863546" cy="276999"/>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tūkst. </a:t>
            </a:r>
            <a:r>
              <a:rPr lang="lt-LT" sz="1200" dirty="0" err="1">
                <a:latin typeface="Arial" panose="020B0604020202020204" pitchFamily="34" charset="0"/>
                <a:cs typeface="Arial" panose="020B0604020202020204" pitchFamily="34" charset="0"/>
              </a:rPr>
              <a:t>žm</a:t>
            </a:r>
            <a:r>
              <a:rPr lang="lt-LT" sz="1200" dirty="0">
                <a:latin typeface="Arial" panose="020B0604020202020204" pitchFamily="34" charset="0"/>
                <a:cs typeface="Arial" panose="020B0604020202020204" pitchFamily="34" charset="0"/>
              </a:rPr>
              <a:t>.</a:t>
            </a:r>
          </a:p>
        </p:txBody>
      </p:sp>
      <p:sp>
        <p:nvSpPr>
          <p:cNvPr id="23" name="TextBox 22"/>
          <p:cNvSpPr txBox="1"/>
          <p:nvPr/>
        </p:nvSpPr>
        <p:spPr>
          <a:xfrm>
            <a:off x="11414446" y="2127317"/>
            <a:ext cx="863546" cy="276999"/>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proc.</a:t>
            </a:r>
          </a:p>
        </p:txBody>
      </p:sp>
      <p:graphicFrame>
        <p:nvGraphicFramePr>
          <p:cNvPr id="28" name="Diagrama 27">
            <a:extLst>
              <a:ext uri="{FF2B5EF4-FFF2-40B4-BE49-F238E27FC236}">
                <a16:creationId xmlns:a16="http://schemas.microsoft.com/office/drawing/2014/main" id="{EC8FC8C0-E57F-4973-9ABE-952A80C722A0}"/>
              </a:ext>
            </a:extLst>
          </p:cNvPr>
          <p:cNvGraphicFramePr>
            <a:graphicFrameLocks/>
          </p:cNvGraphicFramePr>
          <p:nvPr>
            <p:extLst>
              <p:ext uri="{D42A27DB-BD31-4B8C-83A1-F6EECF244321}">
                <p14:modId xmlns:p14="http://schemas.microsoft.com/office/powerpoint/2010/main" val="795818574"/>
              </p:ext>
            </p:extLst>
          </p:nvPr>
        </p:nvGraphicFramePr>
        <p:xfrm>
          <a:off x="6624461" y="1662574"/>
          <a:ext cx="5283011" cy="45486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8735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5" name="Pavadinimas 1">
            <a:extLst>
              <a:ext uri="{FF2B5EF4-FFF2-40B4-BE49-F238E27FC236}">
                <a16:creationId xmlns:a16="http://schemas.microsoft.com/office/drawing/2014/main" id="{7FCD2742-130D-47C9-AA12-93D3D08D90EA}"/>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Sergama trumpiau (ligos išmokos trukmė - 10 darbo dienų):</a:t>
            </a:r>
          </a:p>
          <a:p>
            <a:r>
              <a:rPr lang="lt-LT" sz="2800" dirty="0">
                <a:latin typeface="Arial" panose="020B0604020202020204" pitchFamily="34" charset="0"/>
                <a:cs typeface="Arial" panose="020B0604020202020204" pitchFamily="34" charset="0"/>
              </a:rPr>
              <a:t>tačiau mokamos išmokos trukmė ilgėja, augant amžiui</a:t>
            </a:r>
          </a:p>
        </p:txBody>
      </p:sp>
      <p:cxnSp>
        <p:nvCxnSpPr>
          <p:cNvPr id="6" name="Tiesioji jungtis 5">
            <a:extLst>
              <a:ext uri="{FF2B5EF4-FFF2-40B4-BE49-F238E27FC236}">
                <a16:creationId xmlns:a16="http://schemas.microsoft.com/office/drawing/2014/main" id="{0DD31870-6221-4895-BC9D-618E659C2BE0}"/>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45E70894-034F-400B-9E5E-3AEA9F6BEBCC}"/>
              </a:ext>
            </a:extLst>
          </p:cNvPr>
          <p:cNvGraphicFramePr>
            <a:graphicFrameLocks/>
          </p:cNvGraphicFramePr>
          <p:nvPr>
            <p:extLst>
              <p:ext uri="{D42A27DB-BD31-4B8C-83A1-F6EECF244321}">
                <p14:modId xmlns:p14="http://schemas.microsoft.com/office/powerpoint/2010/main" val="1170423600"/>
              </p:ext>
            </p:extLst>
          </p:nvPr>
        </p:nvGraphicFramePr>
        <p:xfrm>
          <a:off x="420084" y="1275872"/>
          <a:ext cx="6102636" cy="5014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a 7">
            <a:extLst>
              <a:ext uri="{FF2B5EF4-FFF2-40B4-BE49-F238E27FC236}">
                <a16:creationId xmlns:a16="http://schemas.microsoft.com/office/drawing/2014/main" id="{40044D71-29F9-4E66-9075-5DDB0FCB5ED8}"/>
              </a:ext>
            </a:extLst>
          </p:cNvPr>
          <p:cNvGraphicFramePr>
            <a:graphicFrameLocks/>
          </p:cNvGraphicFramePr>
          <p:nvPr>
            <p:extLst>
              <p:ext uri="{D42A27DB-BD31-4B8C-83A1-F6EECF244321}">
                <p14:modId xmlns:p14="http://schemas.microsoft.com/office/powerpoint/2010/main" val="2683237343"/>
              </p:ext>
            </p:extLst>
          </p:nvPr>
        </p:nvGraphicFramePr>
        <p:xfrm>
          <a:off x="6968523" y="1275872"/>
          <a:ext cx="5116485" cy="4900135"/>
        </p:xfrm>
        <a:graphic>
          <a:graphicData uri="http://schemas.openxmlformats.org/drawingml/2006/chart">
            <c:chart xmlns:c="http://schemas.openxmlformats.org/drawingml/2006/chart" xmlns:r="http://schemas.openxmlformats.org/officeDocument/2006/relationships" r:id="rId4"/>
          </a:graphicData>
        </a:graphic>
      </p:graphicFrame>
      <p:pic>
        <p:nvPicPr>
          <p:cNvPr id="2" name="Paveikslėlis 1">
            <a:extLst>
              <a:ext uri="{FF2B5EF4-FFF2-40B4-BE49-F238E27FC236}">
                <a16:creationId xmlns:a16="http://schemas.microsoft.com/office/drawing/2014/main" id="{3BA4D4E4-4741-4BE5-AA5D-C812479F1BB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125" y1="85962" x2="52083" y2="89808"/>
                        <a14:foregroundMark x1="52083" y1="89808" x2="52396" y2="87885"/>
                        <a14:foregroundMark x1="43333" y1="61346" x2="43438" y2="62308"/>
                        <a14:foregroundMark x1="42500" y1="64808" x2="42604" y2="65192"/>
                        <a14:foregroundMark x1="43438" y1="64423" x2="43958" y2="64423"/>
                        <a14:backgroundMark x1="30833" y1="32115" x2="74167" y2="20769"/>
                        <a14:backgroundMark x1="74167" y1="20769" x2="77396" y2="18269"/>
                        <a14:backgroundMark x1="63854" y1="38846" x2="69219" y2="82500"/>
                        <a14:backgroundMark x1="69219" y1="82500" x2="71042" y2="88654"/>
                        <a14:backgroundMark x1="36771" y1="15000" x2="33021" y2="97308"/>
                      </a14:backgroundRemoval>
                    </a14:imgEffect>
                  </a14:imgLayer>
                </a14:imgProps>
              </a:ext>
            </a:extLst>
          </a:blip>
          <a:srcRect l="39415" t="43413" r="38700"/>
          <a:stretch/>
        </p:blipFill>
        <p:spPr>
          <a:xfrm>
            <a:off x="10367821" y="3555045"/>
            <a:ext cx="1717187" cy="2405062"/>
          </a:xfrm>
          <a:prstGeom prst="rect">
            <a:avLst/>
          </a:prstGeom>
        </p:spPr>
      </p:pic>
    </p:spTree>
    <p:extLst>
      <p:ext uri="{BB962C8B-B14F-4D97-AF65-F5344CB8AC3E}">
        <p14:creationId xmlns:p14="http://schemas.microsoft.com/office/powerpoint/2010/main" val="351489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5" name="Pavadinimas 1">
            <a:extLst>
              <a:ext uri="{FF2B5EF4-FFF2-40B4-BE49-F238E27FC236}">
                <a16:creationId xmlns:a16="http://schemas.microsoft.com/office/drawing/2014/main" id="{7FCD2742-130D-47C9-AA12-93D3D08D90EA}"/>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smtClean="0">
                <a:solidFill>
                  <a:srgbClr val="8A2062"/>
                </a:solidFill>
                <a:latin typeface="Arial" panose="020B0604020202020204" pitchFamily="34" charset="0"/>
                <a:cs typeface="Arial" panose="020B0604020202020204" pitchFamily="34" charset="0"/>
              </a:rPr>
              <a:t>Tarp apdraustųjų iki </a:t>
            </a:r>
            <a:r>
              <a:rPr lang="lt-LT" sz="3200" dirty="0">
                <a:solidFill>
                  <a:srgbClr val="8A2062"/>
                </a:solidFill>
                <a:latin typeface="Arial" panose="020B0604020202020204" pitchFamily="34" charset="0"/>
                <a:cs typeface="Arial" panose="020B0604020202020204" pitchFamily="34" charset="0"/>
              </a:rPr>
              <a:t>40 m. </a:t>
            </a:r>
            <a:r>
              <a:rPr lang="lt-LT" sz="3200" dirty="0" smtClean="0">
                <a:solidFill>
                  <a:srgbClr val="8A2062"/>
                </a:solidFill>
                <a:latin typeface="Arial" panose="020B0604020202020204" pitchFamily="34" charset="0"/>
                <a:cs typeface="Arial" panose="020B0604020202020204" pitchFamily="34" charset="0"/>
              </a:rPr>
              <a:t>amžiaus: </a:t>
            </a:r>
            <a:endParaRPr lang="lt-LT" sz="3200" dirty="0">
              <a:solidFill>
                <a:srgbClr val="8A2062"/>
              </a:solidFill>
              <a:latin typeface="Arial" panose="020B0604020202020204" pitchFamily="34" charset="0"/>
              <a:cs typeface="Arial" panose="020B0604020202020204" pitchFamily="34" charset="0"/>
            </a:endParaRPr>
          </a:p>
          <a:p>
            <a:r>
              <a:rPr lang="lt-LT" sz="2800" dirty="0">
                <a:latin typeface="Arial" panose="020B0604020202020204" pitchFamily="34" charset="0"/>
                <a:cs typeface="Arial" panose="020B0604020202020204" pitchFamily="34" charset="0"/>
              </a:rPr>
              <a:t>vyrauja ūminės kvėpavimo takų ligos</a:t>
            </a:r>
          </a:p>
        </p:txBody>
      </p:sp>
      <p:cxnSp>
        <p:nvCxnSpPr>
          <p:cNvPr id="6" name="Tiesioji jungtis 5">
            <a:extLst>
              <a:ext uri="{FF2B5EF4-FFF2-40B4-BE49-F238E27FC236}">
                <a16:creationId xmlns:a16="http://schemas.microsoft.com/office/drawing/2014/main" id="{0DD31870-6221-4895-BC9D-618E659C2BE0}"/>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8" name="Lentelė 7">
            <a:extLst>
              <a:ext uri="{FF2B5EF4-FFF2-40B4-BE49-F238E27FC236}">
                <a16:creationId xmlns:a16="http://schemas.microsoft.com/office/drawing/2014/main" id="{505B4EAA-DB62-425B-A07B-5B727583E048}"/>
              </a:ext>
            </a:extLst>
          </p:cNvPr>
          <p:cNvGraphicFramePr>
            <a:graphicFrameLocks noGrp="1"/>
          </p:cNvGraphicFramePr>
          <p:nvPr>
            <p:extLst>
              <p:ext uri="{D42A27DB-BD31-4B8C-83A1-F6EECF244321}">
                <p14:modId xmlns:p14="http://schemas.microsoft.com/office/powerpoint/2010/main" val="1062746943"/>
              </p:ext>
            </p:extLst>
          </p:nvPr>
        </p:nvGraphicFramePr>
        <p:xfrm>
          <a:off x="510072" y="2355828"/>
          <a:ext cx="3268823" cy="3339458"/>
        </p:xfrm>
        <a:graphic>
          <a:graphicData uri="http://schemas.openxmlformats.org/drawingml/2006/table">
            <a:tbl>
              <a:tblPr>
                <a:tableStyleId>{5C22544A-7EE6-4342-B048-85BDC9FD1C3A}</a:tableStyleId>
              </a:tblPr>
              <a:tblGrid>
                <a:gridCol w="2668191">
                  <a:extLst>
                    <a:ext uri="{9D8B030D-6E8A-4147-A177-3AD203B41FA5}">
                      <a16:colId xmlns:a16="http://schemas.microsoft.com/office/drawing/2014/main" val="2044845247"/>
                    </a:ext>
                  </a:extLst>
                </a:gridCol>
                <a:gridCol w="600632">
                  <a:extLst>
                    <a:ext uri="{9D8B030D-6E8A-4147-A177-3AD203B41FA5}">
                      <a16:colId xmlns:a16="http://schemas.microsoft.com/office/drawing/2014/main" val="3612987099"/>
                    </a:ext>
                  </a:extLst>
                </a:gridCol>
              </a:tblGrid>
              <a:tr h="784502">
                <a:tc>
                  <a:txBody>
                    <a:bodyPr/>
                    <a:lstStyle/>
                    <a:p>
                      <a:pPr algn="ctr" fontAlgn="t"/>
                      <a:r>
                        <a:rPr lang="lt-LT" sz="1000" b="1" u="none" strike="noStrike" dirty="0">
                          <a:effectLst/>
                          <a:latin typeface="Arial" panose="020B0604020202020204" pitchFamily="34" charset="0"/>
                          <a:cs typeface="Arial" panose="020B0604020202020204" pitchFamily="34" charset="0"/>
                        </a:rPr>
                        <a:t>TLK ligos pavadinimas</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b="1" u="none" strike="noStrike" dirty="0">
                          <a:effectLst/>
                          <a:latin typeface="Arial" panose="020B0604020202020204" pitchFamily="34" charset="0"/>
                          <a:cs typeface="Arial" panose="020B0604020202020204" pitchFamily="34" charset="0"/>
                        </a:rPr>
                        <a:t>Vidutinė vieno atvejo trukmė</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941342"/>
                  </a:ext>
                </a:extLst>
              </a:tr>
              <a:tr h="324939">
                <a:tc>
                  <a:txBody>
                    <a:bodyPr/>
                    <a:lstStyle/>
                    <a:p>
                      <a:pPr algn="l" fontAlgn="t"/>
                      <a:r>
                        <a:rPr lang="lt-LT" sz="1000" u="none" strike="noStrike" dirty="0">
                          <a:effectLst/>
                          <a:latin typeface="Arial" panose="020B0604020202020204" pitchFamily="34" charset="0"/>
                          <a:cs typeface="Arial" panose="020B0604020202020204" pitchFamily="34" charset="0"/>
                        </a:rPr>
                        <a:t>Ūminė viršutinių kvėpavimo takų infekcija, nepatikslinta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2,9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26059427"/>
                  </a:ext>
                </a:extLst>
              </a:tr>
              <a:tr h="209200">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tonzilitas</a:t>
                      </a:r>
                      <a:r>
                        <a:rPr lang="lt-LT" sz="1000" u="none" strike="noStrike" dirty="0">
                          <a:effectLst/>
                          <a:latin typeface="Arial" panose="020B0604020202020204" pitchFamily="34" charset="0"/>
                          <a:cs typeface="Arial" panose="020B0604020202020204" pitchFamily="34" charset="0"/>
                        </a:rPr>
                        <a:t>,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3,5</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2575969"/>
                  </a:ext>
                </a:extLst>
              </a:tr>
              <a:tr h="209200">
                <a:tc>
                  <a:txBody>
                    <a:bodyPr/>
                    <a:lstStyle/>
                    <a:p>
                      <a:pPr algn="l" fontAlgn="t"/>
                      <a:r>
                        <a:rPr lang="lt-LT" sz="1000" u="none" strike="noStrike" dirty="0">
                          <a:effectLst/>
                          <a:latin typeface="Arial" panose="020B0604020202020204" pitchFamily="34" charset="0"/>
                          <a:cs typeface="Arial" panose="020B0604020202020204" pitchFamily="34" charset="0"/>
                        </a:rPr>
                        <a:t>Virusų sukelta infekcija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2,6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148309"/>
                  </a:ext>
                </a:extLst>
              </a:tr>
              <a:tr h="209200">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faringitas</a:t>
                      </a:r>
                      <a:r>
                        <a:rPr lang="lt-LT" sz="1000" u="none" strike="noStrike" dirty="0">
                          <a:effectLst/>
                          <a:latin typeface="Arial" panose="020B0604020202020204" pitchFamily="34" charset="0"/>
                          <a:cs typeface="Arial" panose="020B0604020202020204" pitchFamily="34" charset="0"/>
                        </a:rPr>
                        <a:t>,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60310125"/>
                  </a:ext>
                </a:extLst>
              </a:tr>
              <a:tr h="209200">
                <a:tc>
                  <a:txBody>
                    <a:bodyPr/>
                    <a:lstStyle/>
                    <a:p>
                      <a:pPr algn="l" fontAlgn="t"/>
                      <a:r>
                        <a:rPr lang="lt-LT" sz="1000" u="none" strike="noStrike" dirty="0">
                          <a:effectLst/>
                          <a:latin typeface="Arial" panose="020B0604020202020204" pitchFamily="34" charset="0"/>
                          <a:cs typeface="Arial" panose="020B0604020202020204" pitchFamily="34" charset="0"/>
                        </a:rPr>
                        <a:t>Ūminis bronchitas,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5,5</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50299329"/>
                  </a:ext>
                </a:extLst>
              </a:tr>
              <a:tr h="209200">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nazofaringitas</a:t>
                      </a:r>
                      <a:r>
                        <a:rPr lang="lt-LT" sz="1000" u="none" strike="noStrike" dirty="0">
                          <a:effectLst/>
                          <a:latin typeface="Arial" panose="020B0604020202020204" pitchFamily="34" charset="0"/>
                          <a:cs typeface="Arial" panose="020B0604020202020204" pitchFamily="34" charset="0"/>
                        </a:rPr>
                        <a:t> [peršalimas]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2,9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58981739"/>
                  </a:ext>
                </a:extLst>
              </a:tr>
              <a:tr h="209200">
                <a:tc>
                  <a:txBody>
                    <a:bodyPr/>
                    <a:lstStyle/>
                    <a:p>
                      <a:pPr algn="l" fontAlgn="t"/>
                      <a:r>
                        <a:rPr lang="lt-LT" sz="1000" u="none" strike="noStrike" dirty="0">
                          <a:effectLst/>
                          <a:latin typeface="Arial" panose="020B0604020202020204" pitchFamily="34" charset="0"/>
                          <a:cs typeface="Arial" panose="020B0604020202020204" pitchFamily="34" charset="0"/>
                        </a:rPr>
                        <a:t>Apatinės nugaros dalies skausmas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6,3</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2598695"/>
                  </a:ext>
                </a:extLst>
              </a:tr>
              <a:tr h="324939">
                <a:tc>
                  <a:txBody>
                    <a:bodyPr/>
                    <a:lstStyle/>
                    <a:p>
                      <a:pPr algn="l" fontAlgn="t"/>
                      <a:r>
                        <a:rPr lang="lt-LT" sz="1000" u="none" strike="noStrike" dirty="0" err="1">
                          <a:effectLst/>
                          <a:latin typeface="Arial" panose="020B0604020202020204" pitchFamily="34" charset="0"/>
                          <a:cs typeface="Arial" panose="020B0604020202020204" pitchFamily="34" charset="0"/>
                        </a:rPr>
                        <a:t>Koronaviruso</a:t>
                      </a:r>
                      <a:r>
                        <a:rPr lang="lt-LT" sz="1000" u="none" strike="noStrike" dirty="0">
                          <a:effectLst/>
                          <a:latin typeface="Arial" panose="020B0604020202020204" pitchFamily="34" charset="0"/>
                          <a:cs typeface="Arial" panose="020B0604020202020204" pitchFamily="34" charset="0"/>
                        </a:rPr>
                        <a:t> COVID-19 sukelta ūminė kvėpavimo takų (respiracinė) liga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10395410"/>
                  </a:ext>
                </a:extLst>
              </a:tr>
              <a:tr h="324939">
                <a:tc>
                  <a:txBody>
                    <a:bodyPr/>
                    <a:lstStyle/>
                    <a:p>
                      <a:pPr algn="l" fontAlgn="t"/>
                      <a:r>
                        <a:rPr lang="pt-BR" sz="1000" u="none" strike="noStrike" dirty="0">
                          <a:effectLst/>
                          <a:latin typeface="Arial" panose="020B0604020202020204" pitchFamily="34" charset="0"/>
                          <a:cs typeface="Arial" panose="020B0604020202020204" pitchFamily="34" charset="0"/>
                        </a:rPr>
                        <a:t>Gastroenteritas ir kolitas, nepatikslintos kilmės</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2,2</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099632"/>
                  </a:ext>
                </a:extLst>
              </a:tr>
              <a:tr h="324939">
                <a:tc>
                  <a:txBody>
                    <a:bodyPr/>
                    <a:lstStyle/>
                    <a:p>
                      <a:pPr algn="l" fontAlgn="t"/>
                      <a:r>
                        <a:rPr lang="lt-LT" sz="1000" u="none" strike="noStrike" kern="1200" dirty="0">
                          <a:solidFill>
                            <a:schemeClr val="dk1"/>
                          </a:solidFill>
                          <a:effectLst/>
                          <a:latin typeface="Arial" panose="020B0604020202020204" pitchFamily="34" charset="0"/>
                          <a:ea typeface="+mn-ea"/>
                          <a:cs typeface="Arial" panose="020B0604020202020204" pitchFamily="34" charset="0"/>
                        </a:rPr>
                        <a:t>Radikulopatija, juosmens sritis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lt-LT" sz="1000" u="none" strike="noStrike" kern="1200" dirty="0">
                          <a:solidFill>
                            <a:schemeClr val="dk1"/>
                          </a:solidFill>
                          <a:effectLst/>
                          <a:latin typeface="Arial" panose="020B0604020202020204" pitchFamily="34" charset="0"/>
                          <a:ea typeface="+mn-ea"/>
                          <a:cs typeface="Arial" panose="020B0604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726407494"/>
                  </a:ext>
                </a:extLst>
              </a:tr>
            </a:tbl>
          </a:graphicData>
        </a:graphic>
      </p:graphicFrame>
      <p:sp>
        <p:nvSpPr>
          <p:cNvPr id="9" name="TextBox 8">
            <a:extLst>
              <a:ext uri="{FF2B5EF4-FFF2-40B4-BE49-F238E27FC236}">
                <a16:creationId xmlns:a16="http://schemas.microsoft.com/office/drawing/2014/main" id="{F2CCACD2-9BFE-4B89-A8DD-283DB25C490A}"/>
              </a:ext>
            </a:extLst>
          </p:cNvPr>
          <p:cNvSpPr txBox="1"/>
          <p:nvPr/>
        </p:nvSpPr>
        <p:spPr>
          <a:xfrm>
            <a:off x="765717" y="1908358"/>
            <a:ext cx="227484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iki 25 m.</a:t>
            </a:r>
          </a:p>
        </p:txBody>
      </p:sp>
      <p:graphicFrame>
        <p:nvGraphicFramePr>
          <p:cNvPr id="10" name="Lentelė 9">
            <a:extLst>
              <a:ext uri="{FF2B5EF4-FFF2-40B4-BE49-F238E27FC236}">
                <a16:creationId xmlns:a16="http://schemas.microsoft.com/office/drawing/2014/main" id="{582FA99B-4332-49B6-9445-DC4590D7C8F9}"/>
              </a:ext>
            </a:extLst>
          </p:cNvPr>
          <p:cNvGraphicFramePr>
            <a:graphicFrameLocks noGrp="1"/>
          </p:cNvGraphicFramePr>
          <p:nvPr>
            <p:extLst>
              <p:ext uri="{D42A27DB-BD31-4B8C-83A1-F6EECF244321}">
                <p14:modId xmlns:p14="http://schemas.microsoft.com/office/powerpoint/2010/main" val="3373599958"/>
              </p:ext>
            </p:extLst>
          </p:nvPr>
        </p:nvGraphicFramePr>
        <p:xfrm>
          <a:off x="8120439" y="2355827"/>
          <a:ext cx="3561488" cy="3338404"/>
        </p:xfrm>
        <a:graphic>
          <a:graphicData uri="http://schemas.openxmlformats.org/drawingml/2006/table">
            <a:tbl>
              <a:tblPr>
                <a:tableStyleId>{5C22544A-7EE6-4342-B048-85BDC9FD1C3A}</a:tableStyleId>
              </a:tblPr>
              <a:tblGrid>
                <a:gridCol w="2907080">
                  <a:extLst>
                    <a:ext uri="{9D8B030D-6E8A-4147-A177-3AD203B41FA5}">
                      <a16:colId xmlns:a16="http://schemas.microsoft.com/office/drawing/2014/main" val="1091811351"/>
                    </a:ext>
                  </a:extLst>
                </a:gridCol>
                <a:gridCol w="654408">
                  <a:extLst>
                    <a:ext uri="{9D8B030D-6E8A-4147-A177-3AD203B41FA5}">
                      <a16:colId xmlns:a16="http://schemas.microsoft.com/office/drawing/2014/main" val="3381064687"/>
                    </a:ext>
                  </a:extLst>
                </a:gridCol>
              </a:tblGrid>
              <a:tr h="848036">
                <a:tc>
                  <a:txBody>
                    <a:bodyPr/>
                    <a:lstStyle/>
                    <a:p>
                      <a:pPr algn="ctr" fontAlgn="t"/>
                      <a:r>
                        <a:rPr lang="lt-LT" sz="1000" b="1" u="none" strike="noStrike" dirty="0">
                          <a:effectLst/>
                          <a:latin typeface="Arial" panose="020B0604020202020204" pitchFamily="34" charset="0"/>
                          <a:cs typeface="Arial" panose="020B0604020202020204" pitchFamily="34" charset="0"/>
                        </a:rPr>
                        <a:t>TLK ligos pavadinimas</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b="1" u="none" strike="noStrike" dirty="0">
                          <a:effectLst/>
                          <a:latin typeface="Arial" panose="020B0604020202020204" pitchFamily="34" charset="0"/>
                          <a:cs typeface="Arial" panose="020B0604020202020204" pitchFamily="34" charset="0"/>
                        </a:rPr>
                        <a:t>Vidutinė vieno atvejo trukmė</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102735"/>
                  </a:ext>
                </a:extLst>
              </a:tr>
              <a:tr h="326120">
                <a:tc>
                  <a:txBody>
                    <a:bodyPr/>
                    <a:lstStyle/>
                    <a:p>
                      <a:pPr algn="l" fontAlgn="t"/>
                      <a:r>
                        <a:rPr lang="lt-LT" sz="1000" u="none" strike="noStrike" dirty="0">
                          <a:effectLst/>
                          <a:latin typeface="Arial" panose="020B0604020202020204" pitchFamily="34" charset="0"/>
                          <a:cs typeface="Arial" panose="020B0604020202020204" pitchFamily="34" charset="0"/>
                        </a:rPr>
                        <a:t>Ūminė viršutinių kvėpavimo takų infekcija, nepatikslinta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3,7</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51593912"/>
                  </a:ext>
                </a:extLst>
              </a:tr>
              <a:tr h="197648">
                <a:tc>
                  <a:txBody>
                    <a:bodyPr/>
                    <a:lstStyle/>
                    <a:p>
                      <a:pPr algn="l" fontAlgn="t"/>
                      <a:r>
                        <a:rPr lang="lt-LT" sz="1000" u="none" strike="noStrike" dirty="0">
                          <a:effectLst/>
                          <a:latin typeface="Arial" panose="020B0604020202020204" pitchFamily="34" charset="0"/>
                          <a:cs typeface="Arial" panose="020B0604020202020204" pitchFamily="34" charset="0"/>
                        </a:rPr>
                        <a:t>Ūminis bronchitas,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5,9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1834770"/>
                  </a:ext>
                </a:extLst>
              </a:tr>
              <a:tr h="197648">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nazofaringitas</a:t>
                      </a:r>
                      <a:r>
                        <a:rPr lang="lt-LT" sz="1000" u="none" strike="noStrike" dirty="0">
                          <a:effectLst/>
                          <a:latin typeface="Arial" panose="020B0604020202020204" pitchFamily="34" charset="0"/>
                          <a:cs typeface="Arial" panose="020B0604020202020204" pitchFamily="34" charset="0"/>
                        </a:rPr>
                        <a:t> [peršalimas]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34,0</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57401077"/>
                  </a:ext>
                </a:extLst>
              </a:tr>
              <a:tr h="197648">
                <a:tc>
                  <a:txBody>
                    <a:bodyPr/>
                    <a:lstStyle/>
                    <a:p>
                      <a:pPr algn="l" fontAlgn="t"/>
                      <a:r>
                        <a:rPr lang="lt-LT" sz="1000" u="none" strike="noStrike" dirty="0">
                          <a:effectLst/>
                          <a:latin typeface="Arial" panose="020B0604020202020204" pitchFamily="34" charset="0"/>
                          <a:cs typeface="Arial" panose="020B0604020202020204" pitchFamily="34" charset="0"/>
                        </a:rPr>
                        <a:t>Virusų sukelta infekcija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798903"/>
                  </a:ext>
                </a:extLst>
              </a:tr>
              <a:tr h="197648">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tonzilitas</a:t>
                      </a:r>
                      <a:r>
                        <a:rPr lang="lt-LT" sz="1000" u="none" strike="noStrike" dirty="0">
                          <a:effectLst/>
                          <a:latin typeface="Arial" panose="020B0604020202020204" pitchFamily="34" charset="0"/>
                          <a:cs typeface="Arial" panose="020B0604020202020204" pitchFamily="34" charset="0"/>
                        </a:rPr>
                        <a:t>,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4,3</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58545595"/>
                  </a:ext>
                </a:extLst>
              </a:tr>
              <a:tr h="197648">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faringitas</a:t>
                      </a:r>
                      <a:r>
                        <a:rPr lang="lt-LT" sz="1000" u="none" strike="noStrike" dirty="0">
                          <a:effectLst/>
                          <a:latin typeface="Arial" panose="020B0604020202020204" pitchFamily="34" charset="0"/>
                          <a:cs typeface="Arial" panose="020B0604020202020204" pitchFamily="34" charset="0"/>
                        </a:rPr>
                        <a:t>,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4,2</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1521308"/>
                  </a:ext>
                </a:extLst>
              </a:tr>
              <a:tr h="326120">
                <a:tc>
                  <a:txBody>
                    <a:bodyPr/>
                    <a:lstStyle/>
                    <a:p>
                      <a:pPr algn="l" fontAlgn="t"/>
                      <a:r>
                        <a:rPr lang="lt-LT" sz="1000" u="none" strike="noStrike" dirty="0" err="1">
                          <a:effectLst/>
                          <a:latin typeface="Arial" panose="020B0604020202020204" pitchFamily="34" charset="0"/>
                          <a:cs typeface="Arial" panose="020B0604020202020204" pitchFamily="34" charset="0"/>
                        </a:rPr>
                        <a:t>Koronaviruso</a:t>
                      </a:r>
                      <a:r>
                        <a:rPr lang="lt-LT" sz="1000" u="none" strike="noStrike" dirty="0">
                          <a:effectLst/>
                          <a:latin typeface="Arial" panose="020B0604020202020204" pitchFamily="34" charset="0"/>
                          <a:cs typeface="Arial" panose="020B0604020202020204" pitchFamily="34" charset="0"/>
                        </a:rPr>
                        <a:t> COVID-19 sukelta ūminė kvėpavimo takų (respiracinė) liga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3,3</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4289727"/>
                  </a:ext>
                </a:extLst>
              </a:tr>
              <a:tr h="197648">
                <a:tc>
                  <a:txBody>
                    <a:bodyPr/>
                    <a:lstStyle/>
                    <a:p>
                      <a:pPr algn="l" fontAlgn="t"/>
                      <a:r>
                        <a:rPr lang="lt-LT" sz="1000" u="none" strike="noStrike" dirty="0">
                          <a:effectLst/>
                          <a:latin typeface="Arial" panose="020B0604020202020204" pitchFamily="34" charset="0"/>
                          <a:cs typeface="Arial" panose="020B0604020202020204" pitchFamily="34" charset="0"/>
                        </a:rPr>
                        <a:t>Apatinės nugaros dalies skausmas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7,8</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80302532"/>
                  </a:ext>
                </a:extLst>
              </a:tr>
              <a:tr h="326120">
                <a:tc>
                  <a:txBody>
                    <a:bodyPr/>
                    <a:lstStyle/>
                    <a:p>
                      <a:pPr algn="l" fontAlgn="t"/>
                      <a:r>
                        <a:rPr lang="lt-LT" sz="1000" u="none" strike="noStrike" dirty="0">
                          <a:effectLst/>
                          <a:latin typeface="Arial" panose="020B0604020202020204" pitchFamily="34" charset="0"/>
                          <a:cs typeface="Arial" panose="020B0604020202020204" pitchFamily="34" charset="0"/>
                        </a:rPr>
                        <a:t>Juosmens ir kitų tarpslankstelinių diskų ligos su radikulopatija ([D:G55.1]*)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18,9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66410094"/>
                  </a:ext>
                </a:extLst>
              </a:tr>
              <a:tr h="326120">
                <a:tc>
                  <a:txBody>
                    <a:bodyPr/>
                    <a:lstStyle/>
                    <a:p>
                      <a:pPr algn="l" fontAlgn="t"/>
                      <a:r>
                        <a:rPr lang="lt-LT" sz="1000" u="none" strike="noStrike" dirty="0">
                          <a:effectLst/>
                          <a:latin typeface="Arial" panose="020B0604020202020204" pitchFamily="34" charset="0"/>
                          <a:cs typeface="Arial" panose="020B0604020202020204" pitchFamily="34" charset="0"/>
                        </a:rPr>
                        <a:t>Juosmens ir kryžmens nervų šaknelių sutrikimai, neklasifikuojami kitur</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10,7</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55078800"/>
                  </a:ext>
                </a:extLst>
              </a:tr>
            </a:tbl>
          </a:graphicData>
        </a:graphic>
      </p:graphicFrame>
      <p:sp>
        <p:nvSpPr>
          <p:cNvPr id="12" name="TextBox 11">
            <a:extLst>
              <a:ext uri="{FF2B5EF4-FFF2-40B4-BE49-F238E27FC236}">
                <a16:creationId xmlns:a16="http://schemas.microsoft.com/office/drawing/2014/main" id="{2B32EBFD-0E4D-495E-965D-BD8A0FB779BB}"/>
              </a:ext>
            </a:extLst>
          </p:cNvPr>
          <p:cNvSpPr txBox="1"/>
          <p:nvPr/>
        </p:nvSpPr>
        <p:spPr>
          <a:xfrm>
            <a:off x="8763758" y="1908356"/>
            <a:ext cx="227484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31-40 m.</a:t>
            </a:r>
          </a:p>
        </p:txBody>
      </p:sp>
      <p:graphicFrame>
        <p:nvGraphicFramePr>
          <p:cNvPr id="11" name="Lentelė 10">
            <a:extLst>
              <a:ext uri="{FF2B5EF4-FFF2-40B4-BE49-F238E27FC236}">
                <a16:creationId xmlns:a16="http://schemas.microsoft.com/office/drawing/2014/main" id="{93A1C808-F00C-47FF-B9B8-66E238233DFB}"/>
              </a:ext>
            </a:extLst>
          </p:cNvPr>
          <p:cNvGraphicFramePr>
            <a:graphicFrameLocks noGrp="1"/>
          </p:cNvGraphicFramePr>
          <p:nvPr>
            <p:extLst>
              <p:ext uri="{D42A27DB-BD31-4B8C-83A1-F6EECF244321}">
                <p14:modId xmlns:p14="http://schemas.microsoft.com/office/powerpoint/2010/main" val="2137794822"/>
              </p:ext>
            </p:extLst>
          </p:nvPr>
        </p:nvGraphicFramePr>
        <p:xfrm>
          <a:off x="4168923" y="2354778"/>
          <a:ext cx="3561488" cy="3339457"/>
        </p:xfrm>
        <a:graphic>
          <a:graphicData uri="http://schemas.openxmlformats.org/drawingml/2006/table">
            <a:tbl>
              <a:tblPr>
                <a:tableStyleId>{5C22544A-7EE6-4342-B048-85BDC9FD1C3A}</a:tableStyleId>
              </a:tblPr>
              <a:tblGrid>
                <a:gridCol w="2907080">
                  <a:extLst>
                    <a:ext uri="{9D8B030D-6E8A-4147-A177-3AD203B41FA5}">
                      <a16:colId xmlns:a16="http://schemas.microsoft.com/office/drawing/2014/main" val="409612556"/>
                    </a:ext>
                  </a:extLst>
                </a:gridCol>
                <a:gridCol w="654408">
                  <a:extLst>
                    <a:ext uri="{9D8B030D-6E8A-4147-A177-3AD203B41FA5}">
                      <a16:colId xmlns:a16="http://schemas.microsoft.com/office/drawing/2014/main" val="2627058844"/>
                    </a:ext>
                  </a:extLst>
                </a:gridCol>
              </a:tblGrid>
              <a:tr h="826086">
                <a:tc>
                  <a:txBody>
                    <a:bodyPr/>
                    <a:lstStyle/>
                    <a:p>
                      <a:pPr algn="ctr" fontAlgn="t"/>
                      <a:r>
                        <a:rPr lang="lt-LT" sz="1000" b="1" u="none" strike="noStrike" dirty="0">
                          <a:effectLst/>
                          <a:latin typeface="Arial" panose="020B0604020202020204" pitchFamily="34" charset="0"/>
                          <a:cs typeface="Arial" panose="020B0604020202020204" pitchFamily="34" charset="0"/>
                        </a:rPr>
                        <a:t>TLK ligos pavadinimas</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b="1" u="none" strike="noStrike" dirty="0">
                          <a:effectLst/>
                          <a:latin typeface="Arial" panose="020B0604020202020204" pitchFamily="34" charset="0"/>
                          <a:cs typeface="Arial" panose="020B0604020202020204" pitchFamily="34" charset="0"/>
                        </a:rPr>
                        <a:t>Vidutinė vieno atvejo trukmė</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7292028"/>
                  </a:ext>
                </a:extLst>
              </a:tr>
              <a:tr h="360390">
                <a:tc>
                  <a:txBody>
                    <a:bodyPr/>
                    <a:lstStyle/>
                    <a:p>
                      <a:pPr algn="l" fontAlgn="t"/>
                      <a:r>
                        <a:rPr lang="lt-LT" sz="1000" u="none" strike="noStrike" dirty="0">
                          <a:effectLst/>
                          <a:latin typeface="Arial" panose="020B0604020202020204" pitchFamily="34" charset="0"/>
                          <a:cs typeface="Arial" panose="020B0604020202020204" pitchFamily="34" charset="0"/>
                        </a:rPr>
                        <a:t>Ūminė viršutinių kvėpavimo takų infekcija, nepatikslinta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8672043"/>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nazofaringitas</a:t>
                      </a:r>
                      <a:r>
                        <a:rPr lang="lt-LT" sz="1000" u="none" strike="noStrike" dirty="0">
                          <a:effectLst/>
                          <a:latin typeface="Arial" panose="020B0604020202020204" pitchFamily="34" charset="0"/>
                          <a:cs typeface="Arial" panose="020B0604020202020204" pitchFamily="34" charset="0"/>
                        </a:rPr>
                        <a:t> [peršalimas]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7736862"/>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Ūminis bronchitas,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5,5</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53970122"/>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Virusų sukelta infekcija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3,0</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402755"/>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tonzilitas</a:t>
                      </a:r>
                      <a:r>
                        <a:rPr lang="lt-LT" sz="1000" u="none" strike="noStrike" dirty="0">
                          <a:effectLst/>
                          <a:latin typeface="Arial" panose="020B0604020202020204" pitchFamily="34" charset="0"/>
                          <a:cs typeface="Arial" panose="020B0604020202020204" pitchFamily="34" charset="0"/>
                        </a:rPr>
                        <a:t>,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4,0</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2827055"/>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Ūminis </a:t>
                      </a:r>
                      <a:r>
                        <a:rPr lang="lt-LT" sz="1000" u="none" strike="noStrike" dirty="0" err="1">
                          <a:effectLst/>
                          <a:latin typeface="Arial" panose="020B0604020202020204" pitchFamily="34" charset="0"/>
                          <a:cs typeface="Arial" panose="020B0604020202020204" pitchFamily="34" charset="0"/>
                        </a:rPr>
                        <a:t>faringitas</a:t>
                      </a:r>
                      <a:r>
                        <a:rPr lang="lt-LT" sz="1000" u="none" strike="noStrike" dirty="0">
                          <a:effectLst/>
                          <a:latin typeface="Arial" panose="020B0604020202020204" pitchFamily="34" charset="0"/>
                          <a:cs typeface="Arial" panose="020B0604020202020204" pitchFamily="34" charset="0"/>
                        </a:rPr>
                        <a:t>,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3,7</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7195083"/>
                  </a:ext>
                </a:extLst>
              </a:tr>
              <a:tr h="360390">
                <a:tc>
                  <a:txBody>
                    <a:bodyPr/>
                    <a:lstStyle/>
                    <a:p>
                      <a:pPr algn="l" fontAlgn="t"/>
                      <a:r>
                        <a:rPr lang="lt-LT" sz="1000" u="none" strike="noStrike" dirty="0" err="1">
                          <a:effectLst/>
                          <a:latin typeface="Arial" panose="020B0604020202020204" pitchFamily="34" charset="0"/>
                          <a:cs typeface="Arial" panose="020B0604020202020204" pitchFamily="34" charset="0"/>
                        </a:rPr>
                        <a:t>Koronaviruso</a:t>
                      </a:r>
                      <a:r>
                        <a:rPr lang="lt-LT" sz="1000" u="none" strike="noStrike" dirty="0">
                          <a:effectLst/>
                          <a:latin typeface="Arial" panose="020B0604020202020204" pitchFamily="34" charset="0"/>
                          <a:cs typeface="Arial" panose="020B0604020202020204" pitchFamily="34" charset="0"/>
                        </a:rPr>
                        <a:t> COVID-19 sukelta ūminė kvėpavimo takų (respiracinė) liga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3,2</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7730632"/>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Apatinės nugaros dalies skausmas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6,9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58755012"/>
                  </a:ext>
                </a:extLst>
              </a:tr>
              <a:tr h="268768">
                <a:tc>
                  <a:txBody>
                    <a:bodyPr/>
                    <a:lstStyle/>
                    <a:p>
                      <a:pPr algn="l" fontAlgn="t"/>
                      <a:r>
                        <a:rPr lang="pt-BR" sz="1000" u="none" strike="noStrike" dirty="0">
                          <a:effectLst/>
                          <a:latin typeface="Arial" panose="020B0604020202020204" pitchFamily="34" charset="0"/>
                          <a:cs typeface="Arial" panose="020B0604020202020204" pitchFamily="34" charset="0"/>
                        </a:rPr>
                        <a:t>Gastroenteritas ir kolitas, nepatikslintos kilmės</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2,4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252355"/>
                  </a:ext>
                </a:extLst>
              </a:tr>
              <a:tr h="217689">
                <a:tc>
                  <a:txBody>
                    <a:bodyPr/>
                    <a:lstStyle/>
                    <a:p>
                      <a:pPr algn="l" fontAlgn="t"/>
                      <a:r>
                        <a:rPr lang="lt-LT" sz="1000" u="none" strike="noStrike" dirty="0">
                          <a:effectLst/>
                          <a:latin typeface="Arial" panose="020B0604020202020204" pitchFamily="34" charset="0"/>
                          <a:cs typeface="Arial" panose="020B0604020202020204" pitchFamily="34" charset="0"/>
                        </a:rPr>
                        <a:t>Ūminis sinusitas,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4,0</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65287059"/>
                  </a:ext>
                </a:extLst>
              </a:tr>
            </a:tbl>
          </a:graphicData>
        </a:graphic>
      </p:graphicFrame>
      <p:sp>
        <p:nvSpPr>
          <p:cNvPr id="14" name="TextBox 13">
            <a:extLst>
              <a:ext uri="{FF2B5EF4-FFF2-40B4-BE49-F238E27FC236}">
                <a16:creationId xmlns:a16="http://schemas.microsoft.com/office/drawing/2014/main" id="{28C3D981-CFBE-45EB-988D-33374D45663A}"/>
              </a:ext>
            </a:extLst>
          </p:cNvPr>
          <p:cNvSpPr txBox="1"/>
          <p:nvPr/>
        </p:nvSpPr>
        <p:spPr>
          <a:xfrm>
            <a:off x="4812242" y="1908357"/>
            <a:ext cx="227484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25-30 m.</a:t>
            </a:r>
          </a:p>
        </p:txBody>
      </p:sp>
      <p:sp>
        <p:nvSpPr>
          <p:cNvPr id="2" name="Rodyklė: dešinėn 1">
            <a:extLst>
              <a:ext uri="{FF2B5EF4-FFF2-40B4-BE49-F238E27FC236}">
                <a16:creationId xmlns:a16="http://schemas.microsoft.com/office/drawing/2014/main" id="{7C717656-C2F8-44F4-B82A-EF214FFE091D}"/>
              </a:ext>
            </a:extLst>
          </p:cNvPr>
          <p:cNvSpPr/>
          <p:nvPr/>
        </p:nvSpPr>
        <p:spPr>
          <a:xfrm rot="2626057">
            <a:off x="3788231" y="4757226"/>
            <a:ext cx="373225" cy="241624"/>
          </a:xfrm>
          <a:prstGeom prst="rightArrow">
            <a:avLst/>
          </a:prstGeom>
          <a:solidFill>
            <a:srgbClr val="92D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a:extLst>
              <a:ext uri="{FF2B5EF4-FFF2-40B4-BE49-F238E27FC236}">
                <a16:creationId xmlns:a16="http://schemas.microsoft.com/office/drawing/2014/main" id="{54154F0C-D377-4035-A5E5-15A87C5D292B}"/>
              </a:ext>
            </a:extLst>
          </p:cNvPr>
          <p:cNvSpPr/>
          <p:nvPr/>
        </p:nvSpPr>
        <p:spPr>
          <a:xfrm>
            <a:off x="7747214" y="5094368"/>
            <a:ext cx="373225" cy="241624"/>
          </a:xfrm>
          <a:prstGeom prst="rightArrow">
            <a:avLst/>
          </a:prstGeom>
          <a:solidFill>
            <a:srgbClr val="92D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TextBox 2">
            <a:extLst>
              <a:ext uri="{FF2B5EF4-FFF2-40B4-BE49-F238E27FC236}">
                <a16:creationId xmlns:a16="http://schemas.microsoft.com/office/drawing/2014/main" id="{9147C15E-BEBB-4AB5-82BB-9D671CC354D6}"/>
              </a:ext>
            </a:extLst>
          </p:cNvPr>
          <p:cNvSpPr txBox="1"/>
          <p:nvPr/>
        </p:nvSpPr>
        <p:spPr>
          <a:xfrm>
            <a:off x="3472468" y="1124369"/>
            <a:ext cx="5210932" cy="338554"/>
          </a:xfrm>
          <a:prstGeom prst="rect">
            <a:avLst/>
          </a:prstGeom>
          <a:noFill/>
        </p:spPr>
        <p:txBody>
          <a:bodyPr wrap="square" rtlCol="0">
            <a:spAutoFit/>
          </a:bodyPr>
          <a:lstStyle/>
          <a:p>
            <a:pPr algn="ctr"/>
            <a:r>
              <a:rPr lang="lt-LT" sz="1600" b="1" dirty="0" err="1">
                <a:latin typeface="Arial" panose="020B0604020202020204" pitchFamily="34" charset="0"/>
                <a:cs typeface="Arial" panose="020B0604020202020204" pitchFamily="34" charset="0"/>
              </a:rPr>
              <a:t>Top</a:t>
            </a:r>
            <a:r>
              <a:rPr lang="lt-LT" sz="1600" b="1" dirty="0">
                <a:latin typeface="Arial" panose="020B0604020202020204" pitchFamily="34" charset="0"/>
                <a:cs typeface="Arial" panose="020B0604020202020204" pitchFamily="34" charset="0"/>
              </a:rPr>
              <a:t> 10 ligų pagal ligos atvejus amžiaus grupėse</a:t>
            </a:r>
          </a:p>
        </p:txBody>
      </p:sp>
      <p:sp>
        <p:nvSpPr>
          <p:cNvPr id="4" name="TextBox 3">
            <a:extLst>
              <a:ext uri="{FF2B5EF4-FFF2-40B4-BE49-F238E27FC236}">
                <a16:creationId xmlns:a16="http://schemas.microsoft.com/office/drawing/2014/main" id="{665182F8-A678-4D8D-A2AA-43E0B2ED95A5}"/>
              </a:ext>
            </a:extLst>
          </p:cNvPr>
          <p:cNvSpPr txBox="1"/>
          <p:nvPr/>
        </p:nvSpPr>
        <p:spPr>
          <a:xfrm>
            <a:off x="537541" y="6134632"/>
            <a:ext cx="11344505" cy="338554"/>
          </a:xfrm>
          <a:prstGeom prst="rect">
            <a:avLst/>
          </a:prstGeom>
          <a:noFill/>
        </p:spPr>
        <p:txBody>
          <a:bodyPr wrap="square" rtlCol="0">
            <a:spAutoFit/>
          </a:bodyPr>
          <a:lstStyle/>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Artėjant 30-mečiui, į ligų </a:t>
            </a:r>
            <a:r>
              <a:rPr lang="lt-LT" sz="1600" dirty="0" err="1">
                <a:latin typeface="Arial" panose="020B0604020202020204" pitchFamily="34" charset="0"/>
                <a:cs typeface="Arial" panose="020B0604020202020204" pitchFamily="34" charset="0"/>
              </a:rPr>
              <a:t>top</a:t>
            </a:r>
            <a:r>
              <a:rPr lang="lt-LT" sz="1600" dirty="0">
                <a:latin typeface="Arial" panose="020B0604020202020204" pitchFamily="34" charset="0"/>
                <a:cs typeface="Arial" panose="020B0604020202020204" pitchFamily="34" charset="0"/>
              </a:rPr>
              <a:t> 10 ima „veržtis“ nugaros, juosmens skausmai</a:t>
            </a:r>
          </a:p>
        </p:txBody>
      </p:sp>
    </p:spTree>
    <p:extLst>
      <p:ext uri="{BB962C8B-B14F-4D97-AF65-F5344CB8AC3E}">
        <p14:creationId xmlns:p14="http://schemas.microsoft.com/office/powerpoint/2010/main" val="17186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5" name="Pavadinimas 1">
            <a:extLst>
              <a:ext uri="{FF2B5EF4-FFF2-40B4-BE49-F238E27FC236}">
                <a16:creationId xmlns:a16="http://schemas.microsoft.com/office/drawing/2014/main" id="{7FCD2742-130D-47C9-AA12-93D3D08D90EA}"/>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smtClean="0">
                <a:solidFill>
                  <a:srgbClr val="8A2062"/>
                </a:solidFill>
                <a:latin typeface="Arial" panose="020B0604020202020204" pitchFamily="34" charset="0"/>
                <a:cs typeface="Arial" panose="020B0604020202020204" pitchFamily="34" charset="0"/>
              </a:rPr>
              <a:t>Tarp apdraustųjų virš </a:t>
            </a:r>
            <a:r>
              <a:rPr lang="lt-LT" sz="3200" dirty="0">
                <a:solidFill>
                  <a:srgbClr val="8A2062"/>
                </a:solidFill>
                <a:latin typeface="Arial" panose="020B0604020202020204" pitchFamily="34" charset="0"/>
                <a:cs typeface="Arial" panose="020B0604020202020204" pitchFamily="34" charset="0"/>
              </a:rPr>
              <a:t>40 m. </a:t>
            </a:r>
            <a:r>
              <a:rPr lang="lt-LT" sz="3200" dirty="0" smtClean="0">
                <a:solidFill>
                  <a:srgbClr val="8A2062"/>
                </a:solidFill>
                <a:latin typeface="Arial" panose="020B0604020202020204" pitchFamily="34" charset="0"/>
                <a:cs typeface="Arial" panose="020B0604020202020204" pitchFamily="34" charset="0"/>
              </a:rPr>
              <a:t>amžiaus:</a:t>
            </a:r>
            <a:endParaRPr lang="lt-LT" sz="3200" dirty="0">
              <a:solidFill>
                <a:srgbClr val="8A2062"/>
              </a:solidFill>
              <a:latin typeface="Arial" panose="020B0604020202020204" pitchFamily="34" charset="0"/>
              <a:cs typeface="Arial" panose="020B0604020202020204" pitchFamily="34" charset="0"/>
            </a:endParaRPr>
          </a:p>
          <a:p>
            <a:r>
              <a:rPr lang="lt-LT" sz="2800" dirty="0">
                <a:latin typeface="Arial" panose="020B0604020202020204" pitchFamily="34" charset="0"/>
                <a:cs typeface="Arial" panose="020B0604020202020204" pitchFamily="34" charset="0"/>
              </a:rPr>
              <a:t>dažnai skundžiamasi juosmens, nugaros skausmais</a:t>
            </a:r>
          </a:p>
        </p:txBody>
      </p:sp>
      <p:cxnSp>
        <p:nvCxnSpPr>
          <p:cNvPr id="6" name="Tiesioji jungtis 5">
            <a:extLst>
              <a:ext uri="{FF2B5EF4-FFF2-40B4-BE49-F238E27FC236}">
                <a16:creationId xmlns:a16="http://schemas.microsoft.com/office/drawing/2014/main" id="{0DD31870-6221-4895-BC9D-618E659C2BE0}"/>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CACD2-9BFE-4B89-A8DD-283DB25C490A}"/>
              </a:ext>
            </a:extLst>
          </p:cNvPr>
          <p:cNvSpPr txBox="1"/>
          <p:nvPr/>
        </p:nvSpPr>
        <p:spPr>
          <a:xfrm>
            <a:off x="1049291" y="1838592"/>
            <a:ext cx="227484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41-50 m.</a:t>
            </a:r>
          </a:p>
        </p:txBody>
      </p:sp>
      <p:sp>
        <p:nvSpPr>
          <p:cNvPr id="12" name="TextBox 11">
            <a:extLst>
              <a:ext uri="{FF2B5EF4-FFF2-40B4-BE49-F238E27FC236}">
                <a16:creationId xmlns:a16="http://schemas.microsoft.com/office/drawing/2014/main" id="{2B32EBFD-0E4D-495E-965D-BD8A0FB779BB}"/>
              </a:ext>
            </a:extLst>
          </p:cNvPr>
          <p:cNvSpPr txBox="1"/>
          <p:nvPr/>
        </p:nvSpPr>
        <p:spPr>
          <a:xfrm>
            <a:off x="8867859" y="1827363"/>
            <a:ext cx="227484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virš 60 m.</a:t>
            </a:r>
          </a:p>
        </p:txBody>
      </p:sp>
      <p:sp>
        <p:nvSpPr>
          <p:cNvPr id="14" name="TextBox 13">
            <a:extLst>
              <a:ext uri="{FF2B5EF4-FFF2-40B4-BE49-F238E27FC236}">
                <a16:creationId xmlns:a16="http://schemas.microsoft.com/office/drawing/2014/main" id="{28C3D981-CFBE-45EB-988D-33374D45663A}"/>
              </a:ext>
            </a:extLst>
          </p:cNvPr>
          <p:cNvSpPr txBox="1"/>
          <p:nvPr/>
        </p:nvSpPr>
        <p:spPr>
          <a:xfrm>
            <a:off x="4958575" y="1827364"/>
            <a:ext cx="227484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51-60 m.</a:t>
            </a:r>
          </a:p>
        </p:txBody>
      </p:sp>
      <p:graphicFrame>
        <p:nvGraphicFramePr>
          <p:cNvPr id="2" name="Lentelė 1">
            <a:extLst>
              <a:ext uri="{FF2B5EF4-FFF2-40B4-BE49-F238E27FC236}">
                <a16:creationId xmlns:a16="http://schemas.microsoft.com/office/drawing/2014/main" id="{41172D70-1B82-431B-90C0-620232B43C38}"/>
              </a:ext>
            </a:extLst>
          </p:cNvPr>
          <p:cNvGraphicFramePr>
            <a:graphicFrameLocks noGrp="1"/>
          </p:cNvGraphicFramePr>
          <p:nvPr>
            <p:extLst>
              <p:ext uri="{D42A27DB-BD31-4B8C-83A1-F6EECF244321}">
                <p14:modId xmlns:p14="http://schemas.microsoft.com/office/powerpoint/2010/main" val="492735346"/>
              </p:ext>
            </p:extLst>
          </p:nvPr>
        </p:nvGraphicFramePr>
        <p:xfrm>
          <a:off x="639793" y="2203284"/>
          <a:ext cx="3256839" cy="3564951"/>
        </p:xfrm>
        <a:graphic>
          <a:graphicData uri="http://schemas.openxmlformats.org/drawingml/2006/table">
            <a:tbl>
              <a:tblPr>
                <a:tableStyleId>{5C22544A-7EE6-4342-B048-85BDC9FD1C3A}</a:tableStyleId>
              </a:tblPr>
              <a:tblGrid>
                <a:gridCol w="2711703">
                  <a:extLst>
                    <a:ext uri="{9D8B030D-6E8A-4147-A177-3AD203B41FA5}">
                      <a16:colId xmlns:a16="http://schemas.microsoft.com/office/drawing/2014/main" val="225130575"/>
                    </a:ext>
                  </a:extLst>
                </a:gridCol>
                <a:gridCol w="545136">
                  <a:extLst>
                    <a:ext uri="{9D8B030D-6E8A-4147-A177-3AD203B41FA5}">
                      <a16:colId xmlns:a16="http://schemas.microsoft.com/office/drawing/2014/main" val="893729438"/>
                    </a:ext>
                  </a:extLst>
                </a:gridCol>
              </a:tblGrid>
              <a:tr h="844859">
                <a:tc>
                  <a:txBody>
                    <a:bodyPr/>
                    <a:lstStyle/>
                    <a:p>
                      <a:pPr algn="ctr" fontAlgn="t"/>
                      <a:r>
                        <a:rPr lang="lt-LT" sz="1050" b="1" u="none" strike="noStrike" dirty="0">
                          <a:effectLst/>
                          <a:latin typeface="Arial" panose="020B0604020202020204" pitchFamily="34" charset="0"/>
                          <a:cs typeface="Arial" panose="020B0604020202020204" pitchFamily="34" charset="0"/>
                        </a:rPr>
                        <a:t>TLK ligos pavadinimas</a:t>
                      </a:r>
                      <a:endParaRPr lang="lt-LT"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50" b="1" u="none" strike="noStrike" dirty="0">
                          <a:effectLst/>
                          <a:latin typeface="Arial" panose="020B0604020202020204" pitchFamily="34" charset="0"/>
                          <a:cs typeface="Arial" panose="020B0604020202020204" pitchFamily="34" charset="0"/>
                        </a:rPr>
                        <a:t>Vidutinė vieno atvejo trukmė</a:t>
                      </a:r>
                      <a:endParaRPr lang="lt-LT"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091151"/>
                  </a:ext>
                </a:extLst>
              </a:tr>
              <a:tr h="342079">
                <a:tc>
                  <a:txBody>
                    <a:bodyPr/>
                    <a:lstStyle/>
                    <a:p>
                      <a:pPr algn="l" fontAlgn="t"/>
                      <a:r>
                        <a:rPr lang="lt-LT" sz="1050" u="none" strike="noStrike" dirty="0">
                          <a:effectLst/>
                          <a:latin typeface="Arial" panose="020B0604020202020204" pitchFamily="34" charset="0"/>
                          <a:cs typeface="Arial" panose="020B0604020202020204" pitchFamily="34" charset="0"/>
                        </a:rPr>
                        <a:t>Ūminė viršutinių kvėpavimo takų infekcija, nepatikslinta</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3,9</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0347938"/>
                  </a:ext>
                </a:extLst>
              </a:tr>
              <a:tr h="225296">
                <a:tc>
                  <a:txBody>
                    <a:bodyPr/>
                    <a:lstStyle/>
                    <a:p>
                      <a:pPr algn="l" fontAlgn="t"/>
                      <a:r>
                        <a:rPr lang="lt-LT" sz="1050" u="none" strike="noStrike" dirty="0">
                          <a:effectLst/>
                          <a:latin typeface="Arial" panose="020B0604020202020204" pitchFamily="34" charset="0"/>
                          <a:cs typeface="Arial" panose="020B0604020202020204" pitchFamily="34" charset="0"/>
                        </a:rPr>
                        <a:t>Ūminis bronchitas, nepatikslintas</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6,8</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20993094"/>
                  </a:ext>
                </a:extLst>
              </a:tr>
              <a:tr h="342079">
                <a:tc>
                  <a:txBody>
                    <a:bodyPr/>
                    <a:lstStyle/>
                    <a:p>
                      <a:pPr algn="l" fontAlgn="t"/>
                      <a:r>
                        <a:rPr lang="lt-LT" sz="1050" u="none" strike="noStrike" dirty="0">
                          <a:effectLst/>
                          <a:latin typeface="Arial" panose="020B0604020202020204" pitchFamily="34" charset="0"/>
                          <a:cs typeface="Arial" panose="020B0604020202020204" pitchFamily="34" charset="0"/>
                        </a:rPr>
                        <a:t>Juosmens ir kitų tarpslankstelinių diskų ligos su radikulopatija ([D:G55.1]*)</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18,9</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97849066"/>
                  </a:ext>
                </a:extLst>
              </a:tr>
              <a:tr h="225296">
                <a:tc>
                  <a:txBody>
                    <a:bodyPr/>
                    <a:lstStyle/>
                    <a:p>
                      <a:pPr algn="l" fontAlgn="t"/>
                      <a:r>
                        <a:rPr lang="lt-LT" sz="1050" u="none" strike="noStrike" dirty="0">
                          <a:effectLst/>
                          <a:latin typeface="Arial" panose="020B0604020202020204" pitchFamily="34" charset="0"/>
                          <a:cs typeface="Arial" panose="020B0604020202020204" pitchFamily="34" charset="0"/>
                        </a:rPr>
                        <a:t>Virusų sukelta infekcija, nepatikslinta</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3,6</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779050"/>
                  </a:ext>
                </a:extLst>
              </a:tr>
              <a:tr h="342079">
                <a:tc>
                  <a:txBody>
                    <a:bodyPr/>
                    <a:lstStyle/>
                    <a:p>
                      <a:pPr algn="l" fontAlgn="t"/>
                      <a:r>
                        <a:rPr lang="lt-LT" sz="1050" u="none" strike="noStrike" dirty="0" err="1">
                          <a:effectLst/>
                          <a:latin typeface="Arial" panose="020B0604020202020204" pitchFamily="34" charset="0"/>
                          <a:cs typeface="Arial" panose="020B0604020202020204" pitchFamily="34" charset="0"/>
                        </a:rPr>
                        <a:t>Koronaviruso</a:t>
                      </a:r>
                      <a:r>
                        <a:rPr lang="lt-LT" sz="1050" u="none" strike="noStrike" dirty="0">
                          <a:effectLst/>
                          <a:latin typeface="Arial" panose="020B0604020202020204" pitchFamily="34" charset="0"/>
                          <a:cs typeface="Arial" panose="020B0604020202020204" pitchFamily="34" charset="0"/>
                        </a:rPr>
                        <a:t> COVID-19 sukelta ūminė kvėpavimo takų (respiracinė) liga</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3,8</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6597277"/>
                  </a:ext>
                </a:extLst>
              </a:tr>
              <a:tr h="225296">
                <a:tc>
                  <a:txBody>
                    <a:bodyPr/>
                    <a:lstStyle/>
                    <a:p>
                      <a:pPr algn="l" fontAlgn="t"/>
                      <a:r>
                        <a:rPr lang="lt-LT" sz="1050" u="none" strike="noStrike" dirty="0">
                          <a:effectLst/>
                          <a:latin typeface="Arial" panose="020B0604020202020204" pitchFamily="34" charset="0"/>
                          <a:cs typeface="Arial" panose="020B0604020202020204" pitchFamily="34" charset="0"/>
                        </a:rPr>
                        <a:t>Apatinės nugaros dalies skausmas</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8,7</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03938782"/>
                  </a:ext>
                </a:extLst>
              </a:tr>
              <a:tr h="225296">
                <a:tc>
                  <a:txBody>
                    <a:bodyPr/>
                    <a:lstStyle/>
                    <a:p>
                      <a:pPr algn="l" fontAlgn="t"/>
                      <a:r>
                        <a:rPr lang="lt-LT" sz="1050" u="none" strike="noStrike" dirty="0">
                          <a:effectLst/>
                          <a:latin typeface="Arial" panose="020B0604020202020204" pitchFamily="34" charset="0"/>
                          <a:cs typeface="Arial" panose="020B0604020202020204" pitchFamily="34" charset="0"/>
                        </a:rPr>
                        <a:t>Ūminis </a:t>
                      </a:r>
                      <a:r>
                        <a:rPr lang="lt-LT" sz="1050" u="none" strike="noStrike" dirty="0" err="1">
                          <a:effectLst/>
                          <a:latin typeface="Arial" panose="020B0604020202020204" pitchFamily="34" charset="0"/>
                          <a:cs typeface="Arial" panose="020B0604020202020204" pitchFamily="34" charset="0"/>
                        </a:rPr>
                        <a:t>faringitas</a:t>
                      </a:r>
                      <a:r>
                        <a:rPr lang="lt-LT" sz="1050" u="none" strike="noStrike" dirty="0">
                          <a:effectLst/>
                          <a:latin typeface="Arial" panose="020B0604020202020204" pitchFamily="34" charset="0"/>
                          <a:cs typeface="Arial" panose="020B0604020202020204" pitchFamily="34" charset="0"/>
                        </a:rPr>
                        <a:t>, nepatikslintas</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4,3</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52286013"/>
                  </a:ext>
                </a:extLst>
              </a:tr>
              <a:tr h="342079">
                <a:tc>
                  <a:txBody>
                    <a:bodyPr/>
                    <a:lstStyle/>
                    <a:p>
                      <a:pPr algn="l" fontAlgn="t"/>
                      <a:r>
                        <a:rPr lang="lt-LT" sz="1050" u="none" strike="noStrike" dirty="0">
                          <a:effectLst/>
                          <a:latin typeface="Arial" panose="020B0604020202020204" pitchFamily="34" charset="0"/>
                          <a:cs typeface="Arial" panose="020B0604020202020204" pitchFamily="34" charset="0"/>
                        </a:rPr>
                        <a:t>Juosmens ir kryžmens nervų šaknelių sutrikimai, neklasifikuojami kitur</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11,6</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37942864"/>
                  </a:ext>
                </a:extLst>
              </a:tr>
              <a:tr h="225296">
                <a:tc>
                  <a:txBody>
                    <a:bodyPr/>
                    <a:lstStyle/>
                    <a:p>
                      <a:pPr algn="l" fontAlgn="t"/>
                      <a:r>
                        <a:rPr lang="lt-LT" sz="1050" u="none" strike="noStrike" dirty="0">
                          <a:effectLst/>
                          <a:latin typeface="Arial" panose="020B0604020202020204" pitchFamily="34" charset="0"/>
                          <a:cs typeface="Arial" panose="020B0604020202020204" pitchFamily="34" charset="0"/>
                        </a:rPr>
                        <a:t>Ūminis </a:t>
                      </a:r>
                      <a:r>
                        <a:rPr lang="lt-LT" sz="1050" u="none" strike="noStrike" dirty="0" err="1">
                          <a:effectLst/>
                          <a:latin typeface="Arial" panose="020B0604020202020204" pitchFamily="34" charset="0"/>
                          <a:cs typeface="Arial" panose="020B0604020202020204" pitchFamily="34" charset="0"/>
                        </a:rPr>
                        <a:t>nazofaringitas</a:t>
                      </a:r>
                      <a:r>
                        <a:rPr lang="lt-LT" sz="1050" u="none" strike="noStrike" dirty="0">
                          <a:effectLst/>
                          <a:latin typeface="Arial" panose="020B0604020202020204" pitchFamily="34" charset="0"/>
                          <a:cs typeface="Arial" panose="020B0604020202020204" pitchFamily="34" charset="0"/>
                        </a:rPr>
                        <a:t> [peršalimas]</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5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21265288"/>
                  </a:ext>
                </a:extLst>
              </a:tr>
              <a:tr h="225296">
                <a:tc>
                  <a:txBody>
                    <a:bodyPr/>
                    <a:lstStyle/>
                    <a:p>
                      <a:pPr algn="l" fontAlgn="t"/>
                      <a:r>
                        <a:rPr lang="lt-LT" sz="1050" u="none" strike="noStrike" dirty="0">
                          <a:effectLst/>
                          <a:latin typeface="Arial" panose="020B0604020202020204" pitchFamily="34" charset="0"/>
                          <a:cs typeface="Arial" panose="020B0604020202020204" pitchFamily="34" charset="0"/>
                        </a:rPr>
                        <a:t>Ūminis </a:t>
                      </a:r>
                      <a:r>
                        <a:rPr lang="lt-LT" sz="1050" u="none" strike="noStrike" dirty="0" err="1">
                          <a:effectLst/>
                          <a:latin typeface="Arial" panose="020B0604020202020204" pitchFamily="34" charset="0"/>
                          <a:cs typeface="Arial" panose="020B0604020202020204" pitchFamily="34" charset="0"/>
                        </a:rPr>
                        <a:t>tonzilitas</a:t>
                      </a:r>
                      <a:r>
                        <a:rPr lang="lt-LT" sz="1050" u="none" strike="noStrike" dirty="0">
                          <a:effectLst/>
                          <a:latin typeface="Arial" panose="020B0604020202020204" pitchFamily="34" charset="0"/>
                          <a:cs typeface="Arial" panose="020B0604020202020204" pitchFamily="34" charset="0"/>
                        </a:rPr>
                        <a:t>, nepatikslintas</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50" u="none" strike="noStrike" dirty="0">
                          <a:effectLst/>
                          <a:latin typeface="Arial" panose="020B0604020202020204" pitchFamily="34" charset="0"/>
                          <a:cs typeface="Arial" panose="020B0604020202020204" pitchFamily="34" charset="0"/>
                        </a:rPr>
                        <a:t>4,5</a:t>
                      </a:r>
                      <a:endParaRPr lang="lt-LT"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1492321"/>
                  </a:ext>
                </a:extLst>
              </a:tr>
            </a:tbl>
          </a:graphicData>
        </a:graphic>
      </p:graphicFrame>
      <p:graphicFrame>
        <p:nvGraphicFramePr>
          <p:cNvPr id="3" name="Lentelė 2">
            <a:extLst>
              <a:ext uri="{FF2B5EF4-FFF2-40B4-BE49-F238E27FC236}">
                <a16:creationId xmlns:a16="http://schemas.microsoft.com/office/drawing/2014/main" id="{63C7F1A3-98FF-4CE7-AAC1-B243E95986CA}"/>
              </a:ext>
            </a:extLst>
          </p:cNvPr>
          <p:cNvGraphicFramePr>
            <a:graphicFrameLocks noGrp="1"/>
          </p:cNvGraphicFramePr>
          <p:nvPr>
            <p:extLst>
              <p:ext uri="{D42A27DB-BD31-4B8C-83A1-F6EECF244321}">
                <p14:modId xmlns:p14="http://schemas.microsoft.com/office/powerpoint/2010/main" val="442006099"/>
              </p:ext>
            </p:extLst>
          </p:nvPr>
        </p:nvGraphicFramePr>
        <p:xfrm>
          <a:off x="4376511" y="2203282"/>
          <a:ext cx="3438978" cy="3606614"/>
        </p:xfrm>
        <a:graphic>
          <a:graphicData uri="http://schemas.openxmlformats.org/drawingml/2006/table">
            <a:tbl>
              <a:tblPr>
                <a:tableStyleId>{5C22544A-7EE6-4342-B048-85BDC9FD1C3A}</a:tableStyleId>
              </a:tblPr>
              <a:tblGrid>
                <a:gridCol w="2807080">
                  <a:extLst>
                    <a:ext uri="{9D8B030D-6E8A-4147-A177-3AD203B41FA5}">
                      <a16:colId xmlns:a16="http://schemas.microsoft.com/office/drawing/2014/main" val="1775286517"/>
                    </a:ext>
                  </a:extLst>
                </a:gridCol>
                <a:gridCol w="631898">
                  <a:extLst>
                    <a:ext uri="{9D8B030D-6E8A-4147-A177-3AD203B41FA5}">
                      <a16:colId xmlns:a16="http://schemas.microsoft.com/office/drawing/2014/main" val="4239223790"/>
                    </a:ext>
                  </a:extLst>
                </a:gridCol>
              </a:tblGrid>
              <a:tr h="800128">
                <a:tc>
                  <a:txBody>
                    <a:bodyPr/>
                    <a:lstStyle/>
                    <a:p>
                      <a:pPr algn="ctr" fontAlgn="t"/>
                      <a:r>
                        <a:rPr lang="lt-LT" sz="1000" b="1" u="none" strike="noStrike" dirty="0">
                          <a:effectLst/>
                          <a:latin typeface="Arial" panose="020B0604020202020204" pitchFamily="34" charset="0"/>
                          <a:cs typeface="Arial" panose="020B0604020202020204" pitchFamily="34" charset="0"/>
                        </a:rPr>
                        <a:t>TLK ligos pavadinimas</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b="1" u="none" strike="noStrike" dirty="0">
                          <a:effectLst/>
                          <a:latin typeface="Arial" panose="020B0604020202020204" pitchFamily="34" charset="0"/>
                          <a:cs typeface="Arial" panose="020B0604020202020204" pitchFamily="34" charset="0"/>
                        </a:rPr>
                        <a:t>Vidutinė vieno atvejo trukmė</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609926"/>
                  </a:ext>
                </a:extLst>
              </a:tr>
              <a:tr h="306431">
                <a:tc>
                  <a:txBody>
                    <a:bodyPr/>
                    <a:lstStyle/>
                    <a:p>
                      <a:pPr algn="l" fontAlgn="t"/>
                      <a:r>
                        <a:rPr lang="lt-LT" sz="1000" u="none" strike="noStrike" dirty="0">
                          <a:effectLst/>
                          <a:latin typeface="Arial" panose="020B0604020202020204" pitchFamily="34" charset="0"/>
                          <a:cs typeface="Arial" panose="020B0604020202020204" pitchFamily="34" charset="0"/>
                        </a:rPr>
                        <a:t>Ūminė viršutinių kvėpavimo takų infekcija, nepatikslinta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5908557"/>
                  </a:ext>
                </a:extLst>
              </a:tr>
              <a:tr h="192034">
                <a:tc>
                  <a:txBody>
                    <a:bodyPr/>
                    <a:lstStyle/>
                    <a:p>
                      <a:pPr algn="l" fontAlgn="t"/>
                      <a:r>
                        <a:rPr lang="lt-LT" sz="1000" u="none" strike="noStrike" dirty="0">
                          <a:effectLst/>
                          <a:latin typeface="Arial" panose="020B0604020202020204" pitchFamily="34" charset="0"/>
                          <a:cs typeface="Arial" panose="020B0604020202020204" pitchFamily="34" charset="0"/>
                        </a:rPr>
                        <a:t>Ūminis bronchitas,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7,9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07721023"/>
                  </a:ext>
                </a:extLst>
              </a:tr>
              <a:tr h="306431">
                <a:tc>
                  <a:txBody>
                    <a:bodyPr/>
                    <a:lstStyle/>
                    <a:p>
                      <a:pPr algn="l" fontAlgn="t"/>
                      <a:r>
                        <a:rPr lang="lt-LT" sz="1000" u="none" strike="noStrike" dirty="0">
                          <a:effectLst/>
                          <a:latin typeface="Arial" panose="020B0604020202020204" pitchFamily="34" charset="0"/>
                          <a:cs typeface="Arial" panose="020B0604020202020204" pitchFamily="34" charset="0"/>
                        </a:rPr>
                        <a:t>Juosmens ir kitų tarpslankstelinių diskų ligos su radikulopatija ([D:G55.1]*)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19,9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695087426"/>
                  </a:ext>
                </a:extLst>
              </a:tr>
              <a:tr h="306431">
                <a:tc>
                  <a:txBody>
                    <a:bodyPr/>
                    <a:lstStyle/>
                    <a:p>
                      <a:pPr algn="l" fontAlgn="t"/>
                      <a:r>
                        <a:rPr lang="lt-LT" sz="1000" u="none" strike="noStrike" dirty="0" err="1">
                          <a:effectLst/>
                          <a:latin typeface="Arial" panose="020B0604020202020204" pitchFamily="34" charset="0"/>
                          <a:cs typeface="Arial" panose="020B0604020202020204" pitchFamily="34" charset="0"/>
                        </a:rPr>
                        <a:t>Koronaviruso</a:t>
                      </a:r>
                      <a:r>
                        <a:rPr lang="lt-LT" sz="1000" u="none" strike="noStrike" dirty="0">
                          <a:effectLst/>
                          <a:latin typeface="Arial" panose="020B0604020202020204" pitchFamily="34" charset="0"/>
                          <a:cs typeface="Arial" panose="020B0604020202020204" pitchFamily="34" charset="0"/>
                        </a:rPr>
                        <a:t> COVID-19 sukelta ūminė kvėpavimo takų (respiracinė) liga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4,2</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6523987"/>
                  </a:ext>
                </a:extLst>
              </a:tr>
              <a:tr h="306431">
                <a:tc>
                  <a:txBody>
                    <a:bodyPr/>
                    <a:lstStyle/>
                    <a:p>
                      <a:pPr algn="l" fontAlgn="t"/>
                      <a:r>
                        <a:rPr lang="lt-LT" sz="1000" u="none" strike="noStrike" dirty="0">
                          <a:effectLst/>
                          <a:latin typeface="Arial" panose="020B0604020202020204" pitchFamily="34" charset="0"/>
                          <a:cs typeface="Arial" panose="020B0604020202020204" pitchFamily="34" charset="0"/>
                        </a:rPr>
                        <a:t>Juosmens ir kryžmens nervų šaknelių sutrikimai, neklasifikuojami kitur</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13,6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65331441"/>
                  </a:ext>
                </a:extLst>
              </a:tr>
              <a:tr h="192034">
                <a:tc>
                  <a:txBody>
                    <a:bodyPr/>
                    <a:lstStyle/>
                    <a:p>
                      <a:pPr algn="l" fontAlgn="t"/>
                      <a:r>
                        <a:rPr lang="lt-LT" sz="1000" u="none" strike="noStrike" dirty="0">
                          <a:effectLst/>
                          <a:latin typeface="Arial" panose="020B0604020202020204" pitchFamily="34" charset="0"/>
                          <a:cs typeface="Arial" panose="020B0604020202020204" pitchFamily="34" charset="0"/>
                        </a:rPr>
                        <a:t>Apatinės nugaros dalies skausmas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9,6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15967801"/>
                  </a:ext>
                </a:extLst>
              </a:tr>
              <a:tr h="192034">
                <a:tc>
                  <a:txBody>
                    <a:bodyPr/>
                    <a:lstStyle/>
                    <a:p>
                      <a:pPr algn="l" fontAlgn="t"/>
                      <a:r>
                        <a:rPr lang="lt-LT" sz="1000" u="none" strike="noStrike" dirty="0">
                          <a:effectLst/>
                          <a:latin typeface="Arial" panose="020B0604020202020204" pitchFamily="34" charset="0"/>
                          <a:cs typeface="Arial" panose="020B0604020202020204" pitchFamily="34" charset="0"/>
                        </a:rPr>
                        <a:t>Radikulopatija, juosmens sritis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12,6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991439134"/>
                  </a:ext>
                </a:extLst>
              </a:tr>
              <a:tr h="192034">
                <a:tc>
                  <a:txBody>
                    <a:bodyPr/>
                    <a:lstStyle/>
                    <a:p>
                      <a:pPr algn="l" fontAlgn="t"/>
                      <a:r>
                        <a:rPr lang="lt-LT" sz="1000" u="none" strike="noStrike" dirty="0">
                          <a:effectLst/>
                          <a:latin typeface="Arial" panose="020B0604020202020204" pitchFamily="34" charset="0"/>
                          <a:cs typeface="Arial" panose="020B0604020202020204" pitchFamily="34" charset="0"/>
                        </a:rPr>
                        <a:t>Virusų sukelta infekcija, nepatikslinta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748693"/>
                  </a:ext>
                </a:extLst>
              </a:tr>
              <a:tr h="455005">
                <a:tc>
                  <a:txBody>
                    <a:bodyPr/>
                    <a:lstStyle/>
                    <a:p>
                      <a:pPr algn="l" fontAlgn="t"/>
                      <a:r>
                        <a:rPr lang="lt-LT" sz="1000" u="none" strike="noStrike" dirty="0">
                          <a:effectLst/>
                          <a:latin typeface="Arial" panose="020B0604020202020204" pitchFamily="34" charset="0"/>
                          <a:cs typeface="Arial" panose="020B0604020202020204" pitchFamily="34" charset="0"/>
                        </a:rPr>
                        <a:t>Nervų šaknelių ir rezginių suspaudimas sergant tarpslankstelinio disko sutrikimais ([D:M50]-[D:M51]†)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17,0</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338441752"/>
                  </a:ext>
                </a:extLst>
              </a:tr>
              <a:tr h="306431">
                <a:tc>
                  <a:txBody>
                    <a:bodyPr/>
                    <a:lstStyle/>
                    <a:p>
                      <a:pPr algn="l" fontAlgn="t"/>
                      <a:r>
                        <a:rPr lang="lt-LT" sz="1000" u="none" strike="noStrike" dirty="0" err="1">
                          <a:effectLst/>
                          <a:latin typeface="Arial" panose="020B0604020202020204" pitchFamily="34" charset="0"/>
                          <a:cs typeface="Arial" panose="020B0604020202020204" pitchFamily="34" charset="0"/>
                        </a:rPr>
                        <a:t>Hipertenzinė</a:t>
                      </a:r>
                      <a:r>
                        <a:rPr lang="lt-LT" sz="1000" u="none" strike="noStrike" dirty="0">
                          <a:effectLst/>
                          <a:latin typeface="Arial" panose="020B0604020202020204" pitchFamily="34" charset="0"/>
                          <a:cs typeface="Arial" panose="020B0604020202020204" pitchFamily="34" charset="0"/>
                        </a:rPr>
                        <a:t> širdies liga be širdies nepakankamumo (</a:t>
                      </a:r>
                      <a:r>
                        <a:rPr lang="lt-LT" sz="1000" u="none" strike="noStrike" dirty="0" err="1">
                          <a:effectLst/>
                          <a:latin typeface="Arial" panose="020B0604020202020204" pitchFamily="34" charset="0"/>
                          <a:cs typeface="Arial" panose="020B0604020202020204" pitchFamily="34" charset="0"/>
                        </a:rPr>
                        <a:t>stazinio</a:t>
                      </a:r>
                      <a:r>
                        <a:rPr lang="lt-LT" sz="1000" u="none" strike="noStrike" dirty="0">
                          <a:effectLst/>
                          <a:latin typeface="Arial" panose="020B0604020202020204" pitchFamily="34" charset="0"/>
                          <a:cs typeface="Arial" panose="020B0604020202020204" pitchFamily="34" charset="0"/>
                        </a:rPr>
                        <a:t>)</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8,2</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74405044"/>
                  </a:ext>
                </a:extLst>
              </a:tr>
            </a:tbl>
          </a:graphicData>
        </a:graphic>
      </p:graphicFrame>
      <p:graphicFrame>
        <p:nvGraphicFramePr>
          <p:cNvPr id="4" name="Lentelė 3">
            <a:extLst>
              <a:ext uri="{FF2B5EF4-FFF2-40B4-BE49-F238E27FC236}">
                <a16:creationId xmlns:a16="http://schemas.microsoft.com/office/drawing/2014/main" id="{6D5C0313-464D-4319-A5AC-C4A19DD26684}"/>
              </a:ext>
            </a:extLst>
          </p:cNvPr>
          <p:cNvGraphicFramePr>
            <a:graphicFrameLocks noGrp="1"/>
          </p:cNvGraphicFramePr>
          <p:nvPr>
            <p:extLst>
              <p:ext uri="{D42A27DB-BD31-4B8C-83A1-F6EECF244321}">
                <p14:modId xmlns:p14="http://schemas.microsoft.com/office/powerpoint/2010/main" val="106194625"/>
              </p:ext>
            </p:extLst>
          </p:nvPr>
        </p:nvGraphicFramePr>
        <p:xfrm>
          <a:off x="8057464" y="2203282"/>
          <a:ext cx="3763803" cy="3606615"/>
        </p:xfrm>
        <a:graphic>
          <a:graphicData uri="http://schemas.openxmlformats.org/drawingml/2006/table">
            <a:tbl>
              <a:tblPr>
                <a:tableStyleId>{5C22544A-7EE6-4342-B048-85BDC9FD1C3A}</a:tableStyleId>
              </a:tblPr>
              <a:tblGrid>
                <a:gridCol w="3072220">
                  <a:extLst>
                    <a:ext uri="{9D8B030D-6E8A-4147-A177-3AD203B41FA5}">
                      <a16:colId xmlns:a16="http://schemas.microsoft.com/office/drawing/2014/main" val="3506622108"/>
                    </a:ext>
                  </a:extLst>
                </a:gridCol>
                <a:gridCol w="691583">
                  <a:extLst>
                    <a:ext uri="{9D8B030D-6E8A-4147-A177-3AD203B41FA5}">
                      <a16:colId xmlns:a16="http://schemas.microsoft.com/office/drawing/2014/main" val="1702368938"/>
                    </a:ext>
                  </a:extLst>
                </a:gridCol>
              </a:tblGrid>
              <a:tr h="819685">
                <a:tc>
                  <a:txBody>
                    <a:bodyPr/>
                    <a:lstStyle/>
                    <a:p>
                      <a:pPr algn="ctr" fontAlgn="t"/>
                      <a:r>
                        <a:rPr lang="lt-LT" sz="1000" b="1" u="none" strike="noStrike" dirty="0">
                          <a:effectLst/>
                          <a:latin typeface="Arial" panose="020B0604020202020204" pitchFamily="34" charset="0"/>
                          <a:cs typeface="Arial" panose="020B0604020202020204" pitchFamily="34" charset="0"/>
                        </a:rPr>
                        <a:t>TLK ligos pavadinimas</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lt-LT" sz="1000" b="1" u="none" strike="noStrike" dirty="0">
                          <a:effectLst/>
                          <a:latin typeface="Arial" panose="020B0604020202020204" pitchFamily="34" charset="0"/>
                          <a:cs typeface="Arial" panose="020B0604020202020204" pitchFamily="34" charset="0"/>
                        </a:rPr>
                        <a:t>Vidutinė vieno atvejo trukmė</a:t>
                      </a:r>
                      <a:endParaRPr lang="lt-LT"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431500"/>
                  </a:ext>
                </a:extLst>
              </a:tr>
              <a:tr h="327874">
                <a:tc>
                  <a:txBody>
                    <a:bodyPr/>
                    <a:lstStyle/>
                    <a:p>
                      <a:pPr algn="l" fontAlgn="t"/>
                      <a:r>
                        <a:rPr lang="lt-LT" sz="1000" u="none" strike="noStrike" dirty="0">
                          <a:effectLst/>
                          <a:latin typeface="Arial" panose="020B0604020202020204" pitchFamily="34" charset="0"/>
                          <a:cs typeface="Arial" panose="020B0604020202020204" pitchFamily="34" charset="0"/>
                        </a:rPr>
                        <a:t>Ūminė viršutinių kvėpavimo takų infekcija, nepatikslinta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39685036"/>
                  </a:ext>
                </a:extLst>
              </a:tr>
              <a:tr h="218583">
                <a:tc>
                  <a:txBody>
                    <a:bodyPr/>
                    <a:lstStyle/>
                    <a:p>
                      <a:pPr algn="l" fontAlgn="t"/>
                      <a:r>
                        <a:rPr lang="lt-LT" sz="1000" u="none" strike="noStrike" dirty="0">
                          <a:effectLst/>
                          <a:latin typeface="Arial" panose="020B0604020202020204" pitchFamily="34" charset="0"/>
                          <a:cs typeface="Arial" panose="020B0604020202020204" pitchFamily="34" charset="0"/>
                        </a:rPr>
                        <a:t>Ūminis bronchitas, nepatikslintas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8,4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7639322"/>
                  </a:ext>
                </a:extLst>
              </a:tr>
              <a:tr h="327874">
                <a:tc>
                  <a:txBody>
                    <a:bodyPr/>
                    <a:lstStyle/>
                    <a:p>
                      <a:pPr algn="l" fontAlgn="t"/>
                      <a:r>
                        <a:rPr lang="lt-LT" sz="1000" u="none" strike="noStrike" dirty="0">
                          <a:effectLst/>
                          <a:latin typeface="Arial" panose="020B0604020202020204" pitchFamily="34" charset="0"/>
                          <a:cs typeface="Arial" panose="020B0604020202020204" pitchFamily="34" charset="0"/>
                        </a:rPr>
                        <a:t>Juosmens ir kitų tarpslankstelinių diskų ligos su radikulopatija ([D:G55.1]*)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22,0</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740249973"/>
                  </a:ext>
                </a:extLst>
              </a:tr>
              <a:tr h="327874">
                <a:tc>
                  <a:txBody>
                    <a:bodyPr/>
                    <a:lstStyle/>
                    <a:p>
                      <a:pPr algn="l" fontAlgn="t"/>
                      <a:r>
                        <a:rPr lang="lt-LT" sz="1000" u="none" strike="noStrike" dirty="0" err="1">
                          <a:effectLst/>
                          <a:latin typeface="Arial" panose="020B0604020202020204" pitchFamily="34" charset="0"/>
                          <a:cs typeface="Arial" panose="020B0604020202020204" pitchFamily="34" charset="0"/>
                        </a:rPr>
                        <a:t>Koronaviruso</a:t>
                      </a:r>
                      <a:r>
                        <a:rPr lang="lt-LT" sz="1000" u="none" strike="noStrike" dirty="0">
                          <a:effectLst/>
                          <a:latin typeface="Arial" panose="020B0604020202020204" pitchFamily="34" charset="0"/>
                          <a:cs typeface="Arial" panose="020B0604020202020204" pitchFamily="34" charset="0"/>
                        </a:rPr>
                        <a:t> COVID-19 sukelta ūminė kvėpavimo takų (respiracinė) liga</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4,6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7103108"/>
                  </a:ext>
                </a:extLst>
              </a:tr>
              <a:tr h="327874">
                <a:tc>
                  <a:txBody>
                    <a:bodyPr/>
                    <a:lstStyle/>
                    <a:p>
                      <a:pPr algn="l" fontAlgn="t"/>
                      <a:r>
                        <a:rPr lang="lt-LT" sz="1000" u="none" strike="noStrike" dirty="0">
                          <a:effectLst/>
                          <a:latin typeface="Arial" panose="020B0604020202020204" pitchFamily="34" charset="0"/>
                          <a:cs typeface="Arial" panose="020B0604020202020204" pitchFamily="34" charset="0"/>
                        </a:rPr>
                        <a:t>Juosmens ir kryžmens nervų šaknelių sutrikimai, neklasifikuojami kitur</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15,6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53673330"/>
                  </a:ext>
                </a:extLst>
              </a:tr>
              <a:tr h="327874">
                <a:tc>
                  <a:txBody>
                    <a:bodyPr/>
                    <a:lstStyle/>
                    <a:p>
                      <a:pPr algn="l" fontAlgn="t"/>
                      <a:r>
                        <a:rPr lang="lt-LT" sz="1000" u="none" strike="noStrike" dirty="0" err="1">
                          <a:effectLst/>
                          <a:latin typeface="Arial" panose="020B0604020202020204" pitchFamily="34" charset="0"/>
                          <a:cs typeface="Arial" panose="020B0604020202020204" pitchFamily="34" charset="0"/>
                        </a:rPr>
                        <a:t>Hipertenzinė</a:t>
                      </a:r>
                      <a:r>
                        <a:rPr lang="lt-LT" sz="1000" u="none" strike="noStrike" dirty="0">
                          <a:effectLst/>
                          <a:latin typeface="Arial" panose="020B0604020202020204" pitchFamily="34" charset="0"/>
                          <a:cs typeface="Arial" panose="020B0604020202020204" pitchFamily="34" charset="0"/>
                        </a:rPr>
                        <a:t> širdies liga be širdies nepakankamumo (</a:t>
                      </a:r>
                      <a:r>
                        <a:rPr lang="lt-LT" sz="1000" u="none" strike="noStrike" dirty="0" err="1">
                          <a:effectLst/>
                          <a:latin typeface="Arial" panose="020B0604020202020204" pitchFamily="34" charset="0"/>
                          <a:cs typeface="Arial" panose="020B0604020202020204" pitchFamily="34" charset="0"/>
                        </a:rPr>
                        <a:t>stazinio</a:t>
                      </a:r>
                      <a:r>
                        <a:rPr lang="lt-LT" sz="1000" u="none" strike="noStrike" dirty="0">
                          <a:effectLst/>
                          <a:latin typeface="Arial" panose="020B0604020202020204" pitchFamily="34" charset="0"/>
                          <a:cs typeface="Arial" panose="020B0604020202020204" pitchFamily="34" charset="0"/>
                        </a:rPr>
                        <a:t>)</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8,9</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05129173"/>
                  </a:ext>
                </a:extLst>
              </a:tr>
              <a:tr h="218583">
                <a:tc>
                  <a:txBody>
                    <a:bodyPr/>
                    <a:lstStyle/>
                    <a:p>
                      <a:pPr algn="l" fontAlgn="t"/>
                      <a:r>
                        <a:rPr lang="lt-LT" sz="1000" u="none" strike="noStrike" dirty="0">
                          <a:effectLst/>
                          <a:latin typeface="Arial" panose="020B0604020202020204" pitchFamily="34" charset="0"/>
                          <a:cs typeface="Arial" panose="020B0604020202020204" pitchFamily="34" charset="0"/>
                        </a:rPr>
                        <a:t>Apatinės nugaros dalies skausmas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11,2</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16440825"/>
                  </a:ext>
                </a:extLst>
              </a:tr>
              <a:tr h="218583">
                <a:tc>
                  <a:txBody>
                    <a:bodyPr/>
                    <a:lstStyle/>
                    <a:p>
                      <a:pPr algn="l" fontAlgn="t"/>
                      <a:r>
                        <a:rPr lang="lt-LT" sz="1000" u="none" strike="noStrike" dirty="0">
                          <a:effectLst/>
                          <a:latin typeface="Arial" panose="020B0604020202020204" pitchFamily="34" charset="0"/>
                          <a:cs typeface="Arial" panose="020B0604020202020204" pitchFamily="34" charset="0"/>
                        </a:rPr>
                        <a:t>Radikulopatija, juosmens sritis</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14,4</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60227432"/>
                  </a:ext>
                </a:extLst>
              </a:tr>
              <a:tr h="491811">
                <a:tc>
                  <a:txBody>
                    <a:bodyPr/>
                    <a:lstStyle/>
                    <a:p>
                      <a:pPr algn="l" fontAlgn="t"/>
                      <a:r>
                        <a:rPr lang="lt-LT" sz="1000" u="none" strike="noStrike" dirty="0">
                          <a:effectLst/>
                          <a:latin typeface="Arial" panose="020B0604020202020204" pitchFamily="34" charset="0"/>
                          <a:cs typeface="Arial" panose="020B0604020202020204" pitchFamily="34" charset="0"/>
                        </a:rPr>
                        <a:t>Nervų šaknelių ir rezginių suspaudimas sergant tarpslankstelinio disko sutrikimais ([D:M50]-[D:M51]†)</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lt-LT" sz="1000" u="none" strike="noStrike" dirty="0">
                          <a:effectLst/>
                          <a:latin typeface="Arial" panose="020B0604020202020204" pitchFamily="34" charset="0"/>
                          <a:cs typeface="Arial" panose="020B0604020202020204" pitchFamily="34" charset="0"/>
                        </a:rPr>
                        <a:t>18,6</a:t>
                      </a:r>
                      <a:endParaRPr lang="lt-LT"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74434643"/>
                  </a:ext>
                </a:extLst>
              </a:tr>
            </a:tbl>
          </a:graphicData>
        </a:graphic>
      </p:graphicFrame>
      <p:sp>
        <p:nvSpPr>
          <p:cNvPr id="13" name="TextBox 12">
            <a:extLst>
              <a:ext uri="{FF2B5EF4-FFF2-40B4-BE49-F238E27FC236}">
                <a16:creationId xmlns:a16="http://schemas.microsoft.com/office/drawing/2014/main" id="{0E4C7F4B-7F80-42DE-8AE8-B0A8D40EA08B}"/>
              </a:ext>
            </a:extLst>
          </p:cNvPr>
          <p:cNvSpPr txBox="1"/>
          <p:nvPr/>
        </p:nvSpPr>
        <p:spPr>
          <a:xfrm>
            <a:off x="3490533" y="1312160"/>
            <a:ext cx="5210932" cy="338554"/>
          </a:xfrm>
          <a:prstGeom prst="rect">
            <a:avLst/>
          </a:prstGeom>
          <a:noFill/>
        </p:spPr>
        <p:txBody>
          <a:bodyPr wrap="square" rtlCol="0">
            <a:spAutoFit/>
          </a:bodyPr>
          <a:lstStyle/>
          <a:p>
            <a:pPr algn="ctr"/>
            <a:r>
              <a:rPr lang="lt-LT" sz="1600" b="1" dirty="0" err="1">
                <a:latin typeface="Arial" panose="020B0604020202020204" pitchFamily="34" charset="0"/>
                <a:cs typeface="Arial" panose="020B0604020202020204" pitchFamily="34" charset="0"/>
              </a:rPr>
              <a:t>Top</a:t>
            </a:r>
            <a:r>
              <a:rPr lang="lt-LT" sz="1600" b="1" dirty="0">
                <a:latin typeface="Arial" panose="020B0604020202020204" pitchFamily="34" charset="0"/>
                <a:cs typeface="Arial" panose="020B0604020202020204" pitchFamily="34" charset="0"/>
              </a:rPr>
              <a:t> 10 ligų pagal ligos atvejus amžiaus grupėse</a:t>
            </a:r>
          </a:p>
        </p:txBody>
      </p:sp>
      <p:sp>
        <p:nvSpPr>
          <p:cNvPr id="15" name="TextBox 14">
            <a:extLst>
              <a:ext uri="{FF2B5EF4-FFF2-40B4-BE49-F238E27FC236}">
                <a16:creationId xmlns:a16="http://schemas.microsoft.com/office/drawing/2014/main" id="{2E5A9F48-96B0-4E49-9AAF-F9BD9296CED2}"/>
              </a:ext>
            </a:extLst>
          </p:cNvPr>
          <p:cNvSpPr txBox="1"/>
          <p:nvPr/>
        </p:nvSpPr>
        <p:spPr>
          <a:xfrm>
            <a:off x="537541" y="6088799"/>
            <a:ext cx="11344505" cy="338554"/>
          </a:xfrm>
          <a:prstGeom prst="rect">
            <a:avLst/>
          </a:prstGeom>
          <a:noFill/>
        </p:spPr>
        <p:txBody>
          <a:bodyPr wrap="square" rtlCol="0">
            <a:spAutoFit/>
          </a:bodyPr>
          <a:lstStyle/>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Po 50 metų į ligų </a:t>
            </a:r>
            <a:r>
              <a:rPr lang="lt-LT" sz="1600" dirty="0" err="1">
                <a:latin typeface="Arial" panose="020B0604020202020204" pitchFamily="34" charset="0"/>
                <a:cs typeface="Arial" panose="020B0604020202020204" pitchFamily="34" charset="0"/>
              </a:rPr>
              <a:t>top</a:t>
            </a:r>
            <a:r>
              <a:rPr lang="lt-LT" sz="1600" dirty="0">
                <a:latin typeface="Arial" panose="020B0604020202020204" pitchFamily="34" charset="0"/>
                <a:cs typeface="Arial" panose="020B0604020202020204" pitchFamily="34" charset="0"/>
              </a:rPr>
              <a:t> 10 ima „veržtis“ širdies ligos.</a:t>
            </a:r>
          </a:p>
        </p:txBody>
      </p:sp>
    </p:spTree>
    <p:extLst>
      <p:ext uri="{BB962C8B-B14F-4D97-AF65-F5344CB8AC3E}">
        <p14:creationId xmlns:p14="http://schemas.microsoft.com/office/powerpoint/2010/main" val="336523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5" name="Pavadinimas 1">
            <a:extLst>
              <a:ext uri="{FF2B5EF4-FFF2-40B4-BE49-F238E27FC236}">
                <a16:creationId xmlns:a16="http://schemas.microsoft.com/office/drawing/2014/main" id="{7FCD2742-130D-47C9-AA12-93D3D08D90EA}"/>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Mažiausiai dienų ligos išmoką gauna</a:t>
            </a:r>
          </a:p>
          <a:p>
            <a:r>
              <a:rPr lang="lt-LT" sz="2800" dirty="0">
                <a:latin typeface="Arial" panose="020B0604020202020204" pitchFamily="34" charset="0"/>
                <a:cs typeface="Arial" panose="020B0604020202020204" pitchFamily="34" charset="0"/>
              </a:rPr>
              <a:t>dirbantys aukštos pridėtinės vertės ekonominėse veiklose</a:t>
            </a:r>
          </a:p>
        </p:txBody>
      </p:sp>
      <p:cxnSp>
        <p:nvCxnSpPr>
          <p:cNvPr id="6" name="Tiesioji jungtis 5">
            <a:extLst>
              <a:ext uri="{FF2B5EF4-FFF2-40B4-BE49-F238E27FC236}">
                <a16:creationId xmlns:a16="http://schemas.microsoft.com/office/drawing/2014/main" id="{0DD31870-6221-4895-BC9D-618E659C2BE0}"/>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E478E8-06CB-4A1B-B952-201676720CED}"/>
              </a:ext>
            </a:extLst>
          </p:cNvPr>
          <p:cNvSpPr txBox="1"/>
          <p:nvPr/>
        </p:nvSpPr>
        <p:spPr>
          <a:xfrm>
            <a:off x="379588" y="1571756"/>
            <a:ext cx="4456810"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Aukštos pridėtinės vertės ekonominės veiklos</a:t>
            </a:r>
          </a:p>
        </p:txBody>
      </p:sp>
      <p:sp>
        <p:nvSpPr>
          <p:cNvPr id="13" name="TextBox 12">
            <a:extLst>
              <a:ext uri="{FF2B5EF4-FFF2-40B4-BE49-F238E27FC236}">
                <a16:creationId xmlns:a16="http://schemas.microsoft.com/office/drawing/2014/main" id="{B71C58A8-C6B7-4C08-AF81-B9BF04EE0A5D}"/>
              </a:ext>
            </a:extLst>
          </p:cNvPr>
          <p:cNvSpPr txBox="1"/>
          <p:nvPr/>
        </p:nvSpPr>
        <p:spPr>
          <a:xfrm>
            <a:off x="6873869" y="1571756"/>
            <a:ext cx="4876318"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Daugiausiai apdraustųjų turinčios ekonominės veiklos</a:t>
            </a:r>
          </a:p>
        </p:txBody>
      </p:sp>
      <p:sp>
        <p:nvSpPr>
          <p:cNvPr id="15" name="TextBox 14">
            <a:extLst>
              <a:ext uri="{FF2B5EF4-FFF2-40B4-BE49-F238E27FC236}">
                <a16:creationId xmlns:a16="http://schemas.microsoft.com/office/drawing/2014/main" id="{0A71B3EE-469B-4C83-9E57-651011BE8E4D}"/>
              </a:ext>
            </a:extLst>
          </p:cNvPr>
          <p:cNvSpPr txBox="1"/>
          <p:nvPr/>
        </p:nvSpPr>
        <p:spPr>
          <a:xfrm>
            <a:off x="828522" y="4102066"/>
            <a:ext cx="3558942"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Viešasis sektorius</a:t>
            </a:r>
          </a:p>
        </p:txBody>
      </p:sp>
      <p:sp>
        <p:nvSpPr>
          <p:cNvPr id="16" name="TextBox 15">
            <a:extLst>
              <a:ext uri="{FF2B5EF4-FFF2-40B4-BE49-F238E27FC236}">
                <a16:creationId xmlns:a16="http://schemas.microsoft.com/office/drawing/2014/main" id="{404FF951-6D63-409E-B606-F0C9B89E1081}"/>
              </a:ext>
            </a:extLst>
          </p:cNvPr>
          <p:cNvSpPr txBox="1"/>
          <p:nvPr/>
        </p:nvSpPr>
        <p:spPr>
          <a:xfrm>
            <a:off x="6914115" y="4137478"/>
            <a:ext cx="4655461"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Aptarnavimo ekonominės veiklos</a:t>
            </a:r>
          </a:p>
        </p:txBody>
      </p:sp>
      <p:graphicFrame>
        <p:nvGraphicFramePr>
          <p:cNvPr id="17" name="Diagrama 16">
            <a:extLst>
              <a:ext uri="{FF2B5EF4-FFF2-40B4-BE49-F238E27FC236}">
                <a16:creationId xmlns:a16="http://schemas.microsoft.com/office/drawing/2014/main" id="{598E1C84-86AA-443F-8547-C7E47E995EAF}"/>
              </a:ext>
            </a:extLst>
          </p:cNvPr>
          <p:cNvGraphicFramePr>
            <a:graphicFrameLocks/>
          </p:cNvGraphicFramePr>
          <p:nvPr>
            <p:extLst>
              <p:ext uri="{D42A27DB-BD31-4B8C-83A1-F6EECF244321}">
                <p14:modId xmlns:p14="http://schemas.microsoft.com/office/powerpoint/2010/main" val="2701433831"/>
              </p:ext>
            </p:extLst>
          </p:nvPr>
        </p:nvGraphicFramePr>
        <p:xfrm>
          <a:off x="363670" y="2142609"/>
          <a:ext cx="4732205" cy="1755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a 17">
            <a:extLst>
              <a:ext uri="{FF2B5EF4-FFF2-40B4-BE49-F238E27FC236}">
                <a16:creationId xmlns:a16="http://schemas.microsoft.com/office/drawing/2014/main" id="{18D12BDD-0D49-4174-9786-CE70F7AB32C4}"/>
              </a:ext>
            </a:extLst>
          </p:cNvPr>
          <p:cNvGraphicFramePr>
            <a:graphicFrameLocks/>
          </p:cNvGraphicFramePr>
          <p:nvPr>
            <p:extLst>
              <p:ext uri="{D42A27DB-BD31-4B8C-83A1-F6EECF244321}">
                <p14:modId xmlns:p14="http://schemas.microsoft.com/office/powerpoint/2010/main" val="79060519"/>
              </p:ext>
            </p:extLst>
          </p:nvPr>
        </p:nvGraphicFramePr>
        <p:xfrm>
          <a:off x="6229350" y="2142609"/>
          <a:ext cx="5340226" cy="1803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a 18">
            <a:extLst>
              <a:ext uri="{FF2B5EF4-FFF2-40B4-BE49-F238E27FC236}">
                <a16:creationId xmlns:a16="http://schemas.microsoft.com/office/drawing/2014/main" id="{FC25FECB-357D-4B0E-B730-ACDAFF850A0B}"/>
              </a:ext>
            </a:extLst>
          </p:cNvPr>
          <p:cNvGraphicFramePr>
            <a:graphicFrameLocks/>
          </p:cNvGraphicFramePr>
          <p:nvPr>
            <p:extLst>
              <p:ext uri="{D42A27DB-BD31-4B8C-83A1-F6EECF244321}">
                <p14:modId xmlns:p14="http://schemas.microsoft.com/office/powerpoint/2010/main" val="1123404155"/>
              </p:ext>
            </p:extLst>
          </p:nvPr>
        </p:nvGraphicFramePr>
        <p:xfrm>
          <a:off x="405682" y="4689742"/>
          <a:ext cx="4690193" cy="19856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a 19">
            <a:extLst>
              <a:ext uri="{FF2B5EF4-FFF2-40B4-BE49-F238E27FC236}">
                <a16:creationId xmlns:a16="http://schemas.microsoft.com/office/drawing/2014/main" id="{1080938F-751E-49E7-916C-2E9E3500B475}"/>
              </a:ext>
            </a:extLst>
          </p:cNvPr>
          <p:cNvGraphicFramePr>
            <a:graphicFrameLocks/>
          </p:cNvGraphicFramePr>
          <p:nvPr>
            <p:extLst>
              <p:ext uri="{D42A27DB-BD31-4B8C-83A1-F6EECF244321}">
                <p14:modId xmlns:p14="http://schemas.microsoft.com/office/powerpoint/2010/main" val="2666790151"/>
              </p:ext>
            </p:extLst>
          </p:nvPr>
        </p:nvGraphicFramePr>
        <p:xfrm>
          <a:off x="6203996" y="4689742"/>
          <a:ext cx="5365580" cy="197617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2D3C9659-E965-4E77-BF69-11E1D1D9A829}"/>
              </a:ext>
            </a:extLst>
          </p:cNvPr>
          <p:cNvSpPr txBox="1"/>
          <p:nvPr/>
        </p:nvSpPr>
        <p:spPr>
          <a:xfrm>
            <a:off x="1286426" y="1927165"/>
            <a:ext cx="2495550" cy="430887"/>
          </a:xfrm>
          <a:prstGeom prst="rect">
            <a:avLst/>
          </a:prstGeom>
          <a:noFill/>
        </p:spPr>
        <p:txBody>
          <a:bodyPr wrap="square" rtlCol="0">
            <a:spAutoFit/>
          </a:bodyPr>
          <a:lstStyle/>
          <a:p>
            <a:pPr algn="ctr"/>
            <a:r>
              <a:rPr lang="en-US" sz="1100" dirty="0" err="1">
                <a:solidFill>
                  <a:srgbClr val="8A2062"/>
                </a:solidFill>
                <a:latin typeface="Arial" panose="020B0604020202020204" pitchFamily="34" charset="0"/>
                <a:cs typeface="Arial" panose="020B0604020202020204" pitchFamily="34" charset="0"/>
              </a:rPr>
              <a:t>Vidutin</a:t>
            </a:r>
            <a:r>
              <a:rPr lang="lt-LT" sz="1100" dirty="0">
                <a:solidFill>
                  <a:srgbClr val="8A2062"/>
                </a:solidFill>
                <a:latin typeface="Arial" panose="020B0604020202020204" pitchFamily="34" charset="0"/>
                <a:cs typeface="Arial" panose="020B0604020202020204" pitchFamily="34" charset="0"/>
              </a:rPr>
              <a:t>ė ligos išmokos mokėjimo trukmė – </a:t>
            </a:r>
            <a:r>
              <a:rPr lang="lt-LT" sz="1100" b="1" dirty="0">
                <a:solidFill>
                  <a:srgbClr val="8A2062"/>
                </a:solidFill>
                <a:latin typeface="Arial" panose="020B0604020202020204" pitchFamily="34" charset="0"/>
                <a:cs typeface="Arial" panose="020B0604020202020204" pitchFamily="34" charset="0"/>
              </a:rPr>
              <a:t>5,1 d. d.</a:t>
            </a:r>
          </a:p>
        </p:txBody>
      </p:sp>
      <p:sp>
        <p:nvSpPr>
          <p:cNvPr id="21" name="TextBox 20">
            <a:extLst>
              <a:ext uri="{FF2B5EF4-FFF2-40B4-BE49-F238E27FC236}">
                <a16:creationId xmlns:a16="http://schemas.microsoft.com/office/drawing/2014/main" id="{992DF7F8-B35E-4A0B-9B7B-B4BEDDACFCA3}"/>
              </a:ext>
            </a:extLst>
          </p:cNvPr>
          <p:cNvSpPr txBox="1"/>
          <p:nvPr/>
        </p:nvSpPr>
        <p:spPr>
          <a:xfrm>
            <a:off x="7769687" y="2016337"/>
            <a:ext cx="2495550" cy="430887"/>
          </a:xfrm>
          <a:prstGeom prst="rect">
            <a:avLst/>
          </a:prstGeom>
          <a:noFill/>
        </p:spPr>
        <p:txBody>
          <a:bodyPr wrap="square" rtlCol="0">
            <a:spAutoFit/>
          </a:bodyPr>
          <a:lstStyle/>
          <a:p>
            <a:pPr algn="ctr"/>
            <a:r>
              <a:rPr lang="en-US" sz="1100" dirty="0" err="1">
                <a:solidFill>
                  <a:schemeClr val="accent6"/>
                </a:solidFill>
                <a:latin typeface="Arial" panose="020B0604020202020204" pitchFamily="34" charset="0"/>
                <a:cs typeface="Arial" panose="020B0604020202020204" pitchFamily="34" charset="0"/>
              </a:rPr>
              <a:t>Vidutin</a:t>
            </a:r>
            <a:r>
              <a:rPr lang="lt-LT" sz="1100" dirty="0">
                <a:solidFill>
                  <a:schemeClr val="accent6"/>
                </a:solidFill>
                <a:latin typeface="Arial" panose="020B0604020202020204" pitchFamily="34" charset="0"/>
                <a:cs typeface="Arial" panose="020B0604020202020204" pitchFamily="34" charset="0"/>
              </a:rPr>
              <a:t>ė ligos išmokos mokėjimo trukmė – </a:t>
            </a:r>
            <a:r>
              <a:rPr lang="lt-LT" sz="1100" b="1" dirty="0">
                <a:solidFill>
                  <a:schemeClr val="accent6"/>
                </a:solidFill>
                <a:latin typeface="Arial" panose="020B0604020202020204" pitchFamily="34" charset="0"/>
                <a:cs typeface="Arial" panose="020B0604020202020204" pitchFamily="34" charset="0"/>
              </a:rPr>
              <a:t>10,3 d. d.</a:t>
            </a:r>
          </a:p>
        </p:txBody>
      </p:sp>
      <p:sp>
        <p:nvSpPr>
          <p:cNvPr id="22" name="TextBox 21">
            <a:extLst>
              <a:ext uri="{FF2B5EF4-FFF2-40B4-BE49-F238E27FC236}">
                <a16:creationId xmlns:a16="http://schemas.microsoft.com/office/drawing/2014/main" id="{5215E17A-0A26-478B-B2A4-1A20BE46465C}"/>
              </a:ext>
            </a:extLst>
          </p:cNvPr>
          <p:cNvSpPr txBox="1"/>
          <p:nvPr/>
        </p:nvSpPr>
        <p:spPr>
          <a:xfrm>
            <a:off x="1360218" y="4583009"/>
            <a:ext cx="2495550" cy="430887"/>
          </a:xfrm>
          <a:prstGeom prst="rect">
            <a:avLst/>
          </a:prstGeom>
          <a:noFill/>
        </p:spPr>
        <p:txBody>
          <a:bodyPr wrap="square" rtlCol="0">
            <a:spAutoFit/>
          </a:bodyPr>
          <a:lstStyle/>
          <a:p>
            <a:pPr algn="ctr"/>
            <a:r>
              <a:rPr lang="en-US" sz="1100" dirty="0" err="1">
                <a:solidFill>
                  <a:srgbClr val="0070C0"/>
                </a:solidFill>
                <a:latin typeface="Arial" panose="020B0604020202020204" pitchFamily="34" charset="0"/>
                <a:cs typeface="Arial" panose="020B0604020202020204" pitchFamily="34" charset="0"/>
              </a:rPr>
              <a:t>Vidutin</a:t>
            </a:r>
            <a:r>
              <a:rPr lang="lt-LT" sz="1100" dirty="0">
                <a:solidFill>
                  <a:srgbClr val="0070C0"/>
                </a:solidFill>
                <a:latin typeface="Arial" panose="020B0604020202020204" pitchFamily="34" charset="0"/>
                <a:cs typeface="Arial" panose="020B0604020202020204" pitchFamily="34" charset="0"/>
              </a:rPr>
              <a:t>ė ligos išmokos mokėjimo trukmė – </a:t>
            </a:r>
            <a:r>
              <a:rPr lang="lt-LT" sz="1100" b="1" dirty="0">
                <a:solidFill>
                  <a:srgbClr val="0070C0"/>
                </a:solidFill>
                <a:latin typeface="Arial" panose="020B0604020202020204" pitchFamily="34" charset="0"/>
                <a:cs typeface="Arial" panose="020B0604020202020204" pitchFamily="34" charset="0"/>
              </a:rPr>
              <a:t>8,7 d. d.</a:t>
            </a:r>
          </a:p>
        </p:txBody>
      </p:sp>
      <p:sp>
        <p:nvSpPr>
          <p:cNvPr id="23" name="TextBox 22">
            <a:extLst>
              <a:ext uri="{FF2B5EF4-FFF2-40B4-BE49-F238E27FC236}">
                <a16:creationId xmlns:a16="http://schemas.microsoft.com/office/drawing/2014/main" id="{2631E104-79F3-4461-BD42-15FB33AC9930}"/>
              </a:ext>
            </a:extLst>
          </p:cNvPr>
          <p:cNvSpPr txBox="1"/>
          <p:nvPr/>
        </p:nvSpPr>
        <p:spPr>
          <a:xfrm>
            <a:off x="7769687" y="4593004"/>
            <a:ext cx="2495550" cy="430887"/>
          </a:xfrm>
          <a:prstGeom prst="rect">
            <a:avLst/>
          </a:prstGeom>
          <a:noFill/>
        </p:spPr>
        <p:txBody>
          <a:bodyPr wrap="square" rtlCol="0">
            <a:spAutoFit/>
          </a:bodyPr>
          <a:lstStyle/>
          <a:p>
            <a:pPr algn="ctr"/>
            <a:r>
              <a:rPr lang="en-US" sz="1100" dirty="0" err="1">
                <a:solidFill>
                  <a:srgbClr val="339966"/>
                </a:solidFill>
                <a:latin typeface="Arial" panose="020B0604020202020204" pitchFamily="34" charset="0"/>
                <a:cs typeface="Arial" panose="020B0604020202020204" pitchFamily="34" charset="0"/>
              </a:rPr>
              <a:t>Vidutin</a:t>
            </a:r>
            <a:r>
              <a:rPr lang="lt-LT" sz="1100" dirty="0">
                <a:solidFill>
                  <a:srgbClr val="339966"/>
                </a:solidFill>
                <a:latin typeface="Arial" panose="020B0604020202020204" pitchFamily="34" charset="0"/>
                <a:cs typeface="Arial" panose="020B0604020202020204" pitchFamily="34" charset="0"/>
              </a:rPr>
              <a:t>ė ligos išmokos mokėjimo trukmė – </a:t>
            </a:r>
            <a:r>
              <a:rPr lang="lt-LT" sz="1100" b="1" dirty="0">
                <a:solidFill>
                  <a:srgbClr val="339966"/>
                </a:solidFill>
                <a:latin typeface="Arial" panose="020B0604020202020204" pitchFamily="34" charset="0"/>
                <a:cs typeface="Arial" panose="020B0604020202020204" pitchFamily="34" charset="0"/>
              </a:rPr>
              <a:t>9,5 d. d.</a:t>
            </a:r>
          </a:p>
        </p:txBody>
      </p:sp>
      <p:sp>
        <p:nvSpPr>
          <p:cNvPr id="2" name="TextBox 1">
            <a:extLst>
              <a:ext uri="{FF2B5EF4-FFF2-40B4-BE49-F238E27FC236}">
                <a16:creationId xmlns:a16="http://schemas.microsoft.com/office/drawing/2014/main" id="{1E7509B3-C7F2-40BE-AF1F-26C9890F7DA4}"/>
              </a:ext>
            </a:extLst>
          </p:cNvPr>
          <p:cNvSpPr txBox="1"/>
          <p:nvPr/>
        </p:nvSpPr>
        <p:spPr>
          <a:xfrm>
            <a:off x="2187615" y="1149946"/>
            <a:ext cx="7419372" cy="307777"/>
          </a:xfrm>
          <a:prstGeom prst="rect">
            <a:avLst/>
          </a:prstGeom>
          <a:noFill/>
        </p:spPr>
        <p:txBody>
          <a:bodyPr wrap="square" rtlCol="0">
            <a:spAutoFit/>
          </a:bodyPr>
          <a:lstStyle/>
          <a:p>
            <a:r>
              <a:rPr lang="lt-LT" sz="1400" b="1" dirty="0">
                <a:latin typeface="Arial" panose="020B0604020202020204" pitchFamily="34" charset="0"/>
                <a:cs typeface="Arial" panose="020B0604020202020204" pitchFamily="34" charset="0"/>
              </a:rPr>
              <a:t>Apdraustųjų, gavusių ligos išmoką tais metais, dalis pagal ekonomines veiklas (proc.)</a:t>
            </a:r>
          </a:p>
        </p:txBody>
      </p:sp>
    </p:spTree>
    <p:extLst>
      <p:ext uri="{BB962C8B-B14F-4D97-AF65-F5344CB8AC3E}">
        <p14:creationId xmlns:p14="http://schemas.microsoft.com/office/powerpoint/2010/main" val="14362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7001287" y="6569562"/>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7" name="TextBox 6"/>
          <p:cNvSpPr txBox="1"/>
          <p:nvPr/>
        </p:nvSpPr>
        <p:spPr>
          <a:xfrm>
            <a:off x="594510" y="1151371"/>
            <a:ext cx="768932" cy="307777"/>
          </a:xfrm>
          <a:prstGeom prst="rect">
            <a:avLst/>
          </a:prstGeom>
          <a:noFill/>
        </p:spPr>
        <p:txBody>
          <a:bodyPr wrap="square" rtlCol="0">
            <a:spAutoFit/>
          </a:bodyPr>
          <a:lstStyle/>
          <a:p>
            <a:r>
              <a:rPr lang="lt-LT" sz="1400" b="1" dirty="0">
                <a:solidFill>
                  <a:srgbClr val="0070C0"/>
                </a:solidFill>
                <a:latin typeface="Arial" panose="020B0604020202020204" pitchFamily="34" charset="0"/>
                <a:cs typeface="Arial" panose="020B0604020202020204" pitchFamily="34" charset="0"/>
              </a:rPr>
              <a:t>+7 </a:t>
            </a:r>
            <a:r>
              <a:rPr lang="en-US" sz="1400" b="1" dirty="0">
                <a:solidFill>
                  <a:srgbClr val="0070C0"/>
                </a:solidFill>
                <a:latin typeface="Arial" panose="020B0604020202020204" pitchFamily="34" charset="0"/>
                <a:cs typeface="Arial" panose="020B0604020202020204" pitchFamily="34" charset="0"/>
              </a:rPr>
              <a:t>%</a:t>
            </a:r>
            <a:endParaRPr lang="lt-LT" sz="1400" b="1"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1315993" y="1151371"/>
            <a:ext cx="5015732" cy="307777"/>
          </a:xfrm>
          <a:prstGeom prst="rect">
            <a:avLst/>
          </a:prstGeom>
          <a:noFill/>
        </p:spPr>
        <p:txBody>
          <a:bodyPr wrap="square" rtlCol="0">
            <a:spAutoFit/>
          </a:bodyPr>
          <a:lstStyle/>
          <a:p>
            <a:pPr algn="just"/>
            <a:r>
              <a:rPr lang="lt-LT" sz="1400" dirty="0">
                <a:latin typeface="Arial" panose="020B0604020202020204" pitchFamily="34" charset="0"/>
                <a:cs typeface="Arial" panose="020B0604020202020204" pitchFamily="34" charset="0"/>
              </a:rPr>
              <a:t>2024 m. gruodį plg. su 2023 m. gruodžiu (+5,1 tūkst. </a:t>
            </a:r>
            <a:r>
              <a:rPr lang="lt-LT" sz="1400" dirty="0" err="1">
                <a:latin typeface="Arial" panose="020B0604020202020204" pitchFamily="34" charset="0"/>
                <a:cs typeface="Arial" panose="020B0604020202020204" pitchFamily="34" charset="0"/>
              </a:rPr>
              <a:t>žm</a:t>
            </a:r>
            <a:r>
              <a:rPr lang="lt-LT" sz="1400" dirty="0">
                <a:latin typeface="Arial" panose="020B0604020202020204" pitchFamily="34" charset="0"/>
                <a:cs typeface="Arial" panose="020B0604020202020204" pitchFamily="34" charset="0"/>
              </a:rPr>
              <a:t>.)</a:t>
            </a:r>
          </a:p>
        </p:txBody>
      </p:sp>
      <p:sp>
        <p:nvSpPr>
          <p:cNvPr id="10" name="Lygiašonis trikampis 9"/>
          <p:cNvSpPr/>
          <p:nvPr/>
        </p:nvSpPr>
        <p:spPr>
          <a:xfrm>
            <a:off x="6585054" y="1151371"/>
            <a:ext cx="365351" cy="19938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xtBox 10"/>
          <p:cNvSpPr txBox="1"/>
          <p:nvPr/>
        </p:nvSpPr>
        <p:spPr>
          <a:xfrm>
            <a:off x="7005042" y="1123755"/>
            <a:ext cx="857122" cy="307777"/>
          </a:xfrm>
          <a:prstGeom prst="rect">
            <a:avLst/>
          </a:prstGeom>
          <a:noFill/>
        </p:spPr>
        <p:txBody>
          <a:bodyPr wrap="square" rtlCol="0">
            <a:spAutoFit/>
          </a:bodyPr>
          <a:lstStyle/>
          <a:p>
            <a:r>
              <a:rPr lang="lt-LT" sz="1400" b="1" dirty="0">
                <a:solidFill>
                  <a:srgbClr val="0070C0"/>
                </a:solidFill>
                <a:latin typeface="Arial" panose="020B0604020202020204" pitchFamily="34" charset="0"/>
                <a:cs typeface="Arial" panose="020B0604020202020204" pitchFamily="34" charset="0"/>
              </a:rPr>
              <a:t>+1</a:t>
            </a:r>
            <a:r>
              <a:rPr lang="en-US" sz="1400" b="1" dirty="0">
                <a:solidFill>
                  <a:srgbClr val="0070C0"/>
                </a:solidFill>
                <a:latin typeface="Arial" panose="020B0604020202020204" pitchFamily="34" charset="0"/>
                <a:cs typeface="Arial" panose="020B0604020202020204" pitchFamily="34" charset="0"/>
              </a:rPr>
              <a:t>%</a:t>
            </a:r>
            <a:endParaRPr lang="lt-LT" sz="1400" b="1"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7536775" y="1134035"/>
            <a:ext cx="5459214" cy="307777"/>
          </a:xfrm>
          <a:prstGeom prst="rect">
            <a:avLst/>
          </a:prstGeom>
          <a:noFill/>
        </p:spPr>
        <p:txBody>
          <a:bodyPr wrap="square" rtlCol="0">
            <a:spAutoFit/>
          </a:bodyPr>
          <a:lstStyle/>
          <a:p>
            <a:pPr algn="just"/>
            <a:r>
              <a:rPr lang="lt-LT" sz="1400" dirty="0">
                <a:latin typeface="Arial" panose="020B0604020202020204" pitchFamily="34" charset="0"/>
                <a:cs typeface="Arial" panose="020B0604020202020204" pitchFamily="34" charset="0"/>
              </a:rPr>
              <a:t>2024 m. gruodį plg. su 2023 m. lapkričiu </a:t>
            </a:r>
            <a:r>
              <a:rPr lang="en-US" sz="1400" dirty="0">
                <a:latin typeface="Arial" panose="020B0604020202020204" pitchFamily="34" charset="0"/>
                <a:cs typeface="Arial" panose="020B0604020202020204" pitchFamily="34" charset="0"/>
              </a:rPr>
              <a:t>(</a:t>
            </a:r>
            <a:r>
              <a:rPr lang="lt-LT" sz="1400" dirty="0">
                <a:latin typeface="Arial" panose="020B0604020202020204" pitchFamily="34" charset="0"/>
                <a:cs typeface="Arial" panose="020B0604020202020204" pitchFamily="34" charset="0"/>
              </a:rPr>
              <a:t>+0,8</a:t>
            </a:r>
            <a:r>
              <a:rPr lang="en-US" sz="1400" dirty="0">
                <a:latin typeface="Arial" panose="020B0604020202020204" pitchFamily="34" charset="0"/>
                <a:cs typeface="Arial" panose="020B0604020202020204" pitchFamily="34" charset="0"/>
              </a:rPr>
              <a:t> t</a:t>
            </a:r>
            <a:r>
              <a:rPr lang="lt-LT" sz="1400" dirty="0">
                <a:latin typeface="Arial" panose="020B0604020202020204" pitchFamily="34" charset="0"/>
                <a:cs typeface="Arial" panose="020B0604020202020204" pitchFamily="34" charset="0"/>
              </a:rPr>
              <a:t>ū</a:t>
            </a:r>
            <a:r>
              <a:rPr lang="en-US" sz="1400" dirty="0" err="1">
                <a:latin typeface="Arial" panose="020B0604020202020204" pitchFamily="34" charset="0"/>
                <a:cs typeface="Arial" panose="020B0604020202020204" pitchFamily="34" charset="0"/>
              </a:rPr>
              <a:t>kst</a:t>
            </a:r>
            <a:r>
              <a:rPr lang="en-US" sz="1400" dirty="0">
                <a:latin typeface="Arial" panose="020B0604020202020204" pitchFamily="34" charset="0"/>
                <a:cs typeface="Arial" panose="020B0604020202020204" pitchFamily="34" charset="0"/>
              </a:rPr>
              <a:t>.</a:t>
            </a:r>
            <a:r>
              <a:rPr lang="lt-LT" sz="1400" dirty="0">
                <a:latin typeface="Arial" panose="020B0604020202020204" pitchFamily="34" charset="0"/>
                <a:cs typeface="Arial" panose="020B0604020202020204" pitchFamily="34" charset="0"/>
              </a:rPr>
              <a:t>)</a:t>
            </a:r>
          </a:p>
        </p:txBody>
      </p:sp>
      <p:sp>
        <p:nvSpPr>
          <p:cNvPr id="21" name="Pavadinimas 1"/>
          <p:cNvSpPr txBox="1">
            <a:spLocks/>
          </p:cNvSpPr>
          <p:nvPr/>
        </p:nvSpPr>
        <p:spPr>
          <a:xfrm>
            <a:off x="245214" y="207945"/>
            <a:ext cx="1189203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Nedarbo išmokos gavėjų daugiau nei pernai: </a:t>
            </a:r>
          </a:p>
          <a:p>
            <a:r>
              <a:rPr lang="lt-LT" sz="2800" dirty="0">
                <a:latin typeface="Arial" panose="020B0604020202020204" pitchFamily="34" charset="0"/>
                <a:cs typeface="Arial" panose="020B0604020202020204" pitchFamily="34" charset="0"/>
              </a:rPr>
              <a:t>daugėjo gaunančių nedarbo išmokas tarp jaunimo iki 30 m.</a:t>
            </a:r>
            <a:endParaRPr lang="lt-LT" sz="3600" dirty="0">
              <a:latin typeface="Arial" panose="020B0604020202020204" pitchFamily="34" charset="0"/>
              <a:cs typeface="Arial" panose="020B0604020202020204" pitchFamily="34" charset="0"/>
            </a:endParaRPr>
          </a:p>
        </p:txBody>
      </p:sp>
      <p:sp>
        <p:nvSpPr>
          <p:cNvPr id="2" name="TextBox 1"/>
          <p:cNvSpPr txBox="1"/>
          <p:nvPr/>
        </p:nvSpPr>
        <p:spPr>
          <a:xfrm rot="16200000">
            <a:off x="5353614" y="3940078"/>
            <a:ext cx="1755629" cy="276999"/>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Nedarbo lygis, proc.</a:t>
            </a:r>
          </a:p>
        </p:txBody>
      </p:sp>
      <p:sp>
        <p:nvSpPr>
          <p:cNvPr id="25" name="TextBox 24"/>
          <p:cNvSpPr txBox="1"/>
          <p:nvPr/>
        </p:nvSpPr>
        <p:spPr>
          <a:xfrm rot="16200000">
            <a:off x="-1034310" y="3441265"/>
            <a:ext cx="2441396" cy="276999"/>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NSDI </a:t>
            </a:r>
            <a:r>
              <a:rPr lang="lt-LT" sz="1200" dirty="0" err="1">
                <a:latin typeface="Arial" panose="020B0604020202020204" pitchFamily="34" charset="0"/>
                <a:cs typeface="Arial" panose="020B0604020202020204" pitchFamily="34" charset="0"/>
              </a:rPr>
              <a:t>gav</a:t>
            </a:r>
            <a:r>
              <a:rPr lang="lt-LT" sz="1200" dirty="0">
                <a:latin typeface="Arial" panose="020B0604020202020204" pitchFamily="34" charset="0"/>
                <a:cs typeface="Arial" panose="020B0604020202020204" pitchFamily="34" charset="0"/>
              </a:rPr>
              <a:t>., tūkst.</a:t>
            </a:r>
          </a:p>
        </p:txBody>
      </p:sp>
      <p:cxnSp>
        <p:nvCxnSpPr>
          <p:cNvPr id="20" name="Tiesioji jungtis 19"/>
          <p:cNvCxnSpPr/>
          <p:nvPr/>
        </p:nvCxnSpPr>
        <p:spPr>
          <a:xfrm flipV="1">
            <a:off x="228555" y="100529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52997" y="6060135"/>
            <a:ext cx="614646"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8,9</a:t>
            </a:r>
            <a:endParaRPr lang="lt-LT" sz="1400" dirty="0">
              <a:latin typeface="Arial" panose="020B0604020202020204" pitchFamily="34" charset="0"/>
              <a:cs typeface="Arial" panose="020B0604020202020204" pitchFamily="34" charset="0"/>
            </a:endParaRPr>
          </a:p>
        </p:txBody>
      </p:sp>
      <p:sp>
        <p:nvSpPr>
          <p:cNvPr id="17" name="TextBox 16"/>
          <p:cNvSpPr txBox="1"/>
          <p:nvPr/>
        </p:nvSpPr>
        <p:spPr>
          <a:xfrm>
            <a:off x="8562639" y="6078494"/>
            <a:ext cx="8509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20,8</a:t>
            </a:r>
            <a:endParaRPr lang="lt-LT" sz="1400" dirty="0">
              <a:latin typeface="Arial" panose="020B0604020202020204" pitchFamily="34" charset="0"/>
              <a:cs typeface="Arial" panose="020B0604020202020204" pitchFamily="34" charset="0"/>
            </a:endParaRPr>
          </a:p>
        </p:txBody>
      </p:sp>
      <p:sp>
        <p:nvSpPr>
          <p:cNvPr id="18" name="TextBox 17"/>
          <p:cNvSpPr txBox="1"/>
          <p:nvPr/>
        </p:nvSpPr>
        <p:spPr>
          <a:xfrm>
            <a:off x="9456840" y="6077371"/>
            <a:ext cx="8509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15</a:t>
            </a:r>
            <a:endParaRPr lang="lt-LT" sz="1400" dirty="0">
              <a:latin typeface="Arial" panose="020B0604020202020204" pitchFamily="34" charset="0"/>
              <a:cs typeface="Arial" panose="020B0604020202020204" pitchFamily="34" charset="0"/>
            </a:endParaRPr>
          </a:p>
        </p:txBody>
      </p:sp>
      <p:sp>
        <p:nvSpPr>
          <p:cNvPr id="22" name="TextBox 21"/>
          <p:cNvSpPr txBox="1"/>
          <p:nvPr/>
        </p:nvSpPr>
        <p:spPr>
          <a:xfrm>
            <a:off x="10287479" y="6077372"/>
            <a:ext cx="850900"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2</a:t>
            </a:r>
            <a:endParaRPr lang="lt-LT" sz="1400" dirty="0">
              <a:latin typeface="Arial" panose="020B0604020202020204" pitchFamily="34" charset="0"/>
              <a:cs typeface="Arial" panose="020B0604020202020204" pitchFamily="34" charset="0"/>
            </a:endParaRPr>
          </a:p>
        </p:txBody>
      </p:sp>
      <p:sp>
        <p:nvSpPr>
          <p:cNvPr id="23" name="TextBox 22"/>
          <p:cNvSpPr txBox="1"/>
          <p:nvPr/>
        </p:nvSpPr>
        <p:spPr>
          <a:xfrm>
            <a:off x="11082475" y="6077371"/>
            <a:ext cx="850900"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1</a:t>
            </a:r>
            <a:endParaRPr lang="lt-LT" sz="1400" dirty="0">
              <a:latin typeface="Arial" panose="020B0604020202020204" pitchFamily="34" charset="0"/>
              <a:cs typeface="Arial" panose="020B0604020202020204" pitchFamily="34" charset="0"/>
            </a:endParaRPr>
          </a:p>
        </p:txBody>
      </p:sp>
      <p:sp>
        <p:nvSpPr>
          <p:cNvPr id="27" name="TextBox 26"/>
          <p:cNvSpPr txBox="1"/>
          <p:nvPr/>
        </p:nvSpPr>
        <p:spPr>
          <a:xfrm>
            <a:off x="5945093" y="5848911"/>
            <a:ext cx="1348020" cy="600164"/>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Nedarbo dr. išmokų gavėjai, tūkst. </a:t>
            </a:r>
            <a:r>
              <a:rPr lang="lt-LT" sz="1100" dirty="0" err="1">
                <a:latin typeface="Arial" panose="020B0604020202020204" pitchFamily="34" charset="0"/>
                <a:cs typeface="Arial" panose="020B0604020202020204" pitchFamily="34" charset="0"/>
              </a:rPr>
              <a:t>žm</a:t>
            </a:r>
            <a:r>
              <a:rPr lang="lt-LT" sz="1100" dirty="0">
                <a:latin typeface="Arial" panose="020B0604020202020204" pitchFamily="34" charset="0"/>
                <a:cs typeface="Arial" panose="020B0604020202020204" pitchFamily="34" charset="0"/>
              </a:rPr>
              <a:t>.:</a:t>
            </a:r>
          </a:p>
        </p:txBody>
      </p:sp>
      <p:sp>
        <p:nvSpPr>
          <p:cNvPr id="26" name="Lygiašonis trikampis 25">
            <a:extLst>
              <a:ext uri="{FF2B5EF4-FFF2-40B4-BE49-F238E27FC236}">
                <a16:creationId xmlns:a16="http://schemas.microsoft.com/office/drawing/2014/main" id="{5E86073C-77D9-4740-AF78-A2F8AC506A9C}"/>
              </a:ext>
            </a:extLst>
          </p:cNvPr>
          <p:cNvSpPr/>
          <p:nvPr/>
        </p:nvSpPr>
        <p:spPr>
          <a:xfrm>
            <a:off x="245214" y="1177948"/>
            <a:ext cx="365351" cy="19938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24" name="Diagrama 23">
            <a:extLst>
              <a:ext uri="{FF2B5EF4-FFF2-40B4-BE49-F238E27FC236}">
                <a16:creationId xmlns:a16="http://schemas.microsoft.com/office/drawing/2014/main" id="{7F4A7FAB-1DCF-4CFF-9C38-6C017427AA7B}"/>
              </a:ext>
            </a:extLst>
          </p:cNvPr>
          <p:cNvGraphicFramePr>
            <a:graphicFrameLocks/>
          </p:cNvGraphicFramePr>
          <p:nvPr>
            <p:extLst>
              <p:ext uri="{D42A27DB-BD31-4B8C-83A1-F6EECF244321}">
                <p14:modId xmlns:p14="http://schemas.microsoft.com/office/powerpoint/2010/main" val="3349404117"/>
              </p:ext>
            </p:extLst>
          </p:nvPr>
        </p:nvGraphicFramePr>
        <p:xfrm>
          <a:off x="327815" y="1587595"/>
          <a:ext cx="5765113" cy="4981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Diagrama 29">
            <a:extLst>
              <a:ext uri="{FF2B5EF4-FFF2-40B4-BE49-F238E27FC236}">
                <a16:creationId xmlns:a16="http://schemas.microsoft.com/office/drawing/2014/main" id="{A98E0C6B-D2A9-452D-BF3B-443A750D5FB9}"/>
              </a:ext>
            </a:extLst>
          </p:cNvPr>
          <p:cNvGraphicFramePr>
            <a:graphicFrameLocks/>
          </p:cNvGraphicFramePr>
          <p:nvPr>
            <p:extLst>
              <p:ext uri="{D42A27DB-BD31-4B8C-83A1-F6EECF244321}">
                <p14:modId xmlns:p14="http://schemas.microsoft.com/office/powerpoint/2010/main" val="877859823"/>
              </p:ext>
            </p:extLst>
          </p:nvPr>
        </p:nvGraphicFramePr>
        <p:xfrm>
          <a:off x="6585054" y="1594726"/>
          <a:ext cx="5459214" cy="441872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A63B0AB1-C486-4F65-B896-764CBA23A9DE}"/>
              </a:ext>
            </a:extLst>
          </p:cNvPr>
          <p:cNvSpPr txBox="1"/>
          <p:nvPr/>
        </p:nvSpPr>
        <p:spPr>
          <a:xfrm>
            <a:off x="7716568" y="6077370"/>
            <a:ext cx="8509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10</a:t>
            </a:r>
            <a:r>
              <a:rPr lang="lt-LT" sz="14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42270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7001287" y="6569562"/>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8" name="TextBox 7"/>
          <p:cNvSpPr txBox="1"/>
          <p:nvPr/>
        </p:nvSpPr>
        <p:spPr>
          <a:xfrm>
            <a:off x="988485" y="1165698"/>
            <a:ext cx="7198912" cy="307777"/>
          </a:xfrm>
          <a:prstGeom prst="rect">
            <a:avLst/>
          </a:prstGeom>
          <a:noFill/>
        </p:spPr>
        <p:txBody>
          <a:bodyPr wrap="square" rtlCol="0">
            <a:spAutoFit/>
          </a:bodyPr>
          <a:lstStyle/>
          <a:p>
            <a:pPr algn="just"/>
            <a:r>
              <a:rPr lang="lt-LT" sz="1400" dirty="0">
                <a:latin typeface="Arial" panose="020B0604020202020204" pitchFamily="34" charset="0"/>
                <a:cs typeface="Arial" panose="020B0604020202020204" pitchFamily="34" charset="0"/>
              </a:rPr>
              <a:t>2024 m. gruodį </a:t>
            </a:r>
            <a:r>
              <a:rPr lang="en-US" sz="1400" dirty="0" err="1">
                <a:latin typeface="Arial" panose="020B0604020202020204" pitchFamily="34" charset="0"/>
                <a:cs typeface="Arial" panose="020B0604020202020204" pitchFamily="34" charset="0"/>
              </a:rPr>
              <a:t>vidutin</a:t>
            </a:r>
            <a:r>
              <a:rPr lang="lt-LT" sz="1400" dirty="0">
                <a:latin typeface="Arial" panose="020B0604020202020204" pitchFamily="34" charset="0"/>
                <a:cs typeface="Arial" panose="020B0604020202020204" pitchFamily="34" charset="0"/>
              </a:rPr>
              <a:t>ė</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nedarbo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draudimo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lt-LT" sz="1400" dirty="0">
                <a:latin typeface="Arial" panose="020B0604020202020204" pitchFamily="34" charset="0"/>
                <a:cs typeface="Arial" panose="020B0604020202020204" pitchFamily="34" charset="0"/>
              </a:rPr>
              <a:t>š</a:t>
            </a:r>
            <a:r>
              <a:rPr lang="en-US" sz="1400" dirty="0" err="1">
                <a:latin typeface="Arial" panose="020B0604020202020204" pitchFamily="34" charset="0"/>
                <a:cs typeface="Arial" panose="020B0604020202020204" pitchFamily="34" charset="0"/>
              </a:rPr>
              <a:t>moka</a:t>
            </a:r>
            <a:r>
              <a:rPr lang="lt-LT" sz="1400" dirty="0">
                <a:latin typeface="Arial" panose="020B0604020202020204" pitchFamily="34" charset="0"/>
                <a:cs typeface="Arial" panose="020B0604020202020204" pitchFamily="34" charset="0"/>
              </a:rPr>
              <a:t> padidėjo palyginus su 2023 m. </a:t>
            </a:r>
            <a:r>
              <a:rPr lang="lt-LT" sz="1400" dirty="0" err="1">
                <a:latin typeface="Arial" panose="020B0604020202020204" pitchFamily="34" charset="0"/>
                <a:cs typeface="Arial" panose="020B0604020202020204" pitchFamily="34" charset="0"/>
              </a:rPr>
              <a:t>pab</a:t>
            </a:r>
            <a:r>
              <a:rPr lang="lt-LT" sz="1400" dirty="0">
                <a:latin typeface="Arial" panose="020B0604020202020204" pitchFamily="34" charset="0"/>
                <a:cs typeface="Arial" panose="020B0604020202020204" pitchFamily="34" charset="0"/>
              </a:rPr>
              <a:t>.</a:t>
            </a:r>
          </a:p>
        </p:txBody>
      </p:sp>
      <p:sp>
        <p:nvSpPr>
          <p:cNvPr id="11" name="TextBox 10"/>
          <p:cNvSpPr txBox="1"/>
          <p:nvPr/>
        </p:nvSpPr>
        <p:spPr>
          <a:xfrm>
            <a:off x="245214" y="1150309"/>
            <a:ext cx="857122" cy="338554"/>
          </a:xfrm>
          <a:prstGeom prst="rect">
            <a:avLst/>
          </a:prstGeom>
          <a:noFill/>
        </p:spPr>
        <p:txBody>
          <a:bodyPr wrap="square" rtlCol="0">
            <a:spAutoFit/>
          </a:bodyPr>
          <a:lstStyle/>
          <a:p>
            <a:r>
              <a:rPr lang="lt-LT" sz="1600" b="1" dirty="0">
                <a:solidFill>
                  <a:schemeClr val="accent1">
                    <a:lumMod val="75000"/>
                  </a:schemeClr>
                </a:solidFill>
                <a:latin typeface="Arial" panose="020B0604020202020204" pitchFamily="34" charset="0"/>
                <a:cs typeface="Arial" panose="020B0604020202020204" pitchFamily="34" charset="0"/>
              </a:rPr>
              <a:t>+12</a:t>
            </a:r>
            <a:r>
              <a:rPr lang="en-US" sz="1600" b="1" dirty="0">
                <a:solidFill>
                  <a:schemeClr val="accent1">
                    <a:lumMod val="75000"/>
                  </a:schemeClr>
                </a:solidFill>
                <a:latin typeface="Arial" panose="020B0604020202020204" pitchFamily="34" charset="0"/>
                <a:cs typeface="Arial" panose="020B0604020202020204" pitchFamily="34" charset="0"/>
              </a:rPr>
              <a:t>%</a:t>
            </a:r>
            <a:endParaRPr lang="lt-LT" sz="1600" b="1" dirty="0">
              <a:solidFill>
                <a:schemeClr val="accent1">
                  <a:lumMod val="7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8328073" y="1150309"/>
            <a:ext cx="3423670" cy="338554"/>
          </a:xfrm>
          <a:prstGeom prst="rect">
            <a:avLst/>
          </a:prstGeom>
          <a:noFill/>
        </p:spPr>
        <p:txBody>
          <a:bodyPr wrap="square" rtlCol="0">
            <a:spAutoFit/>
          </a:bodyPr>
          <a:lstStyle/>
          <a:p>
            <a:pPr algn="r"/>
            <a:r>
              <a:rPr lang="lt-LT" sz="1400" dirty="0">
                <a:latin typeface="Arial" panose="020B0604020202020204" pitchFamily="34" charset="0"/>
                <a:cs typeface="Arial" panose="020B0604020202020204" pitchFamily="34" charset="0"/>
              </a:rPr>
              <a:t>2024 m. gruodį: </a:t>
            </a:r>
            <a:r>
              <a:rPr lang="lt-LT" sz="1600" b="1" dirty="0">
                <a:solidFill>
                  <a:schemeClr val="accent1">
                    <a:lumMod val="75000"/>
                  </a:schemeClr>
                </a:solidFill>
                <a:latin typeface="Arial" panose="020B0604020202020204" pitchFamily="34" charset="0"/>
                <a:cs typeface="Arial" panose="020B0604020202020204" pitchFamily="34" charset="0"/>
              </a:rPr>
              <a:t>595 Eur</a:t>
            </a:r>
            <a:endParaRPr lang="lt-LT" sz="1400" b="1" dirty="0">
              <a:solidFill>
                <a:schemeClr val="accent1">
                  <a:lumMod val="75000"/>
                </a:schemeClr>
              </a:solidFill>
              <a:latin typeface="Arial" panose="020B0604020202020204" pitchFamily="34" charset="0"/>
              <a:cs typeface="Arial" panose="020B0604020202020204" pitchFamily="34" charset="0"/>
            </a:endParaRPr>
          </a:p>
        </p:txBody>
      </p:sp>
      <p:sp>
        <p:nvSpPr>
          <p:cNvPr id="21" name="Pavadinimas 1"/>
          <p:cNvSpPr txBox="1">
            <a:spLocks/>
          </p:cNvSpPr>
          <p:nvPr/>
        </p:nvSpPr>
        <p:spPr>
          <a:xfrm>
            <a:off x="245214" y="207945"/>
            <a:ext cx="1189203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Nedarbo išmokos gavėjų daugiau nei pernai: </a:t>
            </a:r>
          </a:p>
          <a:p>
            <a:r>
              <a:rPr lang="lt-LT" sz="2800" dirty="0">
                <a:latin typeface="Arial" panose="020B0604020202020204" pitchFamily="34" charset="0"/>
                <a:cs typeface="Arial" panose="020B0604020202020204" pitchFamily="34" charset="0"/>
              </a:rPr>
              <a:t>daugėjo gaunančių nedarbo išmokas tarp jaunimo iki 30 m.</a:t>
            </a:r>
            <a:endParaRPr lang="lt-LT" sz="3600" dirty="0">
              <a:latin typeface="Arial" panose="020B0604020202020204" pitchFamily="34" charset="0"/>
              <a:cs typeface="Arial" panose="020B0604020202020204" pitchFamily="34" charset="0"/>
            </a:endParaRPr>
          </a:p>
        </p:txBody>
      </p:sp>
      <p:cxnSp>
        <p:nvCxnSpPr>
          <p:cNvPr id="20" name="Tiesioji jungtis 19"/>
          <p:cNvCxnSpPr/>
          <p:nvPr/>
        </p:nvCxnSpPr>
        <p:spPr>
          <a:xfrm flipV="1">
            <a:off x="228555" y="100529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28" name="Diagrama 27">
            <a:extLst>
              <a:ext uri="{FF2B5EF4-FFF2-40B4-BE49-F238E27FC236}">
                <a16:creationId xmlns:a16="http://schemas.microsoft.com/office/drawing/2014/main" id="{951BA624-001E-4577-9F7C-86AAEEB33352}"/>
              </a:ext>
            </a:extLst>
          </p:cNvPr>
          <p:cNvGraphicFramePr>
            <a:graphicFrameLocks/>
          </p:cNvGraphicFramePr>
          <p:nvPr>
            <p:extLst>
              <p:ext uri="{D42A27DB-BD31-4B8C-83A1-F6EECF244321}">
                <p14:modId xmlns:p14="http://schemas.microsoft.com/office/powerpoint/2010/main" val="687740632"/>
              </p:ext>
            </p:extLst>
          </p:nvPr>
        </p:nvGraphicFramePr>
        <p:xfrm>
          <a:off x="506437" y="1812030"/>
          <a:ext cx="11245306" cy="290179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Tiesioji jungtis 3">
            <a:extLst>
              <a:ext uri="{FF2B5EF4-FFF2-40B4-BE49-F238E27FC236}">
                <a16:creationId xmlns:a16="http://schemas.microsoft.com/office/drawing/2014/main" id="{0EB06F96-2D76-47B3-BB7C-C2103607D6C4}"/>
              </a:ext>
            </a:extLst>
          </p:cNvPr>
          <p:cNvCxnSpPr>
            <a:cxnSpLocks/>
          </p:cNvCxnSpPr>
          <p:nvPr/>
        </p:nvCxnSpPr>
        <p:spPr>
          <a:xfrm flipV="1">
            <a:off x="228555" y="1473476"/>
            <a:ext cx="11523188" cy="3077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72B235-B025-4545-B552-08D10774295F}"/>
              </a:ext>
            </a:extLst>
          </p:cNvPr>
          <p:cNvSpPr txBox="1"/>
          <p:nvPr/>
        </p:nvSpPr>
        <p:spPr>
          <a:xfrm>
            <a:off x="787791" y="5135170"/>
            <a:ext cx="3123027" cy="95410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Vietoj gautų 708 Eur užmokesčio, gaunama nedarbo draudimo išmoka: 1-3 mėn. 573 Eur, 4-6 mėn. 502 Eur, 7-9 mėn. – 430 Eur</a:t>
            </a:r>
          </a:p>
        </p:txBody>
      </p:sp>
      <p:sp>
        <p:nvSpPr>
          <p:cNvPr id="29" name="TextBox 28">
            <a:extLst>
              <a:ext uri="{FF2B5EF4-FFF2-40B4-BE49-F238E27FC236}">
                <a16:creationId xmlns:a16="http://schemas.microsoft.com/office/drawing/2014/main" id="{61A48F4A-B4A8-487F-BA94-F959B6055198}"/>
              </a:ext>
            </a:extLst>
          </p:cNvPr>
          <p:cNvSpPr txBox="1"/>
          <p:nvPr/>
        </p:nvSpPr>
        <p:spPr>
          <a:xfrm>
            <a:off x="4346043" y="5126216"/>
            <a:ext cx="3123027" cy="95410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Vietoj gautų 1 407 Eur užmokesčio, gaunama nedarbo draudimo išmoka: 1-3 mėn. 1 104 Eur, 4-6 mėn. 926 Eur, 7-9 mėn. – 748 Eur</a:t>
            </a:r>
          </a:p>
        </p:txBody>
      </p:sp>
      <p:sp>
        <p:nvSpPr>
          <p:cNvPr id="32" name="TextBox 31">
            <a:extLst>
              <a:ext uri="{FF2B5EF4-FFF2-40B4-BE49-F238E27FC236}">
                <a16:creationId xmlns:a16="http://schemas.microsoft.com/office/drawing/2014/main" id="{714001F0-D964-4DAB-A391-81807960BE69}"/>
              </a:ext>
            </a:extLst>
          </p:cNvPr>
          <p:cNvSpPr txBox="1"/>
          <p:nvPr/>
        </p:nvSpPr>
        <p:spPr>
          <a:xfrm>
            <a:off x="7801567" y="4939947"/>
            <a:ext cx="3377121" cy="1384995"/>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Vietoj gautų 2 772 Eur užmokesčio, gaunama nedarbo draudimo išmoka kas mėnesį siekia 1 270 Eur, nes 2024 m. IV ketvirtį bedarbio statusą įgijusiems asmenims maksimali nedarbo išmoka yra 1270,42 Eur</a:t>
            </a:r>
          </a:p>
        </p:txBody>
      </p:sp>
      <p:cxnSp>
        <p:nvCxnSpPr>
          <p:cNvPr id="33" name="Tiesioji jungtis 32">
            <a:extLst>
              <a:ext uri="{FF2B5EF4-FFF2-40B4-BE49-F238E27FC236}">
                <a16:creationId xmlns:a16="http://schemas.microsoft.com/office/drawing/2014/main" id="{F427965A-E273-4354-97C1-F4F550B56901}"/>
              </a:ext>
            </a:extLst>
          </p:cNvPr>
          <p:cNvCxnSpPr>
            <a:cxnSpLocks/>
          </p:cNvCxnSpPr>
          <p:nvPr/>
        </p:nvCxnSpPr>
        <p:spPr>
          <a:xfrm flipV="1">
            <a:off x="4180980" y="2323399"/>
            <a:ext cx="0" cy="3866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Tiesioji jungtis 33">
            <a:extLst>
              <a:ext uri="{FF2B5EF4-FFF2-40B4-BE49-F238E27FC236}">
                <a16:creationId xmlns:a16="http://schemas.microsoft.com/office/drawing/2014/main" id="{8CDAEC65-7294-47BC-BC9F-61ADFA73B38F}"/>
              </a:ext>
            </a:extLst>
          </p:cNvPr>
          <p:cNvCxnSpPr>
            <a:cxnSpLocks/>
          </p:cNvCxnSpPr>
          <p:nvPr/>
        </p:nvCxnSpPr>
        <p:spPr>
          <a:xfrm flipV="1">
            <a:off x="7597084" y="2323399"/>
            <a:ext cx="0" cy="38663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51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7001287" y="6569562"/>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1" name="Pavadinimas 1"/>
          <p:cNvSpPr txBox="1">
            <a:spLocks/>
          </p:cNvSpPr>
          <p:nvPr/>
        </p:nvSpPr>
        <p:spPr>
          <a:xfrm>
            <a:off x="245214" y="207945"/>
            <a:ext cx="1189203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8A2062"/>
                </a:solidFill>
                <a:latin typeface="Arial" panose="020B0604020202020204" pitchFamily="34" charset="0"/>
                <a:cs typeface="Arial" panose="020B0604020202020204" pitchFamily="34" charset="0"/>
              </a:rPr>
              <a:t>Didesn</a:t>
            </a:r>
            <a:r>
              <a:rPr lang="lt-LT" sz="3200" dirty="0">
                <a:solidFill>
                  <a:srgbClr val="8A2062"/>
                </a:solidFill>
                <a:latin typeface="Arial" panose="020B0604020202020204" pitchFamily="34" charset="0"/>
                <a:cs typeface="Arial" panose="020B0604020202020204" pitchFamily="34" charset="0"/>
              </a:rPr>
              <a:t>ė</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dalis</a:t>
            </a:r>
            <a:r>
              <a:rPr lang="en-US" sz="3200" dirty="0">
                <a:solidFill>
                  <a:srgbClr val="8A2062"/>
                </a:solidFill>
                <a:latin typeface="Arial" panose="020B0604020202020204" pitchFamily="34" charset="0"/>
                <a:cs typeface="Arial" panose="020B0604020202020204" pitchFamily="34" charset="0"/>
              </a:rPr>
              <a:t> </a:t>
            </a:r>
            <a:r>
              <a:rPr lang="lt-LT" sz="3200" dirty="0">
                <a:solidFill>
                  <a:srgbClr val="8A2062"/>
                </a:solidFill>
                <a:latin typeface="Arial" panose="020B0604020202020204" pitchFamily="34" charset="0"/>
                <a:cs typeface="Arial" panose="020B0604020202020204" pitchFamily="34" charset="0"/>
              </a:rPr>
              <a:t>tėvų renkasi</a:t>
            </a:r>
          </a:p>
          <a:p>
            <a:r>
              <a:rPr lang="lt-LT" sz="2800" dirty="0">
                <a:latin typeface="Arial" panose="020B0604020202020204" pitchFamily="34" charset="0"/>
                <a:cs typeface="Arial" panose="020B0604020202020204" pitchFamily="34" charset="0"/>
              </a:rPr>
              <a:t>vaiko priežiūros išmoką gauti iki vaikui sueis 18 mėn.</a:t>
            </a:r>
            <a:endParaRPr lang="lt-LT" sz="3600" dirty="0">
              <a:latin typeface="Arial" panose="020B0604020202020204" pitchFamily="34" charset="0"/>
              <a:cs typeface="Arial" panose="020B0604020202020204" pitchFamily="34" charset="0"/>
            </a:endParaRPr>
          </a:p>
        </p:txBody>
      </p:sp>
      <p:cxnSp>
        <p:nvCxnSpPr>
          <p:cNvPr id="20" name="Tiesioji jungtis 19"/>
          <p:cNvCxnSpPr/>
          <p:nvPr/>
        </p:nvCxnSpPr>
        <p:spPr>
          <a:xfrm flipV="1">
            <a:off x="228555" y="100529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5" name="Diagrama 4">
            <a:extLst>
              <a:ext uri="{FF2B5EF4-FFF2-40B4-BE49-F238E27FC236}">
                <a16:creationId xmlns:a16="http://schemas.microsoft.com/office/drawing/2014/main" id="{F6A99687-389D-43D8-BC2E-70E77911F02B}"/>
              </a:ext>
            </a:extLst>
          </p:cNvPr>
          <p:cNvGraphicFramePr>
            <a:graphicFrameLocks/>
          </p:cNvGraphicFramePr>
          <p:nvPr>
            <p:extLst>
              <p:ext uri="{D42A27DB-BD31-4B8C-83A1-F6EECF244321}">
                <p14:modId xmlns:p14="http://schemas.microsoft.com/office/powerpoint/2010/main" val="438176556"/>
              </p:ext>
            </p:extLst>
          </p:nvPr>
        </p:nvGraphicFramePr>
        <p:xfrm>
          <a:off x="571500" y="1389315"/>
          <a:ext cx="6896100" cy="4910998"/>
        </p:xfrm>
        <a:graphic>
          <a:graphicData uri="http://schemas.openxmlformats.org/drawingml/2006/chart">
            <c:chart xmlns:c="http://schemas.openxmlformats.org/drawingml/2006/chart" xmlns:r="http://schemas.openxmlformats.org/officeDocument/2006/relationships" r:id="rId3"/>
          </a:graphicData>
        </a:graphic>
      </p:graphicFrame>
      <p:pic>
        <p:nvPicPr>
          <p:cNvPr id="2" name="Paveikslėlis 1">
            <a:extLst>
              <a:ext uri="{FF2B5EF4-FFF2-40B4-BE49-F238E27FC236}">
                <a16:creationId xmlns:a16="http://schemas.microsoft.com/office/drawing/2014/main" id="{3929BF84-09DE-47DF-9C26-F44C920479A3}"/>
              </a:ext>
            </a:extLst>
          </p:cNvPr>
          <p:cNvPicPr>
            <a:picLocks noChangeAspect="1"/>
          </p:cNvPicPr>
          <p:nvPr/>
        </p:nvPicPr>
        <p:blipFill rotWithShape="1">
          <a:blip r:embed="rId4">
            <a:clrChange>
              <a:clrFrom>
                <a:srgbClr val="FFFFFF"/>
              </a:clrFrom>
              <a:clrTo>
                <a:srgbClr val="FFFFFF">
                  <a:alpha val="0"/>
                </a:srgbClr>
              </a:clrTo>
            </a:clrChange>
            <a:duotone>
              <a:prstClr val="black"/>
              <a:srgbClr val="8A2062">
                <a:tint val="45000"/>
                <a:satMod val="400000"/>
              </a:srgbClr>
            </a:duotone>
            <a:extLst>
              <a:ext uri="{BEBA8EAE-BF5A-486C-A8C5-ECC9F3942E4B}">
                <a14:imgProps xmlns:a14="http://schemas.microsoft.com/office/drawing/2010/main">
                  <a14:imgLayer r:embed="rId5">
                    <a14:imgEffect>
                      <a14:backgroundRemoval t="46346" b="82308" l="30938" r="66771">
                        <a14:foregroundMark x1="31563" y1="67500" x2="34427" y2="81923"/>
                        <a14:foregroundMark x1="34427" y1="81923" x2="42604" y2="81923"/>
                        <a14:foregroundMark x1="51042" y1="80962" x2="54583" y2="82308"/>
                        <a14:foregroundMark x1="56563" y1="79038" x2="62083" y2="80962"/>
                        <a14:foregroundMark x1="64479" y1="78846" x2="65417" y2="73654"/>
                        <a14:foregroundMark x1="66667" y1="80385" x2="66771" y2="77500"/>
                        <a14:foregroundMark x1="30938" y1="66538" x2="31354" y2="66923"/>
                        <a14:foregroundMark x1="31563" y1="68654" x2="33438" y2="74615"/>
                        <a14:foregroundMark x1="51979" y1="47115" x2="47969" y2="48846"/>
                        <a14:foregroundMark x1="47969" y1="48846" x2="46458" y2="51731"/>
                        <a14:foregroundMark x1="51875" y1="46731" x2="50625" y2="46346"/>
                        <a14:foregroundMark x1="48958" y1="47115" x2="49688" y2="47308"/>
                      </a14:backgroundRemoval>
                    </a14:imgEffect>
                    <a14:imgEffect>
                      <a14:saturation sat="0"/>
                    </a14:imgEffect>
                    <a14:imgEffect>
                      <a14:brightnessContrast contrast="20000"/>
                    </a14:imgEffect>
                  </a14:imgLayer>
                </a14:imgProps>
              </a:ext>
            </a:extLst>
          </a:blip>
          <a:srcRect l="30313" t="42367" r="31562" b="13300"/>
          <a:stretch/>
        </p:blipFill>
        <p:spPr>
          <a:xfrm>
            <a:off x="7556500" y="2995941"/>
            <a:ext cx="4424470" cy="2786880"/>
          </a:xfrm>
          <a:prstGeom prst="rect">
            <a:avLst/>
          </a:prstGeom>
        </p:spPr>
      </p:pic>
      <p:sp>
        <p:nvSpPr>
          <p:cNvPr id="3" name="Minčių burbulas: debesėlis 2">
            <a:extLst>
              <a:ext uri="{FF2B5EF4-FFF2-40B4-BE49-F238E27FC236}">
                <a16:creationId xmlns:a16="http://schemas.microsoft.com/office/drawing/2014/main" id="{E930D899-B79C-498A-B667-5131313AAAC7}"/>
              </a:ext>
            </a:extLst>
          </p:cNvPr>
          <p:cNvSpPr/>
          <p:nvPr/>
        </p:nvSpPr>
        <p:spPr>
          <a:xfrm>
            <a:off x="7001287" y="1602470"/>
            <a:ext cx="1876013" cy="1268619"/>
          </a:xfrm>
          <a:prstGeom prst="cloudCallout">
            <a:avLst>
              <a:gd name="adj1" fmla="val 81286"/>
              <a:gd name="adj2" fmla="val 87585"/>
            </a:avLst>
          </a:prstGeom>
          <a:no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Arial" panose="020B0604020202020204" pitchFamily="34" charset="0"/>
                <a:cs typeface="Arial" panose="020B0604020202020204" pitchFamily="34" charset="0"/>
              </a:rPr>
              <a:t>2023 m. pagal naują tvarką išmokų paskirta </a:t>
            </a:r>
            <a:endParaRPr lang="en-US" sz="1200" dirty="0">
              <a:solidFill>
                <a:schemeClr val="tx1"/>
              </a:solidFill>
              <a:latin typeface="Arial" panose="020B0604020202020204" pitchFamily="34" charset="0"/>
              <a:cs typeface="Arial" panose="020B0604020202020204" pitchFamily="34" charset="0"/>
            </a:endParaRPr>
          </a:p>
          <a:p>
            <a:pPr algn="ctr"/>
            <a:r>
              <a:rPr lang="lt-LT" sz="1200" b="1" dirty="0">
                <a:solidFill>
                  <a:schemeClr val="tx1"/>
                </a:solidFill>
                <a:latin typeface="Arial" panose="020B0604020202020204" pitchFamily="34" charset="0"/>
                <a:cs typeface="Arial" panose="020B0604020202020204" pitchFamily="34" charset="0"/>
              </a:rPr>
              <a:t>14 tūkst.</a:t>
            </a:r>
          </a:p>
        </p:txBody>
      </p:sp>
      <p:sp>
        <p:nvSpPr>
          <p:cNvPr id="9" name="Minčių burbulas: debesėlis 8">
            <a:extLst>
              <a:ext uri="{FF2B5EF4-FFF2-40B4-BE49-F238E27FC236}">
                <a16:creationId xmlns:a16="http://schemas.microsoft.com/office/drawing/2014/main" id="{082A9E87-2191-43DD-8CB8-B7DB44A1E0AE}"/>
              </a:ext>
            </a:extLst>
          </p:cNvPr>
          <p:cNvSpPr/>
          <p:nvPr/>
        </p:nvSpPr>
        <p:spPr>
          <a:xfrm>
            <a:off x="9474201" y="1019874"/>
            <a:ext cx="2665848" cy="1752678"/>
          </a:xfrm>
          <a:prstGeom prst="cloudCallout">
            <a:avLst>
              <a:gd name="adj1" fmla="val -20674"/>
              <a:gd name="adj2" fmla="val 78201"/>
            </a:avLst>
          </a:prstGeom>
          <a:no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Arial" panose="020B0604020202020204" pitchFamily="34" charset="0"/>
                <a:cs typeface="Arial" panose="020B0604020202020204" pitchFamily="34" charset="0"/>
              </a:rPr>
              <a:t>2024 m. pagal naują tvarką išmokų paskirta </a:t>
            </a:r>
            <a:r>
              <a:rPr lang="lt-LT" sz="1600" b="1" dirty="0">
                <a:solidFill>
                  <a:schemeClr val="tx1"/>
                </a:solidFill>
                <a:latin typeface="Arial" panose="020B0604020202020204" pitchFamily="34" charset="0"/>
                <a:cs typeface="Arial" panose="020B0604020202020204" pitchFamily="34" charset="0"/>
              </a:rPr>
              <a:t>22,9 tūkst.</a:t>
            </a:r>
          </a:p>
        </p:txBody>
      </p:sp>
    </p:spTree>
    <p:extLst>
      <p:ext uri="{BB962C8B-B14F-4D97-AF65-F5344CB8AC3E}">
        <p14:creationId xmlns:p14="http://schemas.microsoft.com/office/powerpoint/2010/main" val="205406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nktis: horizontali 13">
            <a:extLst>
              <a:ext uri="{FF2B5EF4-FFF2-40B4-BE49-F238E27FC236}">
                <a16:creationId xmlns:a16="http://schemas.microsoft.com/office/drawing/2014/main" id="{888E4471-20F4-43D0-9617-733A2311291E}"/>
              </a:ext>
            </a:extLst>
          </p:cNvPr>
          <p:cNvSpPr/>
          <p:nvPr/>
        </p:nvSpPr>
        <p:spPr>
          <a:xfrm>
            <a:off x="8356599" y="1943100"/>
            <a:ext cx="2108201" cy="584200"/>
          </a:xfrm>
          <a:prstGeom prst="horizontalScroll">
            <a:avLst/>
          </a:prstGeom>
          <a:solidFill>
            <a:schemeClr val="bg1"/>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Poraštės vietos rezervavimo ženklas 3"/>
          <p:cNvSpPr txBox="1">
            <a:spLocks/>
          </p:cNvSpPr>
          <p:nvPr/>
        </p:nvSpPr>
        <p:spPr>
          <a:xfrm>
            <a:off x="7001287" y="6569562"/>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1" name="Pavadinimas 1"/>
          <p:cNvSpPr txBox="1">
            <a:spLocks/>
          </p:cNvSpPr>
          <p:nvPr/>
        </p:nvSpPr>
        <p:spPr>
          <a:xfrm>
            <a:off x="245214" y="207945"/>
            <a:ext cx="1189203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8A2062"/>
                </a:solidFill>
                <a:latin typeface="Arial" panose="020B0604020202020204" pitchFamily="34" charset="0"/>
                <a:cs typeface="Arial" panose="020B0604020202020204" pitchFamily="34" charset="0"/>
              </a:rPr>
              <a:t>Tarp </a:t>
            </a:r>
            <a:r>
              <a:rPr lang="en-US" sz="3200" dirty="0" err="1">
                <a:solidFill>
                  <a:srgbClr val="8A2062"/>
                </a:solidFill>
                <a:latin typeface="Arial" panose="020B0604020202020204" pitchFamily="34" charset="0"/>
                <a:cs typeface="Arial" panose="020B0604020202020204" pitchFamily="34" charset="0"/>
              </a:rPr>
              <a:t>vaiko</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prie</a:t>
            </a:r>
            <a:r>
              <a:rPr lang="lt-LT" sz="3200" dirty="0">
                <a:solidFill>
                  <a:srgbClr val="8A2062"/>
                </a:solidFill>
                <a:latin typeface="Arial" panose="020B0604020202020204" pitchFamily="34" charset="0"/>
                <a:cs typeface="Arial" panose="020B0604020202020204" pitchFamily="34" charset="0"/>
              </a:rPr>
              <a:t>žiū</a:t>
            </a:r>
            <a:r>
              <a:rPr lang="en-US" sz="3200" dirty="0" err="1">
                <a:solidFill>
                  <a:srgbClr val="8A2062"/>
                </a:solidFill>
                <a:latin typeface="Arial" panose="020B0604020202020204" pitchFamily="34" charset="0"/>
                <a:cs typeface="Arial" panose="020B0604020202020204" pitchFamily="34" charset="0"/>
              </a:rPr>
              <a:t>ros</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i</a:t>
            </a:r>
            <a:r>
              <a:rPr lang="lt-LT" sz="3200" dirty="0">
                <a:solidFill>
                  <a:srgbClr val="8A2062"/>
                </a:solidFill>
                <a:latin typeface="Arial" panose="020B0604020202020204" pitchFamily="34" charset="0"/>
                <a:cs typeface="Arial" panose="020B0604020202020204" pitchFamily="34" charset="0"/>
              </a:rPr>
              <a:t>š</a:t>
            </a:r>
            <a:r>
              <a:rPr lang="en-US" sz="3200" dirty="0" err="1">
                <a:solidFill>
                  <a:srgbClr val="8A2062"/>
                </a:solidFill>
                <a:latin typeface="Arial" panose="020B0604020202020204" pitchFamily="34" charset="0"/>
                <a:cs typeface="Arial" panose="020B0604020202020204" pitchFamily="34" charset="0"/>
              </a:rPr>
              <a:t>mok</a:t>
            </a:r>
            <a:r>
              <a:rPr lang="lt-LT" sz="3200" dirty="0">
                <a:solidFill>
                  <a:srgbClr val="8A2062"/>
                </a:solidFill>
                <a:latin typeface="Arial" panose="020B0604020202020204" pitchFamily="34" charset="0"/>
                <a:cs typeface="Arial" panose="020B0604020202020204" pitchFamily="34" charset="0"/>
              </a:rPr>
              <a:t>ų</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gav</a:t>
            </a:r>
            <a:r>
              <a:rPr lang="lt-LT" sz="3200" dirty="0">
                <a:solidFill>
                  <a:srgbClr val="8A2062"/>
                </a:solidFill>
                <a:latin typeface="Arial" panose="020B0604020202020204" pitchFamily="34" charset="0"/>
                <a:cs typeface="Arial" panose="020B0604020202020204" pitchFamily="34" charset="0"/>
              </a:rPr>
              <a:t>ėjų: </a:t>
            </a:r>
          </a:p>
          <a:p>
            <a:r>
              <a:rPr lang="lt-LT" sz="2800" dirty="0">
                <a:latin typeface="Arial" panose="020B0604020202020204" pitchFamily="34" charset="0"/>
                <a:cs typeface="Arial" panose="020B0604020202020204" pitchFamily="34" charset="0"/>
              </a:rPr>
              <a:t>dominuoja moterys (8</a:t>
            </a:r>
            <a:r>
              <a:rPr lang="en-US" sz="2800" dirty="0">
                <a:latin typeface="Arial" panose="020B0604020202020204" pitchFamily="34" charset="0"/>
                <a:cs typeface="Arial" panose="020B0604020202020204" pitchFamily="34" charset="0"/>
              </a:rPr>
              <a:t>8</a:t>
            </a:r>
            <a:r>
              <a:rPr lang="lt-LT" sz="2800" dirty="0">
                <a:latin typeface="Arial" panose="020B0604020202020204" pitchFamily="34" charset="0"/>
                <a:cs typeface="Arial" panose="020B0604020202020204" pitchFamily="34" charset="0"/>
              </a:rPr>
              <a:t> proc. visų gavėjų, kai iki 2023 m. būdavo 75 proc.)</a:t>
            </a:r>
            <a:endParaRPr lang="lt-LT" sz="3600" dirty="0">
              <a:latin typeface="Arial" panose="020B0604020202020204" pitchFamily="34" charset="0"/>
              <a:cs typeface="Arial" panose="020B0604020202020204" pitchFamily="34" charset="0"/>
            </a:endParaRPr>
          </a:p>
        </p:txBody>
      </p:sp>
      <p:cxnSp>
        <p:nvCxnSpPr>
          <p:cNvPr id="20" name="Tiesioji jungtis 19"/>
          <p:cNvCxnSpPr/>
          <p:nvPr/>
        </p:nvCxnSpPr>
        <p:spPr>
          <a:xfrm flipV="1">
            <a:off x="228555" y="100529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6" name="Diagrama 5">
            <a:extLst>
              <a:ext uri="{FF2B5EF4-FFF2-40B4-BE49-F238E27FC236}">
                <a16:creationId xmlns:a16="http://schemas.microsoft.com/office/drawing/2014/main" id="{D87D42BA-E276-4CE0-941F-337FE903369E}"/>
              </a:ext>
            </a:extLst>
          </p:cNvPr>
          <p:cNvGraphicFramePr>
            <a:graphicFrameLocks/>
          </p:cNvGraphicFramePr>
          <p:nvPr>
            <p:extLst>
              <p:ext uri="{D42A27DB-BD31-4B8C-83A1-F6EECF244321}">
                <p14:modId xmlns:p14="http://schemas.microsoft.com/office/powerpoint/2010/main" val="1288693192"/>
              </p:ext>
            </p:extLst>
          </p:nvPr>
        </p:nvGraphicFramePr>
        <p:xfrm>
          <a:off x="4220315" y="1432151"/>
          <a:ext cx="7184285" cy="509596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aveikslėlis 1">
            <a:extLst>
              <a:ext uri="{FF2B5EF4-FFF2-40B4-BE49-F238E27FC236}">
                <a16:creationId xmlns:a16="http://schemas.microsoft.com/office/drawing/2014/main" id="{42DC27E7-21B9-4476-B3FF-016B084A80CE}"/>
              </a:ext>
            </a:extLst>
          </p:cNvPr>
          <p:cNvPicPr>
            <a:picLocks noChangeAspect="1"/>
          </p:cNvPicPr>
          <p:nvPr/>
        </p:nvPicPr>
        <p:blipFill rotWithShape="1">
          <a:blip r:embed="rId4">
            <a:duotone>
              <a:prstClr val="black"/>
              <a:srgbClr val="002060">
                <a:tint val="45000"/>
                <a:satMod val="400000"/>
              </a:srgbClr>
            </a:duotone>
            <a:extLst>
              <a:ext uri="{BEBA8EAE-BF5A-486C-A8C5-ECC9F3942E4B}">
                <a14:imgProps xmlns:a14="http://schemas.microsoft.com/office/drawing/2010/main">
                  <a14:imgLayer r:embed="rId5">
                    <a14:imgEffect>
                      <a14:backgroundRemoval t="48077" b="93077" l="38750" r="64167">
                        <a14:foregroundMark x1="44364" y1="60803" x2="43125" y2="64904"/>
                        <a14:foregroundMark x1="47917" y1="49038" x2="45288" y2="57742"/>
                        <a14:foregroundMark x1="43125" y1="64904" x2="39740" y2="68942"/>
                        <a14:foregroundMark x1="42016" y1="81817" x2="42969" y2="87212"/>
                        <a14:foregroundMark x1="39740" y1="68942" x2="41839" y2="80819"/>
                        <a14:foregroundMark x1="42969" y1="87212" x2="46979" y2="94615"/>
                        <a14:foregroundMark x1="46979" y1="94615" x2="51146" y2="92692"/>
                        <a14:foregroundMark x1="51146" y1="92692" x2="55469" y2="94327"/>
                        <a14:foregroundMark x1="55469" y1="94327" x2="58750" y2="88558"/>
                        <a14:foregroundMark x1="58750" y1="88558" x2="61146" y2="72115"/>
                        <a14:foregroundMark x1="61146" y1="72115" x2="58177" y2="55577"/>
                        <a14:foregroundMark x1="58177" y1="55577" x2="54271" y2="52404"/>
                        <a14:foregroundMark x1="54271" y1="52404" x2="53229" y2="60577"/>
                        <a14:foregroundMark x1="50313" y1="55577" x2="49792" y2="48269"/>
                        <a14:foregroundMark x1="49792" y1="48269" x2="45677" y2="48365"/>
                        <a14:foregroundMark x1="45677" y1="48365" x2="44896" y2="56346"/>
                        <a14:foregroundMark x1="42552" y1="63077" x2="39479" y2="68269"/>
                        <a14:foregroundMark x1="39479" y1="68269" x2="38750" y2="75769"/>
                        <a14:foregroundMark x1="38750" y1="75769" x2="41458" y2="80385"/>
                        <a14:foregroundMark x1="44998" y1="61602" x2="61694" y2="82316"/>
                        <a14:foregroundMark x1="42292" y1="91154" x2="59479" y2="93077"/>
                        <a14:foregroundMark x1="48542" y1="48654" x2="45833" y2="48077"/>
                        <a14:foregroundMark x1="51042" y1="76923" x2="54427" y2="80769"/>
                        <a14:foregroundMark x1="54427" y1="80769" x2="54479" y2="80769"/>
                        <a14:backgroundMark x1="51979" y1="59423" x2="51042" y2="55192"/>
                        <a14:backgroundMark x1="43750" y1="60000" x2="44375" y2="57500"/>
                        <a14:backgroundMark x1="50417" y1="55962" x2="52292" y2="57308"/>
                        <a14:backgroundMark x1="52396" y1="60385" x2="52604" y2="56538"/>
                        <a14:backgroundMark x1="51875" y1="58269" x2="52604" y2="59231"/>
                        <a14:backgroundMark x1="42292" y1="60769" x2="43958" y2="57115"/>
                        <a14:backgroundMark x1="44479" y1="59423" x2="44479" y2="56154"/>
                        <a14:backgroundMark x1="43542" y1="60769" x2="44479" y2="55769"/>
                        <a14:backgroundMark x1="45000" y1="59231" x2="41042" y2="60000"/>
                        <a14:backgroundMark x1="41042" y1="60000" x2="41667" y2="60385"/>
                        <a14:backgroundMark x1="41458" y1="81923" x2="41979" y2="81923"/>
                        <a14:backgroundMark x1="62396" y1="82115" x2="63438" y2="94423"/>
                        <a14:backgroundMark x1="64271" y1="86923" x2="61771" y2="82500"/>
                        <a14:backgroundMark x1="63750" y1="84615" x2="64271" y2="85962"/>
                        <a14:backgroundMark x1="61667" y1="82115" x2="61667" y2="82692"/>
                        <a14:backgroundMark x1="42813" y1="61346" x2="44792" y2="57692"/>
                        <a14:backgroundMark x1="45417" y1="60385" x2="44792" y2="59423"/>
                        <a14:backgroundMark x1="45833" y1="60000" x2="44688" y2="56346"/>
                        <a14:backgroundMark x1="45000" y1="58654" x2="44167" y2="60962"/>
                        <a14:backgroundMark x1="52500" y1="59808" x2="52500" y2="60192"/>
                      </a14:backgroundRemoval>
                    </a14:imgEffect>
                  </a14:imgLayer>
                </a14:imgProps>
              </a:ext>
            </a:extLst>
          </a:blip>
          <a:srcRect l="36667" t="45168" r="35521" b="4423"/>
          <a:stretch/>
        </p:blipFill>
        <p:spPr>
          <a:xfrm>
            <a:off x="277538" y="1559999"/>
            <a:ext cx="3807470" cy="3738002"/>
          </a:xfrm>
          <a:prstGeom prst="rect">
            <a:avLst/>
          </a:prstGeom>
        </p:spPr>
      </p:pic>
      <p:sp>
        <p:nvSpPr>
          <p:cNvPr id="3" name="TextBox 2">
            <a:extLst>
              <a:ext uri="{FF2B5EF4-FFF2-40B4-BE49-F238E27FC236}">
                <a16:creationId xmlns:a16="http://schemas.microsoft.com/office/drawing/2014/main" id="{52626D75-19A0-4741-9697-8DF37312C55B}"/>
              </a:ext>
            </a:extLst>
          </p:cNvPr>
          <p:cNvSpPr txBox="1"/>
          <p:nvPr/>
        </p:nvSpPr>
        <p:spPr>
          <a:xfrm>
            <a:off x="5105399" y="4699000"/>
            <a:ext cx="789931" cy="307777"/>
          </a:xfrm>
          <a:prstGeom prst="rect">
            <a:avLst/>
          </a:prstGeom>
          <a:noFill/>
        </p:spPr>
        <p:txBody>
          <a:bodyPr wrap="square" rtlCol="0">
            <a:spAutoFit/>
          </a:bodyPr>
          <a:lstStyle/>
          <a:p>
            <a:pPr algn="ctr"/>
            <a:r>
              <a:rPr lang="lt-LT" sz="1400" dirty="0">
                <a:solidFill>
                  <a:schemeClr val="bg1"/>
                </a:solidFill>
                <a:latin typeface="Arial" panose="020B0604020202020204" pitchFamily="34" charset="0"/>
                <a:cs typeface="Arial" panose="020B0604020202020204" pitchFamily="34" charset="0"/>
              </a:rPr>
              <a:t>(85</a:t>
            </a:r>
            <a:r>
              <a:rPr lang="en-US" sz="1400" dirty="0">
                <a:solidFill>
                  <a:schemeClr val="bg1"/>
                </a:solidFill>
                <a:latin typeface="Arial" panose="020B0604020202020204" pitchFamily="34" charset="0"/>
                <a:cs typeface="Arial" panose="020B0604020202020204" pitchFamily="34" charset="0"/>
              </a:rPr>
              <a:t>%)</a:t>
            </a:r>
            <a:endParaRPr lang="lt-LT"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267AF31-6D15-4270-BB52-F2431104A57E}"/>
              </a:ext>
            </a:extLst>
          </p:cNvPr>
          <p:cNvSpPr txBox="1"/>
          <p:nvPr/>
        </p:nvSpPr>
        <p:spPr>
          <a:xfrm>
            <a:off x="6781799" y="5118072"/>
            <a:ext cx="789931" cy="307777"/>
          </a:xfrm>
          <a:prstGeom prst="rect">
            <a:avLst/>
          </a:prstGeom>
          <a:noFill/>
        </p:spPr>
        <p:txBody>
          <a:bodyPr wrap="square" rtlCol="0">
            <a:spAutoFit/>
          </a:bodyPr>
          <a:lstStyle/>
          <a:p>
            <a:pPr algn="ctr"/>
            <a:r>
              <a:rPr lang="lt-LT"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97%)</a:t>
            </a:r>
            <a:endParaRPr lang="lt-LT"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B2290A5-3204-496D-A1DD-546CF75C5878}"/>
              </a:ext>
            </a:extLst>
          </p:cNvPr>
          <p:cNvSpPr txBox="1"/>
          <p:nvPr/>
        </p:nvSpPr>
        <p:spPr>
          <a:xfrm>
            <a:off x="8456814" y="5006777"/>
            <a:ext cx="789931" cy="307777"/>
          </a:xfrm>
          <a:prstGeom prst="rect">
            <a:avLst/>
          </a:prstGeom>
          <a:noFill/>
        </p:spPr>
        <p:txBody>
          <a:bodyPr wrap="square" rtlCol="0">
            <a:spAutoFit/>
          </a:bodyPr>
          <a:lstStyle/>
          <a:p>
            <a:pPr algn="ctr"/>
            <a:r>
              <a:rPr lang="lt-LT"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90%)</a:t>
            </a:r>
            <a:endParaRPr lang="lt-LT"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1C4BCCB-E770-443D-B6EC-06878AEC4CFA}"/>
              </a:ext>
            </a:extLst>
          </p:cNvPr>
          <p:cNvSpPr txBox="1"/>
          <p:nvPr/>
        </p:nvSpPr>
        <p:spPr>
          <a:xfrm>
            <a:off x="10057014" y="5505144"/>
            <a:ext cx="789931" cy="261610"/>
          </a:xfrm>
          <a:prstGeom prst="rect">
            <a:avLst/>
          </a:prstGeom>
          <a:noFill/>
        </p:spPr>
        <p:txBody>
          <a:bodyPr wrap="square" rtlCol="0">
            <a:spAutoFit/>
          </a:bodyPr>
          <a:lstStyle/>
          <a:p>
            <a:pPr algn="ctr"/>
            <a:r>
              <a:rPr lang="lt-LT" sz="1100" dirty="0">
                <a:solidFill>
                  <a:schemeClr val="bg1"/>
                </a:solidFill>
                <a:latin typeface="Arial" panose="020B0604020202020204" pitchFamily="34" charset="0"/>
                <a:cs typeface="Arial" panose="020B0604020202020204" pitchFamily="34" charset="0"/>
              </a:rPr>
              <a:t>(</a:t>
            </a:r>
            <a:r>
              <a:rPr lang="en-US" sz="1100" dirty="0">
                <a:solidFill>
                  <a:schemeClr val="bg1"/>
                </a:solidFill>
                <a:latin typeface="Arial" panose="020B0604020202020204" pitchFamily="34" charset="0"/>
                <a:cs typeface="Arial" panose="020B0604020202020204" pitchFamily="34" charset="0"/>
              </a:rPr>
              <a:t>63%)</a:t>
            </a:r>
            <a:endParaRPr lang="lt-LT" sz="1100" dirty="0">
              <a:solidFill>
                <a:schemeClr val="bg1"/>
              </a:solidFill>
              <a:latin typeface="Arial" panose="020B0604020202020204" pitchFamily="34" charset="0"/>
              <a:cs typeface="Arial" panose="020B0604020202020204" pitchFamily="34" charset="0"/>
            </a:endParaRPr>
          </a:p>
        </p:txBody>
      </p:sp>
      <p:sp>
        <p:nvSpPr>
          <p:cNvPr id="4" name="Slinktis: horizontali 3">
            <a:extLst>
              <a:ext uri="{FF2B5EF4-FFF2-40B4-BE49-F238E27FC236}">
                <a16:creationId xmlns:a16="http://schemas.microsoft.com/office/drawing/2014/main" id="{86109B09-EDB1-455D-B85C-BB5F4D9F1F57}"/>
              </a:ext>
            </a:extLst>
          </p:cNvPr>
          <p:cNvSpPr/>
          <p:nvPr/>
        </p:nvSpPr>
        <p:spPr>
          <a:xfrm>
            <a:off x="387445" y="5298001"/>
            <a:ext cx="3562255" cy="1115499"/>
          </a:xfrm>
          <a:prstGeom prst="horizontalScroll">
            <a:avLst/>
          </a:prstGeom>
          <a:solidFill>
            <a:schemeClr val="bg1"/>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85EEFF7-F009-48CF-83F1-A4C2B77B4AEB}"/>
              </a:ext>
            </a:extLst>
          </p:cNvPr>
          <p:cNvSpPr txBox="1"/>
          <p:nvPr/>
        </p:nvSpPr>
        <p:spPr>
          <a:xfrm>
            <a:off x="596900" y="5560317"/>
            <a:ext cx="33528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a:t>
            </a:r>
            <a:r>
              <a:rPr lang="lt-LT" sz="1600" dirty="0">
                <a:latin typeface="Arial" panose="020B0604020202020204" pitchFamily="34" charset="0"/>
                <a:cs typeface="Arial" panose="020B0604020202020204" pitchFamily="34" charset="0"/>
              </a:rPr>
              <a:t>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viso</a:t>
            </a:r>
            <a:r>
              <a:rPr lang="en-US" sz="1600" dirty="0">
                <a:latin typeface="Arial" panose="020B0604020202020204" pitchFamily="34" charset="0"/>
                <a:cs typeface="Arial" panose="020B0604020202020204" pitchFamily="34" charset="0"/>
              </a:rPr>
              <a:t> </a:t>
            </a:r>
            <a:r>
              <a:rPr lang="lt-LT" sz="1600" dirty="0">
                <a:latin typeface="Arial" panose="020B0604020202020204" pitchFamily="34" charset="0"/>
                <a:cs typeface="Arial" panose="020B0604020202020204" pitchFamily="34" charset="0"/>
              </a:rPr>
              <a:t>gavėjų </a:t>
            </a:r>
            <a:r>
              <a:rPr lang="en-US" sz="1600" b="1" dirty="0" err="1">
                <a:solidFill>
                  <a:srgbClr val="8A2062"/>
                </a:solidFill>
                <a:latin typeface="Arial" panose="020B0604020202020204" pitchFamily="34" charset="0"/>
                <a:cs typeface="Arial" panose="020B0604020202020204" pitchFamily="34" charset="0"/>
              </a:rPr>
              <a:t>moter</a:t>
            </a:r>
            <a:r>
              <a:rPr lang="lt-LT" sz="1600" b="1" dirty="0">
                <a:solidFill>
                  <a:srgbClr val="8A2062"/>
                </a:solidFill>
                <a:latin typeface="Arial" panose="020B0604020202020204" pitchFamily="34" charset="0"/>
                <a:cs typeface="Arial" panose="020B0604020202020204" pitchFamily="34" charset="0"/>
              </a:rPr>
              <a:t>ų: 27,4 tūkst.</a:t>
            </a:r>
          </a:p>
          <a:p>
            <a:r>
              <a:rPr lang="lt-LT" sz="1600" dirty="0">
                <a:latin typeface="Arial" panose="020B0604020202020204" pitchFamily="34" charset="0"/>
                <a:cs typeface="Arial" panose="020B0604020202020204" pitchFamily="34" charset="0"/>
              </a:rPr>
              <a:t>Iš viso gavėjų </a:t>
            </a:r>
            <a:r>
              <a:rPr lang="lt-LT" sz="1600" b="1" dirty="0">
                <a:solidFill>
                  <a:srgbClr val="00B0F0"/>
                </a:solidFill>
                <a:latin typeface="Arial" panose="020B0604020202020204" pitchFamily="34" charset="0"/>
                <a:cs typeface="Arial" panose="020B0604020202020204" pitchFamily="34" charset="0"/>
              </a:rPr>
              <a:t>vyrų: 4,7 tūkst.</a:t>
            </a:r>
            <a:r>
              <a:rPr lang="en-US" sz="1600" b="1" dirty="0">
                <a:solidFill>
                  <a:srgbClr val="00B0F0"/>
                </a:solidFill>
                <a:latin typeface="Arial" panose="020B0604020202020204" pitchFamily="34" charset="0"/>
                <a:cs typeface="Arial" panose="020B0604020202020204" pitchFamily="34" charset="0"/>
              </a:rPr>
              <a:t> </a:t>
            </a:r>
            <a:endParaRPr lang="lt-LT" sz="1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47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7051059" y="6549377"/>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17" name="Pavadinimas 1"/>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Apžvalgoje nagrinėjamos temos:</a:t>
            </a:r>
          </a:p>
        </p:txBody>
      </p:sp>
      <p:sp>
        <p:nvSpPr>
          <p:cNvPr id="2" name="TextBox 1"/>
          <p:cNvSpPr txBox="1"/>
          <p:nvPr/>
        </p:nvSpPr>
        <p:spPr>
          <a:xfrm>
            <a:off x="3119448" y="3974718"/>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1 275</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cxnSp>
        <p:nvCxnSpPr>
          <p:cNvPr id="6" name="Tiesioji jungtis 5"/>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A8B000-344B-4694-A27C-E6C7C7326A4F}"/>
              </a:ext>
            </a:extLst>
          </p:cNvPr>
          <p:cNvSpPr txBox="1"/>
          <p:nvPr/>
        </p:nvSpPr>
        <p:spPr>
          <a:xfrm>
            <a:off x="6782725" y="3804475"/>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1 407</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sp>
        <p:nvSpPr>
          <p:cNvPr id="4" name="Stačiakampis: suapvalinti kampai 3">
            <a:extLst>
              <a:ext uri="{FF2B5EF4-FFF2-40B4-BE49-F238E27FC236}">
                <a16:creationId xmlns:a16="http://schemas.microsoft.com/office/drawing/2014/main" id="{255C9B70-5EA9-4B30-8D81-ED03F4A89DFC}"/>
              </a:ext>
            </a:extLst>
          </p:cNvPr>
          <p:cNvSpPr/>
          <p:nvPr/>
        </p:nvSpPr>
        <p:spPr>
          <a:xfrm>
            <a:off x="937824" y="1865676"/>
            <a:ext cx="4343999" cy="1392887"/>
          </a:xfrm>
          <a:prstGeom prst="roundRect">
            <a:avLst/>
          </a:prstGeom>
          <a:solidFill>
            <a:schemeClr val="bg1">
              <a:lumMod val="7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TextBox 4">
            <a:extLst>
              <a:ext uri="{FF2B5EF4-FFF2-40B4-BE49-F238E27FC236}">
                <a16:creationId xmlns:a16="http://schemas.microsoft.com/office/drawing/2014/main" id="{458754CD-F0BC-4318-ADA0-B7F1D8B5C300}"/>
              </a:ext>
            </a:extLst>
          </p:cNvPr>
          <p:cNvSpPr txBox="1"/>
          <p:nvPr/>
        </p:nvSpPr>
        <p:spPr>
          <a:xfrm>
            <a:off x="2501257" y="2278290"/>
            <a:ext cx="2645922" cy="615553"/>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Darbo pajamos – </a:t>
            </a:r>
          </a:p>
          <a:p>
            <a:pPr algn="ctr"/>
            <a:r>
              <a:rPr lang="lt-LT" sz="1600" i="1" dirty="0">
                <a:latin typeface="Arial" panose="020B0604020202020204" pitchFamily="34" charset="0"/>
                <a:cs typeface="Arial" panose="020B0604020202020204" pitchFamily="34" charset="0"/>
              </a:rPr>
              <a:t>kam ir kiek didėjo?</a:t>
            </a:r>
          </a:p>
        </p:txBody>
      </p:sp>
      <p:sp>
        <p:nvSpPr>
          <p:cNvPr id="21" name="Stačiakampis: suapvalinti kampai 20">
            <a:extLst>
              <a:ext uri="{FF2B5EF4-FFF2-40B4-BE49-F238E27FC236}">
                <a16:creationId xmlns:a16="http://schemas.microsoft.com/office/drawing/2014/main" id="{433F3F7A-0794-4413-AABF-5E628B9F4CC2}"/>
              </a:ext>
            </a:extLst>
          </p:cNvPr>
          <p:cNvSpPr/>
          <p:nvPr/>
        </p:nvSpPr>
        <p:spPr>
          <a:xfrm>
            <a:off x="937824" y="4426465"/>
            <a:ext cx="4343999" cy="1392887"/>
          </a:xfrm>
          <a:prstGeom prst="roundRect">
            <a:avLst/>
          </a:prstGeom>
          <a:solidFill>
            <a:schemeClr val="bg1">
              <a:lumMod val="7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TextBox 22">
            <a:extLst>
              <a:ext uri="{FF2B5EF4-FFF2-40B4-BE49-F238E27FC236}">
                <a16:creationId xmlns:a16="http://schemas.microsoft.com/office/drawing/2014/main" id="{8E6292A3-C8A9-415D-8EDB-A1293ED1BB81}"/>
              </a:ext>
            </a:extLst>
          </p:cNvPr>
          <p:cNvSpPr txBox="1"/>
          <p:nvPr/>
        </p:nvSpPr>
        <p:spPr>
          <a:xfrm>
            <a:off x="1403664" y="4815131"/>
            <a:ext cx="3711796" cy="615553"/>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Ligos išmokos –</a:t>
            </a:r>
          </a:p>
          <a:p>
            <a:pPr algn="ctr"/>
            <a:r>
              <a:rPr lang="lt-LT" sz="1600" i="1" dirty="0">
                <a:latin typeface="Arial" panose="020B0604020202020204" pitchFamily="34" charset="0"/>
                <a:cs typeface="Arial" panose="020B0604020202020204" pitchFamily="34" charset="0"/>
              </a:rPr>
              <a:t>kas ir kiek serga?</a:t>
            </a:r>
            <a:r>
              <a:rPr lang="lt-LT" sz="1600" b="1" dirty="0">
                <a:latin typeface="Arial" panose="020B0604020202020204" pitchFamily="34" charset="0"/>
                <a:cs typeface="Arial" panose="020B0604020202020204" pitchFamily="34" charset="0"/>
              </a:rPr>
              <a:t> </a:t>
            </a:r>
          </a:p>
        </p:txBody>
      </p:sp>
      <p:pic>
        <p:nvPicPr>
          <p:cNvPr id="24" name="Paveikslėlis 23">
            <a:extLst>
              <a:ext uri="{FF2B5EF4-FFF2-40B4-BE49-F238E27FC236}">
                <a16:creationId xmlns:a16="http://schemas.microsoft.com/office/drawing/2014/main" id="{158C18A8-915A-4690-916F-683A4BE7D19C}"/>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10000" b="90000" l="10000" r="90000">
                        <a14:foregroundMark x1="48125" y1="85962" x2="52083" y2="89808"/>
                        <a14:foregroundMark x1="52083" y1="89808" x2="52396" y2="87885"/>
                        <a14:foregroundMark x1="43333" y1="61346" x2="43438" y2="62308"/>
                        <a14:foregroundMark x1="42500" y1="64808" x2="42604" y2="65192"/>
                        <a14:foregroundMark x1="43438" y1="64423" x2="43958" y2="64423"/>
                        <a14:backgroundMark x1="30833" y1="32115" x2="74167" y2="20769"/>
                        <a14:backgroundMark x1="74167" y1="20769" x2="77396" y2="18269"/>
                        <a14:backgroundMark x1="63854" y1="38846" x2="69219" y2="82500"/>
                        <a14:backgroundMark x1="69219" y1="82500" x2="71042" y2="88654"/>
                        <a14:backgroundMark x1="36771" y1="15000" x2="33021" y2="97308"/>
                      </a14:backgroundRemoval>
                    </a14:imgEffect>
                  </a14:imgLayer>
                </a14:imgProps>
              </a:ext>
            </a:extLst>
          </a:blip>
          <a:srcRect l="39415" t="43413" r="38700"/>
          <a:stretch/>
        </p:blipFill>
        <p:spPr>
          <a:xfrm>
            <a:off x="1071253" y="4568032"/>
            <a:ext cx="860849" cy="1205690"/>
          </a:xfrm>
          <a:prstGeom prst="rect">
            <a:avLst/>
          </a:prstGeom>
        </p:spPr>
      </p:pic>
      <p:sp>
        <p:nvSpPr>
          <p:cNvPr id="25" name="Stačiakampis: suapvalinti kampai 24">
            <a:extLst>
              <a:ext uri="{FF2B5EF4-FFF2-40B4-BE49-F238E27FC236}">
                <a16:creationId xmlns:a16="http://schemas.microsoft.com/office/drawing/2014/main" id="{F6406E40-96E8-4ABD-B277-A8F9CFB22741}"/>
              </a:ext>
            </a:extLst>
          </p:cNvPr>
          <p:cNvSpPr/>
          <p:nvPr/>
        </p:nvSpPr>
        <p:spPr>
          <a:xfrm>
            <a:off x="6971359" y="1865676"/>
            <a:ext cx="4343999" cy="1392887"/>
          </a:xfrm>
          <a:prstGeom prst="roundRect">
            <a:avLst/>
          </a:prstGeom>
          <a:solidFill>
            <a:schemeClr val="bg1">
              <a:lumMod val="7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TextBox 27">
            <a:extLst>
              <a:ext uri="{FF2B5EF4-FFF2-40B4-BE49-F238E27FC236}">
                <a16:creationId xmlns:a16="http://schemas.microsoft.com/office/drawing/2014/main" id="{BFFB0BD5-ED2A-4BDF-8F61-4DEB4635E714}"/>
              </a:ext>
            </a:extLst>
          </p:cNvPr>
          <p:cNvSpPr txBox="1"/>
          <p:nvPr/>
        </p:nvSpPr>
        <p:spPr>
          <a:xfrm>
            <a:off x="7655182" y="1944846"/>
            <a:ext cx="2963603" cy="1138773"/>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Vyrų ir moterų pajamų atotrūkis – </a:t>
            </a:r>
          </a:p>
          <a:p>
            <a:pPr algn="ctr"/>
            <a:r>
              <a:rPr lang="lt-LT" sz="1600" i="1" dirty="0">
                <a:latin typeface="Arial" panose="020B0604020202020204" pitchFamily="34" charset="0"/>
                <a:cs typeface="Arial" panose="020B0604020202020204" pitchFamily="34" charset="0"/>
              </a:rPr>
              <a:t>skirtumai darbo rinkoje, </a:t>
            </a:r>
          </a:p>
          <a:p>
            <a:pPr algn="ctr"/>
            <a:r>
              <a:rPr lang="lt-LT" sz="1600" i="1" dirty="0">
                <a:latin typeface="Arial" panose="020B0604020202020204" pitchFamily="34" charset="0"/>
                <a:cs typeface="Arial" panose="020B0604020202020204" pitchFamily="34" charset="0"/>
              </a:rPr>
              <a:t>vaikų priežiūroje ir senatvėje</a:t>
            </a:r>
          </a:p>
        </p:txBody>
      </p:sp>
      <p:sp>
        <p:nvSpPr>
          <p:cNvPr id="30" name="Stačiakampis: suapvalinti kampai 29">
            <a:extLst>
              <a:ext uri="{FF2B5EF4-FFF2-40B4-BE49-F238E27FC236}">
                <a16:creationId xmlns:a16="http://schemas.microsoft.com/office/drawing/2014/main" id="{F9ACD67C-93B4-4117-81F6-B73C1F0A712C}"/>
              </a:ext>
            </a:extLst>
          </p:cNvPr>
          <p:cNvSpPr/>
          <p:nvPr/>
        </p:nvSpPr>
        <p:spPr>
          <a:xfrm>
            <a:off x="6971358" y="4377200"/>
            <a:ext cx="4343999" cy="1392887"/>
          </a:xfrm>
          <a:prstGeom prst="roundRect">
            <a:avLst/>
          </a:prstGeom>
          <a:solidFill>
            <a:schemeClr val="bg1">
              <a:lumMod val="7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TextBox 31">
            <a:extLst>
              <a:ext uri="{FF2B5EF4-FFF2-40B4-BE49-F238E27FC236}">
                <a16:creationId xmlns:a16="http://schemas.microsoft.com/office/drawing/2014/main" id="{D87E9201-C46A-42BA-B636-00F2280B8B1A}"/>
              </a:ext>
            </a:extLst>
          </p:cNvPr>
          <p:cNvSpPr txBox="1"/>
          <p:nvPr/>
        </p:nvSpPr>
        <p:spPr>
          <a:xfrm>
            <a:off x="8431926" y="4600685"/>
            <a:ext cx="2645922" cy="923330"/>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Regionų skirtumai – </a:t>
            </a:r>
          </a:p>
          <a:p>
            <a:pPr algn="ctr"/>
            <a:r>
              <a:rPr lang="lt-LT" i="1" dirty="0">
                <a:latin typeface="Arial" panose="020B0604020202020204" pitchFamily="34" charset="0"/>
                <a:cs typeface="Arial" panose="020B0604020202020204" pitchFamily="34" charset="0"/>
              </a:rPr>
              <a:t>kur darbo pajamos augo sparčiausiai?</a:t>
            </a:r>
          </a:p>
        </p:txBody>
      </p:sp>
      <p:pic>
        <p:nvPicPr>
          <p:cNvPr id="33" name="Paveikslėlis 32">
            <a:extLst>
              <a:ext uri="{FF2B5EF4-FFF2-40B4-BE49-F238E27FC236}">
                <a16:creationId xmlns:a16="http://schemas.microsoft.com/office/drawing/2014/main" id="{0806405D-C853-4EC0-947D-ED5C0F99790D}"/>
              </a:ext>
            </a:extLst>
          </p:cNvPr>
          <p:cNvPicPr>
            <a:picLocks noChangeAspect="1"/>
          </p:cNvPicPr>
          <p:nvPr/>
        </p:nvPicPr>
        <p:blipFill rotWithShape="1">
          <a:blip r:embed="rId5">
            <a:grayscl/>
            <a:extLst>
              <a:ext uri="{BEBA8EAE-BF5A-486C-A8C5-ECC9F3942E4B}">
                <a14:imgProps xmlns:a14="http://schemas.microsoft.com/office/drawing/2010/main">
                  <a14:imgLayer r:embed="rId6">
                    <a14:imgEffect>
                      <a14:backgroundRemoval t="48077" b="95962" l="35521" r="64271">
                        <a14:foregroundMark x1="47396" y1="53462" x2="50417" y2="48269"/>
                        <a14:foregroundMark x1="50417" y1="48269" x2="52917" y2="52308"/>
                        <a14:foregroundMark x1="50833" y1="54615" x2="49115" y2="72115"/>
                        <a14:foregroundMark x1="49115" y1="72115" x2="46667" y2="78942"/>
                        <a14:foregroundMark x1="46667" y1="78942" x2="45625" y2="87500"/>
                        <a14:foregroundMark x1="45625" y1="87500" x2="50625" y2="94423"/>
                        <a14:foregroundMark x1="50625" y1="94423" x2="54479" y2="91923"/>
                        <a14:foregroundMark x1="54479" y1="91923" x2="57500" y2="87115"/>
                        <a14:foregroundMark x1="57500" y1="87115" x2="62552" y2="83846"/>
                        <a14:foregroundMark x1="62552" y1="83846" x2="64271" y2="79231"/>
                        <a14:foregroundMark x1="51458" y1="63846" x2="54688" y2="73846"/>
                        <a14:foregroundMark x1="54688" y1="73846" x2="55052" y2="84327"/>
                        <a14:foregroundMark x1="55052" y1="84327" x2="53021" y2="95962"/>
                        <a14:foregroundMark x1="51667" y1="68269" x2="52604" y2="71154"/>
                      </a14:backgroundRemoval>
                    </a14:imgEffect>
                  </a14:imgLayer>
                </a14:imgProps>
              </a:ext>
            </a:extLst>
          </a:blip>
          <a:srcRect l="32083" t="45443" r="33542" b="5261"/>
          <a:stretch/>
        </p:blipFill>
        <p:spPr>
          <a:xfrm>
            <a:off x="10141424" y="1995813"/>
            <a:ext cx="1334798" cy="1036838"/>
          </a:xfrm>
          <a:prstGeom prst="rect">
            <a:avLst/>
          </a:prstGeom>
        </p:spPr>
      </p:pic>
      <p:pic>
        <p:nvPicPr>
          <p:cNvPr id="34" name="Paveikslėlis 33">
            <a:extLst>
              <a:ext uri="{FF2B5EF4-FFF2-40B4-BE49-F238E27FC236}">
                <a16:creationId xmlns:a16="http://schemas.microsoft.com/office/drawing/2014/main" id="{44DF9F6C-D124-43BB-AD19-8BA7FE9B6FD6}"/>
              </a:ext>
            </a:extLst>
          </p:cNvPr>
          <p:cNvPicPr>
            <a:picLocks noChangeAspect="1"/>
          </p:cNvPicPr>
          <p:nvPr/>
        </p:nvPicPr>
        <p:blipFill rotWithShape="1">
          <a:blip r:embed="rId7">
            <a:grayscl/>
            <a:extLst>
              <a:ext uri="{BEBA8EAE-BF5A-486C-A8C5-ECC9F3942E4B}">
                <a14:imgProps xmlns:a14="http://schemas.microsoft.com/office/drawing/2010/main">
                  <a14:imgLayer r:embed="rId8">
                    <a14:imgEffect>
                      <a14:backgroundRemoval t="24135" b="83846" l="30625" r="46771">
                        <a14:foregroundMark x1="38333" y1="27500" x2="36042" y2="32308"/>
                        <a14:foregroundMark x1="33367" y1="74711" x2="46354" y2="80385"/>
                        <a14:foregroundMark x1="46478" y1="53269" x2="43646" y2="47692"/>
                        <a14:foregroundMark x1="34167" y1="77308" x2="39792" y2="82308"/>
                        <a14:foregroundMark x1="39792" y1="82308" x2="44271" y2="82019"/>
                        <a14:foregroundMark x1="44271" y1="82019" x2="45313" y2="82692"/>
                        <a14:foregroundMark x1="33125" y1="80769" x2="40833" y2="83077"/>
                        <a14:foregroundMark x1="33125" y1="83077" x2="41979" y2="83462"/>
                        <a14:foregroundMark x1="44167" y1="83846" x2="42396" y2="82500"/>
                        <a14:backgroundMark x1="47292" y1="54615" x2="47500" y2="58462"/>
                        <a14:backgroundMark x1="47083" y1="69423" x2="48542" y2="80000"/>
                        <a14:backgroundMark x1="46771" y1="80577" x2="46146" y2="70769"/>
                        <a14:backgroundMark x1="47292" y1="76154" x2="46354" y2="80000"/>
                        <a14:backgroundMark x1="46979" y1="58654" x2="47396" y2="67692"/>
                        <a14:backgroundMark x1="47396" y1="67692" x2="47188" y2="68846"/>
                        <a14:backgroundMark x1="46875" y1="53269" x2="46875" y2="55577"/>
                        <a14:backgroundMark x1="32813" y1="74808" x2="33333" y2="74808"/>
                        <a14:backgroundMark x1="46146" y1="79808" x2="46146" y2="80962"/>
                      </a14:backgroundRemoval>
                    </a14:imgEffect>
                    <a14:imgEffect>
                      <a14:colorTemperature colorTemp="4700"/>
                    </a14:imgEffect>
                    <a14:imgEffect>
                      <a14:saturation sat="400000"/>
                    </a14:imgEffect>
                  </a14:imgLayer>
                </a14:imgProps>
              </a:ext>
            </a:extLst>
          </a:blip>
          <a:srcRect l="28750" t="17391" r="52396" b="14920"/>
          <a:stretch/>
        </p:blipFill>
        <p:spPr>
          <a:xfrm>
            <a:off x="7138813" y="1906379"/>
            <a:ext cx="605381" cy="1177241"/>
          </a:xfrm>
          <a:prstGeom prst="rect">
            <a:avLst/>
          </a:prstGeom>
        </p:spPr>
      </p:pic>
      <p:pic>
        <p:nvPicPr>
          <p:cNvPr id="35" name="Paveikslėlis 34">
            <a:extLst>
              <a:ext uri="{FF2B5EF4-FFF2-40B4-BE49-F238E27FC236}">
                <a16:creationId xmlns:a16="http://schemas.microsoft.com/office/drawing/2014/main" id="{280F5617-10B8-45B9-A4D0-DEA185C07108}"/>
              </a:ext>
            </a:extLst>
          </p:cNvPr>
          <p:cNvPicPr>
            <a:picLocks noChangeAspect="1"/>
          </p:cNvPicPr>
          <p:nvPr/>
        </p:nvPicPr>
        <p:blipFill rotWithShape="1">
          <a:blip r:embed="rId9">
            <a:grayscl/>
            <a:extLst>
              <a:ext uri="{BEBA8EAE-BF5A-486C-A8C5-ECC9F3942E4B}">
                <a14:imgProps xmlns:a14="http://schemas.microsoft.com/office/drawing/2010/main">
                  <a14:imgLayer r:embed="rId10">
                    <a14:imgEffect>
                      <a14:backgroundRemoval t="50192" b="82404" l="30625" r="69844">
                        <a14:foregroundMark x1="38698" y1="69519" x2="67760" y2="76250"/>
                        <a14:foregroundMark x1="44010" y1="78365" x2="63490" y2="76923"/>
                        <a14:foregroundMark x1="39115" y1="80288" x2="64167" y2="78558"/>
                        <a14:foregroundMark x1="64583" y1="81058" x2="44375" y2="81250"/>
                      </a14:backgroundRemoval>
                    </a14:imgEffect>
                  </a14:imgLayer>
                </a14:imgProps>
              </a:ext>
            </a:extLst>
          </a:blip>
          <a:srcRect l="30972" t="49231" r="30625" b="18205"/>
          <a:stretch/>
        </p:blipFill>
        <p:spPr>
          <a:xfrm>
            <a:off x="994606" y="2115774"/>
            <a:ext cx="1735022" cy="796918"/>
          </a:xfrm>
          <a:prstGeom prst="rect">
            <a:avLst/>
          </a:prstGeom>
        </p:spPr>
      </p:pic>
      <p:pic>
        <p:nvPicPr>
          <p:cNvPr id="36" name="Paveikslėlis 35">
            <a:extLst>
              <a:ext uri="{FF2B5EF4-FFF2-40B4-BE49-F238E27FC236}">
                <a16:creationId xmlns:a16="http://schemas.microsoft.com/office/drawing/2014/main" id="{5542FA5A-CB5A-482D-B581-2BDC6BEDA866}"/>
              </a:ext>
            </a:extLst>
          </p:cNvPr>
          <p:cNvPicPr>
            <a:picLocks noChangeAspect="1"/>
          </p:cNvPicPr>
          <p:nvPr/>
        </p:nvPicPr>
        <p:blipFill rotWithShape="1">
          <a:blip r:embed="rId9">
            <a:grayscl/>
            <a:extLst>
              <a:ext uri="{BEBA8EAE-BF5A-486C-A8C5-ECC9F3942E4B}">
                <a14:imgProps xmlns:a14="http://schemas.microsoft.com/office/drawing/2010/main">
                  <a14:imgLayer r:embed="rId10">
                    <a14:imgEffect>
                      <a14:backgroundRemoval t="50192" b="82404" l="30625" r="69844">
                        <a14:foregroundMark x1="38698" y1="69519" x2="67760" y2="76250"/>
                        <a14:foregroundMark x1="44010" y1="78365" x2="63490" y2="76923"/>
                        <a14:foregroundMark x1="39115" y1="80288" x2="64167" y2="78558"/>
                        <a14:foregroundMark x1="64583" y1="81058" x2="44375" y2="81250"/>
                      </a14:backgroundRemoval>
                    </a14:imgEffect>
                  </a14:imgLayer>
                </a14:imgProps>
              </a:ext>
            </a:extLst>
          </a:blip>
          <a:srcRect l="30972" t="49231" r="30625" b="18205"/>
          <a:stretch/>
        </p:blipFill>
        <p:spPr>
          <a:xfrm>
            <a:off x="6971358" y="4675184"/>
            <a:ext cx="1735022" cy="796918"/>
          </a:xfrm>
          <a:prstGeom prst="rect">
            <a:avLst/>
          </a:prstGeom>
        </p:spPr>
      </p:pic>
      <p:sp>
        <p:nvSpPr>
          <p:cNvPr id="11" name="Ovalas 10">
            <a:extLst>
              <a:ext uri="{FF2B5EF4-FFF2-40B4-BE49-F238E27FC236}">
                <a16:creationId xmlns:a16="http://schemas.microsoft.com/office/drawing/2014/main" id="{017D7AE0-948A-4C96-97B2-B835F924BD91}"/>
              </a:ext>
            </a:extLst>
          </p:cNvPr>
          <p:cNvSpPr/>
          <p:nvPr/>
        </p:nvSpPr>
        <p:spPr>
          <a:xfrm>
            <a:off x="4726855" y="2572909"/>
            <a:ext cx="2738290" cy="2524181"/>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44551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7001287" y="6569562"/>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1" name="Pavadinimas 1"/>
          <p:cNvSpPr txBox="1">
            <a:spLocks/>
          </p:cNvSpPr>
          <p:nvPr/>
        </p:nvSpPr>
        <p:spPr>
          <a:xfrm>
            <a:off x="245214" y="207945"/>
            <a:ext cx="1189203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dirty="0">
                <a:solidFill>
                  <a:srgbClr val="8A2062"/>
                </a:solidFill>
                <a:latin typeface="Arial" panose="020B0604020202020204" pitchFamily="34" charset="0"/>
                <a:cs typeface="Arial" panose="020B0604020202020204" pitchFamily="34" charset="0"/>
              </a:rPr>
              <a:t>K</a:t>
            </a:r>
            <a:r>
              <a:rPr lang="lt-LT" sz="2800" dirty="0" smtClean="0">
                <a:solidFill>
                  <a:srgbClr val="8A2062"/>
                </a:solidFill>
                <a:latin typeface="Arial" panose="020B0604020202020204" pitchFamily="34" charset="0"/>
                <a:cs typeface="Arial" panose="020B0604020202020204" pitchFamily="34" charset="0"/>
              </a:rPr>
              <a:t>iek </a:t>
            </a:r>
            <a:r>
              <a:rPr lang="lt-LT" sz="2800" dirty="0">
                <a:solidFill>
                  <a:srgbClr val="8A2062"/>
                </a:solidFill>
                <a:latin typeface="Arial" panose="020B0604020202020204" pitchFamily="34" charset="0"/>
                <a:cs typeface="Arial" panose="020B0604020202020204" pitchFamily="34" charset="0"/>
              </a:rPr>
              <a:t>mažiau nei pusę vaiko priežiūros išmokos gavimo atvejų </a:t>
            </a:r>
            <a:r>
              <a:rPr lang="lt-LT" sz="2400" dirty="0">
                <a:latin typeface="Arial" panose="020B0604020202020204" pitchFamily="34" charset="0"/>
                <a:cs typeface="Arial" panose="020B0604020202020204" pitchFamily="34" charset="0"/>
              </a:rPr>
              <a:t>neperleidžiamais mėnesiais pasinaudoja abu tėvai</a:t>
            </a:r>
            <a:r>
              <a:rPr lang="lt-LT" sz="28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(jei renkamasi mažesnė trukmė)</a:t>
            </a:r>
            <a:endParaRPr lang="lt-LT" sz="3600" dirty="0">
              <a:latin typeface="Arial" panose="020B0604020202020204" pitchFamily="34" charset="0"/>
              <a:cs typeface="Arial" panose="020B0604020202020204" pitchFamily="34" charset="0"/>
            </a:endParaRPr>
          </a:p>
        </p:txBody>
      </p:sp>
      <p:cxnSp>
        <p:nvCxnSpPr>
          <p:cNvPr id="20" name="Tiesioji jungtis 19"/>
          <p:cNvCxnSpPr/>
          <p:nvPr/>
        </p:nvCxnSpPr>
        <p:spPr>
          <a:xfrm flipV="1">
            <a:off x="228555" y="100529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pic>
        <p:nvPicPr>
          <p:cNvPr id="2" name="Paveikslėlis 1">
            <a:extLst>
              <a:ext uri="{FF2B5EF4-FFF2-40B4-BE49-F238E27FC236}">
                <a16:creationId xmlns:a16="http://schemas.microsoft.com/office/drawing/2014/main" id="{1D7EAD07-406A-4FE8-8317-AD80EA2AE499}"/>
              </a:ext>
            </a:extLst>
          </p:cNvPr>
          <p:cNvPicPr>
            <a:picLocks noChangeAspect="1"/>
          </p:cNvPicPr>
          <p:nvPr/>
        </p:nvPicPr>
        <p:blipFill rotWithShape="1">
          <a:blip r:embed="rId3">
            <a:duotone>
              <a:prstClr val="black"/>
              <a:srgbClr val="00B0F0">
                <a:tint val="45000"/>
                <a:satMod val="400000"/>
              </a:srgbClr>
            </a:duotone>
            <a:extLst>
              <a:ext uri="{BEBA8EAE-BF5A-486C-A8C5-ECC9F3942E4B}">
                <a14:imgProps xmlns:a14="http://schemas.microsoft.com/office/drawing/2010/main">
                  <a14:imgLayer r:embed="rId4">
                    <a14:imgEffect>
                      <a14:backgroundRemoval t="48077" b="95962" l="35521" r="64271">
                        <a14:foregroundMark x1="47396" y1="53462" x2="50417" y2="48269"/>
                        <a14:foregroundMark x1="50417" y1="48269" x2="52917" y2="52308"/>
                        <a14:foregroundMark x1="50833" y1="54615" x2="49115" y2="72115"/>
                        <a14:foregroundMark x1="49115" y1="72115" x2="46667" y2="78942"/>
                        <a14:foregroundMark x1="46667" y1="78942" x2="45625" y2="87500"/>
                        <a14:foregroundMark x1="45625" y1="87500" x2="50625" y2="94423"/>
                        <a14:foregroundMark x1="50625" y1="94423" x2="54479" y2="91923"/>
                        <a14:foregroundMark x1="54479" y1="91923" x2="57500" y2="87115"/>
                        <a14:foregroundMark x1="57500" y1="87115" x2="62552" y2="83846"/>
                        <a14:foregroundMark x1="62552" y1="83846" x2="64271" y2="79231"/>
                        <a14:foregroundMark x1="51458" y1="63846" x2="54688" y2="73846"/>
                        <a14:foregroundMark x1="54688" y1="73846" x2="55052" y2="84327"/>
                        <a14:foregroundMark x1="55052" y1="84327" x2="53021" y2="95962"/>
                        <a14:foregroundMark x1="51667" y1="68269" x2="52604" y2="71154"/>
                      </a14:backgroundRemoval>
                    </a14:imgEffect>
                  </a14:imgLayer>
                </a14:imgProps>
              </a:ext>
            </a:extLst>
          </a:blip>
          <a:srcRect l="32083" t="45443" r="33542" b="5261"/>
          <a:stretch/>
        </p:blipFill>
        <p:spPr>
          <a:xfrm>
            <a:off x="6407095" y="4191142"/>
            <a:ext cx="2578100" cy="2002604"/>
          </a:xfrm>
          <a:prstGeom prst="rect">
            <a:avLst/>
          </a:prstGeom>
        </p:spPr>
      </p:pic>
      <p:pic>
        <p:nvPicPr>
          <p:cNvPr id="7" name="Paveikslėlis 6">
            <a:extLst>
              <a:ext uri="{FF2B5EF4-FFF2-40B4-BE49-F238E27FC236}">
                <a16:creationId xmlns:a16="http://schemas.microsoft.com/office/drawing/2014/main" id="{C01904F3-234F-449D-8894-968404F298DE}"/>
              </a:ext>
            </a:extLst>
          </p:cNvPr>
          <p:cNvPicPr>
            <a:picLocks noChangeAspect="1"/>
          </p:cNvPicPr>
          <p:nvPr/>
        </p:nvPicPr>
        <p:blipFill rotWithShape="1">
          <a:blip r:embed="rId5">
            <a:duotone>
              <a:prstClr val="black"/>
              <a:srgbClr val="8A2062">
                <a:tint val="45000"/>
                <a:satMod val="400000"/>
              </a:srgbClr>
            </a:duotone>
            <a:extLst>
              <a:ext uri="{BEBA8EAE-BF5A-486C-A8C5-ECC9F3942E4B}">
                <a14:imgProps xmlns:a14="http://schemas.microsoft.com/office/drawing/2010/main">
                  <a14:imgLayer r:embed="rId6">
                    <a14:imgEffect>
                      <a14:backgroundRemoval t="24135" b="83846" l="30625" r="46771">
                        <a14:foregroundMark x1="38333" y1="27500" x2="36042" y2="32308"/>
                        <a14:foregroundMark x1="33367" y1="74711" x2="46354" y2="80385"/>
                        <a14:foregroundMark x1="46478" y1="53269" x2="43646" y2="47692"/>
                        <a14:foregroundMark x1="34167" y1="77308" x2="39792" y2="82308"/>
                        <a14:foregroundMark x1="39792" y1="82308" x2="44271" y2="82019"/>
                        <a14:foregroundMark x1="44271" y1="82019" x2="45313" y2="82692"/>
                        <a14:foregroundMark x1="33125" y1="80769" x2="40833" y2="83077"/>
                        <a14:foregroundMark x1="33125" y1="83077" x2="41979" y2="83462"/>
                        <a14:foregroundMark x1="44167" y1="83846" x2="42396" y2="82500"/>
                        <a14:backgroundMark x1="47292" y1="54615" x2="47500" y2="58462"/>
                        <a14:backgroundMark x1="47083" y1="69423" x2="48542" y2="80000"/>
                        <a14:backgroundMark x1="46771" y1="80577" x2="46146" y2="70769"/>
                        <a14:backgroundMark x1="47292" y1="76154" x2="46354" y2="80000"/>
                        <a14:backgroundMark x1="46979" y1="58654" x2="47396" y2="67692"/>
                        <a14:backgroundMark x1="47396" y1="67692" x2="47188" y2="68846"/>
                        <a14:backgroundMark x1="46875" y1="53269" x2="46875" y2="55577"/>
                        <a14:backgroundMark x1="32813" y1="74808" x2="33333" y2="74808"/>
                        <a14:backgroundMark x1="46146" y1="79808" x2="46146" y2="80962"/>
                      </a14:backgroundRemoval>
                    </a14:imgEffect>
                    <a14:imgEffect>
                      <a14:colorTemperature colorTemp="4700"/>
                    </a14:imgEffect>
                    <a14:imgEffect>
                      <a14:saturation sat="400000"/>
                    </a14:imgEffect>
                  </a14:imgLayer>
                </a14:imgProps>
              </a:ext>
            </a:extLst>
          </a:blip>
          <a:srcRect l="28750" t="17391" r="52396" b="14920"/>
          <a:stretch/>
        </p:blipFill>
        <p:spPr>
          <a:xfrm>
            <a:off x="7060653" y="1216739"/>
            <a:ext cx="1270983" cy="2471588"/>
          </a:xfrm>
          <a:prstGeom prst="rect">
            <a:avLst/>
          </a:prstGeom>
        </p:spPr>
      </p:pic>
      <p:sp>
        <p:nvSpPr>
          <p:cNvPr id="3" name="TextBox 2">
            <a:extLst>
              <a:ext uri="{FF2B5EF4-FFF2-40B4-BE49-F238E27FC236}">
                <a16:creationId xmlns:a16="http://schemas.microsoft.com/office/drawing/2014/main" id="{520D7EE3-A2DC-4802-ACD6-3432282735B0}"/>
              </a:ext>
            </a:extLst>
          </p:cNvPr>
          <p:cNvSpPr txBox="1"/>
          <p:nvPr/>
        </p:nvSpPr>
        <p:spPr>
          <a:xfrm>
            <a:off x="8394700" y="1726517"/>
            <a:ext cx="3357043" cy="1754326"/>
          </a:xfrm>
          <a:prstGeom prst="rect">
            <a:avLst/>
          </a:prstGeom>
          <a:noFill/>
        </p:spPr>
        <p:txBody>
          <a:bodyPr wrap="square" rtlCol="0">
            <a:spAutoFit/>
          </a:bodyPr>
          <a:lstStyle/>
          <a:p>
            <a:pPr algn="ctr"/>
            <a:r>
              <a:rPr lang="lt-LT" b="1" dirty="0">
                <a:solidFill>
                  <a:srgbClr val="8A2062"/>
                </a:solidFill>
                <a:latin typeface="Arial" panose="020B0604020202020204" pitchFamily="34" charset="0"/>
                <a:cs typeface="Arial" panose="020B0604020202020204" pitchFamily="34" charset="0"/>
              </a:rPr>
              <a:t>Moterų, pasinaudojusių neperleidžiamais mėnesiais skaičius:</a:t>
            </a:r>
          </a:p>
          <a:p>
            <a:pPr algn="ctr"/>
            <a:endParaRPr lang="lt-LT" dirty="0">
              <a:latin typeface="Arial" panose="020B0604020202020204" pitchFamily="34" charset="0"/>
              <a:cs typeface="Arial" panose="020B0604020202020204" pitchFamily="34" charset="0"/>
            </a:endParaRPr>
          </a:p>
          <a:p>
            <a:pPr algn="ctr"/>
            <a:r>
              <a:rPr lang="lt-LT" dirty="0">
                <a:latin typeface="Arial" panose="020B0604020202020204" pitchFamily="34" charset="0"/>
                <a:cs typeface="Arial" panose="020B0604020202020204" pitchFamily="34" charset="0"/>
              </a:rPr>
              <a:t>2023 m.: 12,4 tūkst.</a:t>
            </a:r>
          </a:p>
          <a:p>
            <a:pPr algn="ctr"/>
            <a:r>
              <a:rPr lang="lt-LT" dirty="0">
                <a:latin typeface="Arial" panose="020B0604020202020204" pitchFamily="34" charset="0"/>
                <a:cs typeface="Arial" panose="020B0604020202020204" pitchFamily="34" charset="0"/>
              </a:rPr>
              <a:t>2024 m.: 16,8 tūkst.</a:t>
            </a:r>
          </a:p>
        </p:txBody>
      </p:sp>
      <p:sp>
        <p:nvSpPr>
          <p:cNvPr id="9" name="TextBox 8">
            <a:extLst>
              <a:ext uri="{FF2B5EF4-FFF2-40B4-BE49-F238E27FC236}">
                <a16:creationId xmlns:a16="http://schemas.microsoft.com/office/drawing/2014/main" id="{175BB72A-EAEE-40D8-B772-FA76D0A39A6D}"/>
              </a:ext>
            </a:extLst>
          </p:cNvPr>
          <p:cNvSpPr txBox="1"/>
          <p:nvPr/>
        </p:nvSpPr>
        <p:spPr>
          <a:xfrm>
            <a:off x="8394700" y="4315281"/>
            <a:ext cx="3357043" cy="1754326"/>
          </a:xfrm>
          <a:prstGeom prst="rect">
            <a:avLst/>
          </a:prstGeom>
          <a:noFill/>
        </p:spPr>
        <p:txBody>
          <a:bodyPr wrap="square" rtlCol="0">
            <a:spAutoFit/>
          </a:bodyPr>
          <a:lstStyle/>
          <a:p>
            <a:pPr algn="ctr"/>
            <a:r>
              <a:rPr lang="lt-LT" b="1" dirty="0">
                <a:solidFill>
                  <a:srgbClr val="0070C0"/>
                </a:solidFill>
                <a:latin typeface="Arial" panose="020B0604020202020204" pitchFamily="34" charset="0"/>
                <a:cs typeface="Arial" panose="020B0604020202020204" pitchFamily="34" charset="0"/>
              </a:rPr>
              <a:t>Vyrų, pasinaudojusių neperleidžiamais mėnesiais skaičius:</a:t>
            </a:r>
          </a:p>
          <a:p>
            <a:pPr algn="ctr"/>
            <a:endParaRPr lang="lt-LT" dirty="0">
              <a:latin typeface="Arial" panose="020B0604020202020204" pitchFamily="34" charset="0"/>
              <a:cs typeface="Arial" panose="020B0604020202020204" pitchFamily="34" charset="0"/>
            </a:endParaRPr>
          </a:p>
          <a:p>
            <a:pPr algn="ctr"/>
            <a:r>
              <a:rPr lang="lt-LT" dirty="0">
                <a:latin typeface="Arial" panose="020B0604020202020204" pitchFamily="34" charset="0"/>
                <a:cs typeface="Arial" panose="020B0604020202020204" pitchFamily="34" charset="0"/>
              </a:rPr>
              <a:t>2023 m.: 1,2 tūkst.</a:t>
            </a:r>
          </a:p>
          <a:p>
            <a:pPr algn="ctr"/>
            <a:r>
              <a:rPr lang="lt-LT" dirty="0">
                <a:latin typeface="Arial" panose="020B0604020202020204" pitchFamily="34" charset="0"/>
                <a:cs typeface="Arial" panose="020B0604020202020204" pitchFamily="34" charset="0"/>
              </a:rPr>
              <a:t>2024 m.: 5,4 tūkst.</a:t>
            </a:r>
          </a:p>
        </p:txBody>
      </p:sp>
      <p:sp>
        <p:nvSpPr>
          <p:cNvPr id="10" name="Stačiakampis 9">
            <a:extLst>
              <a:ext uri="{FF2B5EF4-FFF2-40B4-BE49-F238E27FC236}">
                <a16:creationId xmlns:a16="http://schemas.microsoft.com/office/drawing/2014/main" id="{37E073D3-0451-46D2-89D7-1CF853035B31}"/>
              </a:ext>
            </a:extLst>
          </p:cNvPr>
          <p:cNvSpPr/>
          <p:nvPr/>
        </p:nvSpPr>
        <p:spPr>
          <a:xfrm>
            <a:off x="820132" y="2912882"/>
            <a:ext cx="575035" cy="3044858"/>
          </a:xfrm>
          <a:prstGeom prst="rect">
            <a:avLst/>
          </a:prstGeom>
          <a:solidFill>
            <a:srgbClr val="8A2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1B2F57BB-93E3-4265-A83F-D06D3C8932F2}"/>
              </a:ext>
            </a:extLst>
          </p:cNvPr>
          <p:cNvSpPr/>
          <p:nvPr/>
        </p:nvSpPr>
        <p:spPr>
          <a:xfrm>
            <a:off x="2658004" y="3437088"/>
            <a:ext cx="575035" cy="2528740"/>
          </a:xfrm>
          <a:prstGeom prst="rect">
            <a:avLst/>
          </a:prstGeom>
          <a:solidFill>
            <a:srgbClr val="8A2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Stačiakampis 11">
            <a:extLst>
              <a:ext uri="{FF2B5EF4-FFF2-40B4-BE49-F238E27FC236}">
                <a16:creationId xmlns:a16="http://schemas.microsoft.com/office/drawing/2014/main" id="{39E2FE40-5F88-4637-8673-BB3DE9F8373D}"/>
              </a:ext>
            </a:extLst>
          </p:cNvPr>
          <p:cNvSpPr/>
          <p:nvPr/>
        </p:nvSpPr>
        <p:spPr>
          <a:xfrm>
            <a:off x="4896439" y="3428999"/>
            <a:ext cx="575035" cy="2528740"/>
          </a:xfrm>
          <a:prstGeom prst="rect">
            <a:avLst/>
          </a:prstGeom>
          <a:solidFill>
            <a:srgbClr val="8A2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Ovalas 12">
            <a:extLst>
              <a:ext uri="{FF2B5EF4-FFF2-40B4-BE49-F238E27FC236}">
                <a16:creationId xmlns:a16="http://schemas.microsoft.com/office/drawing/2014/main" id="{002D192F-F822-4FBF-A4D6-65E394560A5B}"/>
              </a:ext>
            </a:extLst>
          </p:cNvPr>
          <p:cNvSpPr/>
          <p:nvPr/>
        </p:nvSpPr>
        <p:spPr>
          <a:xfrm>
            <a:off x="584461" y="2436255"/>
            <a:ext cx="1073085" cy="1074705"/>
          </a:xfrm>
          <a:prstGeom prst="ellipse">
            <a:avLst/>
          </a:prstGeom>
          <a:solidFill>
            <a:srgbClr val="8A2062"/>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latin typeface="Arial" panose="020B0604020202020204" pitchFamily="34" charset="0"/>
                <a:cs typeface="Arial" panose="020B0604020202020204" pitchFamily="34" charset="0"/>
              </a:rPr>
              <a:t>48</a:t>
            </a:r>
            <a:r>
              <a:rPr lang="en-US" b="1" dirty="0">
                <a:solidFill>
                  <a:schemeClr val="bg1"/>
                </a:solidFill>
                <a:latin typeface="Arial" panose="020B0604020202020204" pitchFamily="34" charset="0"/>
                <a:cs typeface="Arial" panose="020B0604020202020204" pitchFamily="34" charset="0"/>
              </a:rPr>
              <a:t>%</a:t>
            </a:r>
            <a:endParaRPr lang="lt-LT" b="1" dirty="0">
              <a:solidFill>
                <a:schemeClr val="bg1"/>
              </a:solidFill>
              <a:latin typeface="Arial" panose="020B0604020202020204" pitchFamily="34" charset="0"/>
              <a:cs typeface="Arial" panose="020B0604020202020204" pitchFamily="34" charset="0"/>
            </a:endParaRPr>
          </a:p>
        </p:txBody>
      </p:sp>
      <p:sp>
        <p:nvSpPr>
          <p:cNvPr id="14" name="Ovalas 13">
            <a:extLst>
              <a:ext uri="{FF2B5EF4-FFF2-40B4-BE49-F238E27FC236}">
                <a16:creationId xmlns:a16="http://schemas.microsoft.com/office/drawing/2014/main" id="{666974BB-0765-47BB-89AE-462A7CA8E5C3}"/>
              </a:ext>
            </a:extLst>
          </p:cNvPr>
          <p:cNvSpPr/>
          <p:nvPr/>
        </p:nvSpPr>
        <p:spPr>
          <a:xfrm>
            <a:off x="2408976" y="2674374"/>
            <a:ext cx="1073085" cy="1074705"/>
          </a:xfrm>
          <a:prstGeom prst="ellipse">
            <a:avLst/>
          </a:prstGeom>
          <a:solidFill>
            <a:srgbClr val="8A2062"/>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latin typeface="Arial" panose="020B0604020202020204" pitchFamily="34" charset="0"/>
                <a:cs typeface="Arial" panose="020B0604020202020204" pitchFamily="34" charset="0"/>
              </a:rPr>
              <a:t>46</a:t>
            </a:r>
            <a:r>
              <a:rPr lang="en-US" b="1" dirty="0">
                <a:solidFill>
                  <a:schemeClr val="bg1"/>
                </a:solidFill>
                <a:latin typeface="Arial" panose="020B0604020202020204" pitchFamily="34" charset="0"/>
                <a:cs typeface="Arial" panose="020B0604020202020204" pitchFamily="34" charset="0"/>
              </a:rPr>
              <a:t>%</a:t>
            </a:r>
            <a:endParaRPr lang="lt-LT" b="1" dirty="0">
              <a:solidFill>
                <a:schemeClr val="bg1"/>
              </a:solidFill>
              <a:latin typeface="Arial" panose="020B0604020202020204" pitchFamily="34" charset="0"/>
              <a:cs typeface="Arial" panose="020B0604020202020204" pitchFamily="34" charset="0"/>
            </a:endParaRPr>
          </a:p>
        </p:txBody>
      </p:sp>
      <p:sp>
        <p:nvSpPr>
          <p:cNvPr id="15" name="Ovalas 14">
            <a:extLst>
              <a:ext uri="{FF2B5EF4-FFF2-40B4-BE49-F238E27FC236}">
                <a16:creationId xmlns:a16="http://schemas.microsoft.com/office/drawing/2014/main" id="{08626864-C1DD-41B9-A1D2-EA73E2EC3985}"/>
              </a:ext>
            </a:extLst>
          </p:cNvPr>
          <p:cNvSpPr/>
          <p:nvPr/>
        </p:nvSpPr>
        <p:spPr>
          <a:xfrm>
            <a:off x="4647724" y="2630947"/>
            <a:ext cx="1073085" cy="1074705"/>
          </a:xfrm>
          <a:prstGeom prst="ellipse">
            <a:avLst/>
          </a:prstGeom>
          <a:solidFill>
            <a:srgbClr val="8A2062"/>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latin typeface="Arial" panose="020B0604020202020204" pitchFamily="34" charset="0"/>
                <a:cs typeface="Arial" panose="020B0604020202020204" pitchFamily="34" charset="0"/>
              </a:rPr>
              <a:t>47</a:t>
            </a:r>
            <a:r>
              <a:rPr lang="en-US" b="1" dirty="0">
                <a:solidFill>
                  <a:schemeClr val="bg1"/>
                </a:solidFill>
                <a:latin typeface="Arial" panose="020B0604020202020204" pitchFamily="34" charset="0"/>
                <a:cs typeface="Arial" panose="020B0604020202020204" pitchFamily="34" charset="0"/>
              </a:rPr>
              <a:t>%</a:t>
            </a:r>
            <a:endParaRPr lang="lt-LT" b="1" dirty="0">
              <a:solidFill>
                <a:schemeClr val="bg1"/>
              </a:solidFill>
              <a:latin typeface="Arial" panose="020B0604020202020204" pitchFamily="34" charset="0"/>
              <a:cs typeface="Arial" panose="020B0604020202020204" pitchFamily="34" charset="0"/>
            </a:endParaRPr>
          </a:p>
        </p:txBody>
      </p:sp>
      <p:cxnSp>
        <p:nvCxnSpPr>
          <p:cNvPr id="16" name="Tiesioji jungtis 15">
            <a:extLst>
              <a:ext uri="{FF2B5EF4-FFF2-40B4-BE49-F238E27FC236}">
                <a16:creationId xmlns:a16="http://schemas.microsoft.com/office/drawing/2014/main" id="{A16A26E2-88F3-4DE6-BC2B-A21948EE7DB7}"/>
              </a:ext>
            </a:extLst>
          </p:cNvPr>
          <p:cNvCxnSpPr>
            <a:cxnSpLocks/>
          </p:cNvCxnSpPr>
          <p:nvPr/>
        </p:nvCxnSpPr>
        <p:spPr>
          <a:xfrm>
            <a:off x="490194" y="5957740"/>
            <a:ext cx="6342406" cy="8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EC2CFF-F880-43FC-A087-66D42B29FD5B}"/>
              </a:ext>
            </a:extLst>
          </p:cNvPr>
          <p:cNvSpPr txBox="1"/>
          <p:nvPr/>
        </p:nvSpPr>
        <p:spPr>
          <a:xfrm>
            <a:off x="74489" y="6091319"/>
            <a:ext cx="2575046"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Gimusi</a:t>
            </a:r>
            <a:r>
              <a:rPr lang="lt-LT" sz="1400" dirty="0">
                <a:latin typeface="Arial" panose="020B0604020202020204" pitchFamily="34" charset="0"/>
                <a:cs typeface="Arial" panose="020B0604020202020204" pitchFamily="34" charset="0"/>
              </a:rPr>
              <a:t>ų 2023 m.:  </a:t>
            </a:r>
            <a:r>
              <a:rPr lang="en-US" sz="1400" dirty="0" err="1">
                <a:latin typeface="Arial" panose="020B0604020202020204" pitchFamily="34" charset="0"/>
                <a:cs typeface="Arial" panose="020B0604020202020204" pitchFamily="34" charset="0"/>
              </a:rPr>
              <a:t>saus</a:t>
            </a:r>
            <a:r>
              <a:rPr lang="lt-LT" sz="1400" dirty="0">
                <a:latin typeface="Arial" panose="020B0604020202020204" pitchFamily="34" charset="0"/>
                <a:cs typeface="Arial" panose="020B0604020202020204" pitchFamily="34" charset="0"/>
              </a:rPr>
              <a:t>į</a:t>
            </a:r>
          </a:p>
        </p:txBody>
      </p:sp>
      <p:sp>
        <p:nvSpPr>
          <p:cNvPr id="18" name="TextBox 17">
            <a:extLst>
              <a:ext uri="{FF2B5EF4-FFF2-40B4-BE49-F238E27FC236}">
                <a16:creationId xmlns:a16="http://schemas.microsoft.com/office/drawing/2014/main" id="{977F0181-12F0-4D97-A129-88A38CDEAA01}"/>
              </a:ext>
            </a:extLst>
          </p:cNvPr>
          <p:cNvSpPr txBox="1"/>
          <p:nvPr/>
        </p:nvSpPr>
        <p:spPr>
          <a:xfrm>
            <a:off x="2649535" y="6075463"/>
            <a:ext cx="174395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vasarį</a:t>
            </a:r>
          </a:p>
        </p:txBody>
      </p:sp>
      <p:sp>
        <p:nvSpPr>
          <p:cNvPr id="22" name="TextBox 21">
            <a:extLst>
              <a:ext uri="{FF2B5EF4-FFF2-40B4-BE49-F238E27FC236}">
                <a16:creationId xmlns:a16="http://schemas.microsoft.com/office/drawing/2014/main" id="{D5261AB0-4791-4FA4-9ED3-C31E21F78A4F}"/>
              </a:ext>
            </a:extLst>
          </p:cNvPr>
          <p:cNvSpPr txBox="1"/>
          <p:nvPr/>
        </p:nvSpPr>
        <p:spPr>
          <a:xfrm>
            <a:off x="4815509" y="6073876"/>
            <a:ext cx="1743959"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kovą</a:t>
            </a:r>
          </a:p>
        </p:txBody>
      </p:sp>
      <p:sp>
        <p:nvSpPr>
          <p:cNvPr id="23" name="TextBox 22">
            <a:extLst>
              <a:ext uri="{FF2B5EF4-FFF2-40B4-BE49-F238E27FC236}">
                <a16:creationId xmlns:a16="http://schemas.microsoft.com/office/drawing/2014/main" id="{6A86E3DA-EF42-40F2-BCD9-B702363485B7}"/>
              </a:ext>
            </a:extLst>
          </p:cNvPr>
          <p:cNvSpPr txBox="1"/>
          <p:nvPr/>
        </p:nvSpPr>
        <p:spPr>
          <a:xfrm>
            <a:off x="820132" y="1171821"/>
            <a:ext cx="4341827" cy="584775"/>
          </a:xfrm>
          <a:prstGeom prst="rect">
            <a:avLst/>
          </a:prstGeom>
          <a:noFill/>
        </p:spPr>
        <p:txBody>
          <a:bodyPr wrap="square" rtlCol="0">
            <a:spAutoFit/>
          </a:bodyPr>
          <a:lstStyle/>
          <a:p>
            <a:pPr algn="ctr"/>
            <a:r>
              <a:rPr lang="lt-LT" sz="1600" b="1" dirty="0">
                <a:latin typeface="Arial" panose="020B0604020202020204" pitchFamily="34" charset="0"/>
                <a:cs typeface="Arial" panose="020B0604020202020204" pitchFamily="34" charset="0"/>
              </a:rPr>
              <a:t>Išmokų dalis, kai išmoka </a:t>
            </a:r>
            <a:endParaRPr lang="en-US" sz="1600" b="1" dirty="0">
              <a:latin typeface="Arial" panose="020B0604020202020204" pitchFamily="34" charset="0"/>
              <a:cs typeface="Arial" panose="020B0604020202020204" pitchFamily="34" charset="0"/>
            </a:endParaRPr>
          </a:p>
          <a:p>
            <a:pPr algn="ctr"/>
            <a:r>
              <a:rPr lang="lt-LT" sz="1600" b="1" dirty="0">
                <a:latin typeface="Arial" panose="020B0604020202020204" pitchFamily="34" charset="0"/>
                <a:cs typeface="Arial" panose="020B0604020202020204" pitchFamily="34" charset="0"/>
              </a:rPr>
              <a:t>pasinaudojo abu tėvai, proc.</a:t>
            </a:r>
          </a:p>
        </p:txBody>
      </p:sp>
      <p:sp>
        <p:nvSpPr>
          <p:cNvPr id="24" name="TextBox 23">
            <a:extLst>
              <a:ext uri="{FF2B5EF4-FFF2-40B4-BE49-F238E27FC236}">
                <a16:creationId xmlns:a16="http://schemas.microsoft.com/office/drawing/2014/main" id="{53996B5B-772C-4F50-9444-0C0FD57F14FB}"/>
              </a:ext>
            </a:extLst>
          </p:cNvPr>
          <p:cNvSpPr txBox="1"/>
          <p:nvPr/>
        </p:nvSpPr>
        <p:spPr>
          <a:xfrm>
            <a:off x="316647" y="6492875"/>
            <a:ext cx="5226313" cy="276999"/>
          </a:xfrm>
          <a:prstGeom prst="rect">
            <a:avLst/>
          </a:prstGeom>
          <a:noFill/>
        </p:spPr>
        <p:txBody>
          <a:bodyPr wrap="square" rtlCol="0">
            <a:spAutoFit/>
          </a:bodyPr>
          <a:lstStyle/>
          <a:p>
            <a:r>
              <a:rPr lang="lt-LT" sz="1200" dirty="0">
                <a:latin typeface="Arial" panose="020B0604020202020204" pitchFamily="34" charset="0"/>
                <a:cs typeface="Arial" panose="020B0604020202020204" pitchFamily="34" charset="0"/>
              </a:rPr>
              <a:t>Vertinamas laikotarpis iki 2024 m. pabaigos.</a:t>
            </a:r>
          </a:p>
        </p:txBody>
      </p:sp>
      <p:sp>
        <p:nvSpPr>
          <p:cNvPr id="25" name="TextBox 24">
            <a:extLst>
              <a:ext uri="{FF2B5EF4-FFF2-40B4-BE49-F238E27FC236}">
                <a16:creationId xmlns:a16="http://schemas.microsoft.com/office/drawing/2014/main" id="{D0A2508D-B01E-498C-AB7A-1D2270114726}"/>
              </a:ext>
            </a:extLst>
          </p:cNvPr>
          <p:cNvSpPr txBox="1"/>
          <p:nvPr/>
        </p:nvSpPr>
        <p:spPr>
          <a:xfrm>
            <a:off x="1566365" y="1804982"/>
            <a:ext cx="3109097" cy="307777"/>
          </a:xfrm>
          <a:prstGeom prst="rect">
            <a:avLst/>
          </a:prstGeom>
          <a:noFill/>
        </p:spPr>
        <p:txBody>
          <a:bodyPr wrap="square" rtlCol="0">
            <a:spAutoFit/>
          </a:bodyPr>
          <a:lstStyle/>
          <a:p>
            <a:pPr algn="ctr"/>
            <a:r>
              <a:rPr lang="lt-LT" sz="1400" b="1" dirty="0">
                <a:solidFill>
                  <a:srgbClr val="8A2062"/>
                </a:solidFill>
                <a:latin typeface="Arial" panose="020B0604020202020204" pitchFamily="34" charset="0"/>
                <a:cs typeface="Arial" panose="020B0604020202020204" pitchFamily="34" charset="0"/>
              </a:rPr>
              <a:t>Pasirinkę 18 mėn. trukmės išmoką</a:t>
            </a:r>
          </a:p>
        </p:txBody>
      </p:sp>
      <p:sp>
        <p:nvSpPr>
          <p:cNvPr id="26" name="Stačiakampis 25">
            <a:extLst>
              <a:ext uri="{FF2B5EF4-FFF2-40B4-BE49-F238E27FC236}">
                <a16:creationId xmlns:a16="http://schemas.microsoft.com/office/drawing/2014/main" id="{D68F69C8-A3B8-418B-A88F-11BF07058B33}"/>
              </a:ext>
            </a:extLst>
          </p:cNvPr>
          <p:cNvSpPr/>
          <p:nvPr/>
        </p:nvSpPr>
        <p:spPr>
          <a:xfrm>
            <a:off x="1538627" y="4315280"/>
            <a:ext cx="469765" cy="1642459"/>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Stačiakampis 26">
            <a:extLst>
              <a:ext uri="{FF2B5EF4-FFF2-40B4-BE49-F238E27FC236}">
                <a16:creationId xmlns:a16="http://schemas.microsoft.com/office/drawing/2014/main" id="{E9C25EE0-4E96-43AE-B445-57FCAA81B177}"/>
              </a:ext>
            </a:extLst>
          </p:cNvPr>
          <p:cNvSpPr/>
          <p:nvPr/>
        </p:nvSpPr>
        <p:spPr>
          <a:xfrm>
            <a:off x="3615569" y="4431800"/>
            <a:ext cx="469765" cy="1525939"/>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Stačiakampis 27">
            <a:extLst>
              <a:ext uri="{FF2B5EF4-FFF2-40B4-BE49-F238E27FC236}">
                <a16:creationId xmlns:a16="http://schemas.microsoft.com/office/drawing/2014/main" id="{F53C92D0-494E-438A-A46B-C60BEB11D85A}"/>
              </a:ext>
            </a:extLst>
          </p:cNvPr>
          <p:cNvSpPr/>
          <p:nvPr/>
        </p:nvSpPr>
        <p:spPr>
          <a:xfrm>
            <a:off x="5763650" y="4328706"/>
            <a:ext cx="469765" cy="1642459"/>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Penkiakampis 4">
            <a:extLst>
              <a:ext uri="{FF2B5EF4-FFF2-40B4-BE49-F238E27FC236}">
                <a16:creationId xmlns:a16="http://schemas.microsoft.com/office/drawing/2014/main" id="{96E9FFE9-BA54-41FE-AC06-E9CF0F790495}"/>
              </a:ext>
            </a:extLst>
          </p:cNvPr>
          <p:cNvSpPr/>
          <p:nvPr/>
        </p:nvSpPr>
        <p:spPr>
          <a:xfrm>
            <a:off x="1260113" y="3466654"/>
            <a:ext cx="1073085" cy="858067"/>
          </a:xfrm>
          <a:prstGeom prst="pentagon">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latin typeface="Arial" panose="020B0604020202020204" pitchFamily="34" charset="0"/>
                <a:cs typeface="Arial" panose="020B0604020202020204" pitchFamily="34" charset="0"/>
              </a:rPr>
              <a:t>41</a:t>
            </a:r>
            <a:r>
              <a:rPr lang="en-US" b="1" dirty="0">
                <a:latin typeface="Arial" panose="020B0604020202020204" pitchFamily="34" charset="0"/>
                <a:cs typeface="Arial" panose="020B0604020202020204" pitchFamily="34" charset="0"/>
              </a:rPr>
              <a:t>%</a:t>
            </a:r>
            <a:endParaRPr lang="lt-LT" b="1" dirty="0">
              <a:latin typeface="Arial" panose="020B0604020202020204" pitchFamily="34" charset="0"/>
              <a:cs typeface="Arial" panose="020B0604020202020204" pitchFamily="34" charset="0"/>
            </a:endParaRPr>
          </a:p>
        </p:txBody>
      </p:sp>
      <p:sp>
        <p:nvSpPr>
          <p:cNvPr id="29" name="Penkiakampis 28">
            <a:extLst>
              <a:ext uri="{FF2B5EF4-FFF2-40B4-BE49-F238E27FC236}">
                <a16:creationId xmlns:a16="http://schemas.microsoft.com/office/drawing/2014/main" id="{0857FD27-0588-4105-824A-3300CC5814C7}"/>
              </a:ext>
            </a:extLst>
          </p:cNvPr>
          <p:cNvSpPr/>
          <p:nvPr/>
        </p:nvSpPr>
        <p:spPr>
          <a:xfrm>
            <a:off x="3320409" y="4264335"/>
            <a:ext cx="1073085" cy="858067"/>
          </a:xfrm>
          <a:prstGeom prst="pentagon">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latin typeface="Arial" panose="020B0604020202020204" pitchFamily="34" charset="0"/>
                <a:cs typeface="Arial" panose="020B0604020202020204" pitchFamily="34" charset="0"/>
              </a:rPr>
              <a:t>26</a:t>
            </a:r>
            <a:r>
              <a:rPr lang="en-US" b="1" dirty="0">
                <a:latin typeface="Arial" panose="020B0604020202020204" pitchFamily="34" charset="0"/>
                <a:cs typeface="Arial" panose="020B0604020202020204" pitchFamily="34" charset="0"/>
              </a:rPr>
              <a:t>%</a:t>
            </a:r>
            <a:endParaRPr lang="lt-LT" b="1" dirty="0">
              <a:latin typeface="Arial" panose="020B0604020202020204" pitchFamily="34" charset="0"/>
              <a:cs typeface="Arial" panose="020B0604020202020204" pitchFamily="34" charset="0"/>
            </a:endParaRPr>
          </a:p>
        </p:txBody>
      </p:sp>
      <p:sp>
        <p:nvSpPr>
          <p:cNvPr id="30" name="Penkiakampis 29">
            <a:extLst>
              <a:ext uri="{FF2B5EF4-FFF2-40B4-BE49-F238E27FC236}">
                <a16:creationId xmlns:a16="http://schemas.microsoft.com/office/drawing/2014/main" id="{35DDE229-8F10-4057-86BD-8A14CFA3077E}"/>
              </a:ext>
            </a:extLst>
          </p:cNvPr>
          <p:cNvSpPr/>
          <p:nvPr/>
        </p:nvSpPr>
        <p:spPr>
          <a:xfrm>
            <a:off x="5453606" y="4108425"/>
            <a:ext cx="1073085" cy="858067"/>
          </a:xfrm>
          <a:prstGeom prst="pentagon">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latin typeface="Arial" panose="020B0604020202020204" pitchFamily="34" charset="0"/>
                <a:cs typeface="Arial" panose="020B0604020202020204" pitchFamily="34" charset="0"/>
              </a:rPr>
              <a:t>30</a:t>
            </a:r>
            <a:r>
              <a:rPr lang="en-US" b="1" dirty="0">
                <a:latin typeface="Arial" panose="020B0604020202020204" pitchFamily="34" charset="0"/>
                <a:cs typeface="Arial" panose="020B0604020202020204" pitchFamily="34" charset="0"/>
              </a:rPr>
              <a:t>%</a:t>
            </a:r>
            <a:endParaRPr lang="lt-LT"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CC5DD2C-009D-4D99-BB58-2618A2211E77}"/>
              </a:ext>
            </a:extLst>
          </p:cNvPr>
          <p:cNvSpPr txBox="1"/>
          <p:nvPr/>
        </p:nvSpPr>
        <p:spPr>
          <a:xfrm>
            <a:off x="1417349" y="2033482"/>
            <a:ext cx="3387610" cy="307777"/>
          </a:xfrm>
          <a:prstGeom prst="rect">
            <a:avLst/>
          </a:prstGeom>
          <a:noFill/>
        </p:spPr>
        <p:txBody>
          <a:bodyPr wrap="square" rtlCol="0">
            <a:spAutoFit/>
          </a:bodyPr>
          <a:lstStyle/>
          <a:p>
            <a:pPr algn="ctr"/>
            <a:r>
              <a:rPr lang="lt-LT" sz="1400" b="1" dirty="0">
                <a:solidFill>
                  <a:srgbClr val="339966"/>
                </a:solidFill>
                <a:latin typeface="Arial" panose="020B0604020202020204" pitchFamily="34" charset="0"/>
                <a:cs typeface="Arial" panose="020B0604020202020204" pitchFamily="34" charset="0"/>
              </a:rPr>
              <a:t>Pasirinkę 24 mėn. trukmės išmoką</a:t>
            </a:r>
          </a:p>
        </p:txBody>
      </p:sp>
    </p:spTree>
    <p:extLst>
      <p:ext uri="{BB962C8B-B14F-4D97-AF65-F5344CB8AC3E}">
        <p14:creationId xmlns:p14="http://schemas.microsoft.com/office/powerpoint/2010/main" val="26330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192092"/>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Išmokų dydžiai </a:t>
            </a:r>
            <a:r>
              <a:rPr lang="lt-LT" sz="3200" dirty="0" smtClean="0">
                <a:solidFill>
                  <a:srgbClr val="8A2062"/>
                </a:solidFill>
                <a:latin typeface="Arial" panose="020B0604020202020204" pitchFamily="34" charset="0"/>
                <a:cs typeface="Arial" panose="020B0604020202020204" pitchFamily="34" charset="0"/>
              </a:rPr>
              <a:t>priklauso </a:t>
            </a:r>
            <a:endParaRPr lang="lt-LT" sz="3200" dirty="0">
              <a:solidFill>
                <a:srgbClr val="8A2062"/>
              </a:solidFill>
              <a:latin typeface="Arial" panose="020B0604020202020204" pitchFamily="34" charset="0"/>
              <a:cs typeface="Arial" panose="020B0604020202020204" pitchFamily="34" charset="0"/>
            </a:endParaRPr>
          </a:p>
          <a:p>
            <a:r>
              <a:rPr lang="lt-LT" sz="2800" dirty="0">
                <a:latin typeface="Arial" panose="020B0604020202020204" pitchFamily="34" charset="0"/>
                <a:cs typeface="Arial" panose="020B0604020202020204" pitchFamily="34" charset="0"/>
              </a:rPr>
              <a:t>nuo gautų asmens pajamų ir išmokos gavimo trukmės </a:t>
            </a:r>
          </a:p>
        </p:txBody>
      </p:sp>
      <p:cxnSp>
        <p:nvCxnSpPr>
          <p:cNvPr id="4" name="Tiesioji jungtis 3"/>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D659AB1-6B9B-4F45-A39E-B9C8995D7C35}"/>
              </a:ext>
            </a:extLst>
          </p:cNvPr>
          <p:cNvSpPr txBox="1"/>
          <p:nvPr/>
        </p:nvSpPr>
        <p:spPr>
          <a:xfrm>
            <a:off x="420566" y="5496759"/>
            <a:ext cx="5456359" cy="938719"/>
          </a:xfrm>
          <a:prstGeom prst="rect">
            <a:avLst/>
          </a:prstGeom>
          <a:noFill/>
        </p:spPr>
        <p:txBody>
          <a:bodyPr wrap="square" rtlCol="0">
            <a:spAutoFit/>
          </a:bodyPr>
          <a:lstStyle/>
          <a:p>
            <a:pPr algn="just"/>
            <a:r>
              <a:rPr lang="lt-LT" sz="1100" dirty="0">
                <a:latin typeface="Arial" panose="020B0604020202020204" pitchFamily="34" charset="0"/>
                <a:cs typeface="Arial" panose="020B0604020202020204" pitchFamily="34" charset="0"/>
              </a:rPr>
              <a:t>Pastabos. Pateikiamos vidutinės vaiko priežiūros išmokos, neatskaičius gyventojų pajamų mokesčio ir privalomojo sveikatos draudimo įmokų.</a:t>
            </a:r>
          </a:p>
          <a:p>
            <a:pPr algn="just"/>
            <a:r>
              <a:rPr lang="lt-LT" sz="1100" dirty="0">
                <a:latin typeface="Arial" panose="020B0604020202020204" pitchFamily="34" charset="0"/>
                <a:cs typeface="Arial" panose="020B0604020202020204" pitchFamily="34" charset="0"/>
              </a:rPr>
              <a:t>KU – kompensuojamas uždarbis Šis dydis apskaičiuojamas pagal asmens draudžiamąsias pajamas, gautas per 12 paeiliui einančių kalendorinių mėnesių, buvusių iki praėjusio kalendorinio mėnesio prieš teisės į išmoką atsiradimo mėnesį.</a:t>
            </a:r>
          </a:p>
        </p:txBody>
      </p:sp>
      <p:sp>
        <p:nvSpPr>
          <p:cNvPr id="10" name="TextBox 9">
            <a:extLst>
              <a:ext uri="{FF2B5EF4-FFF2-40B4-BE49-F238E27FC236}">
                <a16:creationId xmlns:a16="http://schemas.microsoft.com/office/drawing/2014/main" id="{32C8C60D-5C87-4762-BD7B-84802D683CF7}"/>
              </a:ext>
            </a:extLst>
          </p:cNvPr>
          <p:cNvSpPr txBox="1"/>
          <p:nvPr/>
        </p:nvSpPr>
        <p:spPr>
          <a:xfrm>
            <a:off x="6341876" y="1361241"/>
            <a:ext cx="5497960" cy="5262979"/>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2024 m. </a:t>
            </a:r>
            <a:r>
              <a:rPr lang="lt-LT" sz="1400" dirty="0">
                <a:latin typeface="Arial" panose="020B0604020202020204" pitchFamily="34" charset="0"/>
                <a:cs typeface="Arial" panose="020B0604020202020204" pitchFamily="34" charset="0"/>
              </a:rPr>
              <a:t>lapkritį buvo apie 3,3 tūkst. tėvų, kurie gavo vaiko priežiūros išmoką ir dirbo (10 proc.).</a:t>
            </a: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Daugiausiai, 17 proc. dirbančių buvo tarp tų, kurie išmoką pasirinkę gauti 18 mėn. Jų vidutinės darbo pajamos siekė apie 2 127 Eur. </a:t>
            </a: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Tarp tų, kurie išmoką gavo iki 12 mėn., dirbančių buvo 3 proc. Jų vidutinės darbo pajamos siekė apie 1 401 Eur.</a:t>
            </a:r>
          </a:p>
          <a:p>
            <a:pPr marL="285750" indent="-285750" algn="just">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Tarp tų, kurie išmoką gavo iki 24 mėn., dirbančių buvo 15 proc. Jų vidutinės darbo pajamos siekė  apie 1 433 Eur.</a:t>
            </a: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Dirbantieji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daugiausiai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dirbo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prekyboje</a:t>
            </a:r>
            <a:r>
              <a:rPr lang="en-US" sz="1400" dirty="0">
                <a:latin typeface="Arial" panose="020B0604020202020204" pitchFamily="34" charset="0"/>
                <a:cs typeface="Arial" panose="020B0604020202020204" pitchFamily="34" charset="0"/>
              </a:rPr>
              <a:t> (15 proc.), </a:t>
            </a:r>
            <a:r>
              <a:rPr lang="en-US" sz="1400" dirty="0" err="1">
                <a:latin typeface="Arial" panose="020B0604020202020204" pitchFamily="34" charset="0"/>
                <a:cs typeface="Arial" panose="020B0604020202020204" pitchFamily="34" charset="0"/>
              </a:rPr>
              <a:t>apdirbamojoje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gamyboje</a:t>
            </a:r>
            <a:r>
              <a:rPr lang="en-US" sz="1400" dirty="0">
                <a:latin typeface="Arial" panose="020B0604020202020204" pitchFamily="34" charset="0"/>
                <a:cs typeface="Arial" panose="020B0604020202020204" pitchFamily="34" charset="0"/>
              </a:rPr>
              <a:t> (13 proc.), vie</a:t>
            </a:r>
            <a:r>
              <a:rPr lang="lt-LT" sz="1400" dirty="0">
                <a:latin typeface="Arial" panose="020B0604020202020204" pitchFamily="34" charset="0"/>
                <a:cs typeface="Arial" panose="020B0604020202020204" pitchFamily="34" charset="0"/>
              </a:rPr>
              <a:t>š</a:t>
            </a:r>
            <a:r>
              <a:rPr lang="en-US" sz="1400" dirty="0" err="1">
                <a:latin typeface="Arial" panose="020B0604020202020204" pitchFamily="34" charset="0"/>
                <a:cs typeface="Arial" panose="020B0604020202020204" pitchFamily="34" charset="0"/>
              </a:rPr>
              <a:t>ajame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valdyme</a:t>
            </a:r>
            <a:r>
              <a:rPr lang="en-US" sz="1400" dirty="0">
                <a:latin typeface="Arial" panose="020B0604020202020204" pitchFamily="34" charset="0"/>
                <a:cs typeface="Arial" panose="020B0604020202020204" pitchFamily="34" charset="0"/>
              </a:rPr>
              <a:t> (10 proc.), </a:t>
            </a:r>
            <a:r>
              <a:rPr lang="en-US" sz="1400" dirty="0" err="1">
                <a:latin typeface="Arial" panose="020B0604020202020204" pitchFamily="34" charset="0"/>
                <a:cs typeface="Arial" panose="020B0604020202020204" pitchFamily="34" charset="0"/>
              </a:rPr>
              <a:t>informacijos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ry</a:t>
            </a:r>
            <a:r>
              <a:rPr lang="lt-LT" sz="1400" dirty="0">
                <a:latin typeface="Arial" panose="020B0604020202020204" pitchFamily="34" charset="0"/>
                <a:cs typeface="Arial" panose="020B0604020202020204" pitchFamily="34" charset="0"/>
              </a:rPr>
              <a:t>šių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veikloje</a:t>
            </a:r>
            <a:r>
              <a:rPr lang="en-US" sz="1400" dirty="0">
                <a:latin typeface="Arial" panose="020B0604020202020204" pitchFamily="34" charset="0"/>
                <a:cs typeface="Arial" panose="020B0604020202020204" pitchFamily="34" charset="0"/>
              </a:rPr>
              <a:t> (9 proc.) </a:t>
            </a:r>
            <a:r>
              <a:rPr lang="en-US" sz="1400" dirty="0" err="1">
                <a:latin typeface="Arial" panose="020B0604020202020204" pitchFamily="34" charset="0"/>
                <a:cs typeface="Arial" panose="020B0604020202020204" pitchFamily="34" charset="0"/>
              </a:rPr>
              <a:t>ir</a:t>
            </a:r>
            <a:r>
              <a:rPr lang="en-US" sz="1400" dirty="0">
                <a:latin typeface="Arial" panose="020B0604020202020204" pitchFamily="34" charset="0"/>
                <a:cs typeface="Arial" panose="020B0604020202020204" pitchFamily="34" charset="0"/>
              </a:rPr>
              <a:t> kt.</a:t>
            </a: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t-LT" sz="1400" dirty="0">
                <a:latin typeface="Arial" panose="020B0604020202020204" pitchFamily="34" charset="0"/>
                <a:cs typeface="Arial" panose="020B0604020202020204" pitchFamily="34" charset="0"/>
              </a:rPr>
              <a:t>Visais mėnesiais, išskyrus kai gaunama išmoka už neperleidžiamus mėnesius, darbinės veiklos pajamos ir (ar) išmokos nemažina gaunamos išmokos, jeigu išmokos ir papildomų pajamų suma neviršija 100 proc. buvusio vidutinio atlyginimo (pagal kurį buvo apskaičiuota vaiko priežiūros išmoka).</a:t>
            </a:r>
          </a:p>
        </p:txBody>
      </p:sp>
      <p:graphicFrame>
        <p:nvGraphicFramePr>
          <p:cNvPr id="8" name="Diagrama 7">
            <a:extLst>
              <a:ext uri="{FF2B5EF4-FFF2-40B4-BE49-F238E27FC236}">
                <a16:creationId xmlns:a16="http://schemas.microsoft.com/office/drawing/2014/main" id="{B50C3D37-FC84-4B23-8946-1D6D47E99854}"/>
              </a:ext>
            </a:extLst>
          </p:cNvPr>
          <p:cNvGraphicFramePr>
            <a:graphicFrameLocks/>
          </p:cNvGraphicFramePr>
          <p:nvPr>
            <p:extLst>
              <p:ext uri="{D42A27DB-BD31-4B8C-83A1-F6EECF244321}">
                <p14:modId xmlns:p14="http://schemas.microsoft.com/office/powerpoint/2010/main" val="2164159552"/>
              </p:ext>
            </p:extLst>
          </p:nvPr>
        </p:nvGraphicFramePr>
        <p:xfrm>
          <a:off x="420566" y="1270000"/>
          <a:ext cx="5456358" cy="4101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404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2857882" y="3619227"/>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Atotrūkis tarp vyrų ir moterų darbo pajamų –</a:t>
            </a:r>
          </a:p>
          <a:p>
            <a:r>
              <a:rPr lang="lt-LT" sz="3200" dirty="0">
                <a:solidFill>
                  <a:srgbClr val="8A2062"/>
                </a:solidFill>
                <a:latin typeface="Arial" panose="020B0604020202020204" pitchFamily="34" charset="0"/>
                <a:cs typeface="Arial" panose="020B0604020202020204" pitchFamily="34" charset="0"/>
              </a:rPr>
              <a:t>ar situacija keičiasi?</a:t>
            </a:r>
          </a:p>
        </p:txBody>
      </p:sp>
      <p:cxnSp>
        <p:nvCxnSpPr>
          <p:cNvPr id="4" name="Tiesioji jungtis 3"/>
          <p:cNvCxnSpPr>
            <a:cxnSpLocks/>
          </p:cNvCxnSpPr>
          <p:nvPr/>
        </p:nvCxnSpPr>
        <p:spPr>
          <a:xfrm>
            <a:off x="2857882" y="4597400"/>
            <a:ext cx="9245600" cy="0"/>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pic>
        <p:nvPicPr>
          <p:cNvPr id="2" name="Paveikslėlis 1">
            <a:extLst>
              <a:ext uri="{FF2B5EF4-FFF2-40B4-BE49-F238E27FC236}">
                <a16:creationId xmlns:a16="http://schemas.microsoft.com/office/drawing/2014/main" id="{7E826FD6-E71D-475F-B63D-51D1DF6D7063}"/>
              </a:ext>
            </a:extLst>
          </p:cNvPr>
          <p:cNvPicPr>
            <a:picLocks noChangeAspect="1"/>
          </p:cNvPicPr>
          <p:nvPr/>
        </p:nvPicPr>
        <p:blipFill rotWithShape="1">
          <a:blip r:embed="rId3">
            <a:duotone>
              <a:prstClr val="black"/>
              <a:srgbClr val="8A2062">
                <a:tint val="45000"/>
                <a:satMod val="400000"/>
              </a:srgbClr>
            </a:duotone>
            <a:extLst>
              <a:ext uri="{BEBA8EAE-BF5A-486C-A8C5-ECC9F3942E4B}">
                <a14:imgProps xmlns:a14="http://schemas.microsoft.com/office/drawing/2010/main">
                  <a14:imgLayer r:embed="rId4">
                    <a14:imgEffect>
                      <a14:backgroundRemoval t="24135" b="83846" l="30625" r="46771">
                        <a14:foregroundMark x1="38333" y1="27500" x2="36042" y2="32308"/>
                        <a14:foregroundMark x1="33367" y1="74711" x2="46354" y2="80385"/>
                        <a14:foregroundMark x1="46478" y1="53269" x2="43646" y2="47692"/>
                        <a14:foregroundMark x1="34167" y1="77308" x2="39792" y2="82308"/>
                        <a14:foregroundMark x1="39792" y1="82308" x2="44271" y2="82019"/>
                        <a14:foregroundMark x1="44271" y1="82019" x2="45313" y2="82692"/>
                        <a14:foregroundMark x1="33125" y1="80769" x2="40833" y2="83077"/>
                        <a14:foregroundMark x1="33125" y1="83077" x2="41979" y2="83462"/>
                        <a14:foregroundMark x1="44167" y1="83846" x2="42396" y2="82500"/>
                        <a14:backgroundMark x1="47292" y1="54615" x2="47500" y2="58462"/>
                        <a14:backgroundMark x1="47083" y1="69423" x2="48542" y2="80000"/>
                        <a14:backgroundMark x1="46771" y1="80577" x2="46146" y2="70769"/>
                        <a14:backgroundMark x1="47292" y1="76154" x2="46354" y2="80000"/>
                        <a14:backgroundMark x1="46979" y1="58654" x2="47396" y2="67692"/>
                        <a14:backgroundMark x1="47396" y1="67692" x2="47188" y2="68846"/>
                        <a14:backgroundMark x1="46875" y1="53269" x2="46875" y2="55577"/>
                        <a14:backgroundMark x1="32813" y1="74808" x2="33333" y2="74808"/>
                        <a14:backgroundMark x1="46146" y1="79808" x2="46146" y2="80962"/>
                      </a14:backgroundRemoval>
                    </a14:imgEffect>
                    <a14:imgEffect>
                      <a14:colorTemperature colorTemp="4700"/>
                    </a14:imgEffect>
                    <a14:imgEffect>
                      <a14:saturation sat="400000"/>
                    </a14:imgEffect>
                  </a14:imgLayer>
                </a14:imgProps>
              </a:ext>
            </a:extLst>
          </a:blip>
          <a:srcRect l="28750" t="17391" r="52396" b="14920"/>
          <a:stretch/>
        </p:blipFill>
        <p:spPr>
          <a:xfrm>
            <a:off x="387946" y="1193941"/>
            <a:ext cx="2298700" cy="4470118"/>
          </a:xfrm>
          <a:prstGeom prst="rect">
            <a:avLst/>
          </a:prstGeom>
        </p:spPr>
      </p:pic>
    </p:spTree>
    <p:extLst>
      <p:ext uri="{BB962C8B-B14F-4D97-AF65-F5344CB8AC3E}">
        <p14:creationId xmlns:p14="http://schemas.microsoft.com/office/powerpoint/2010/main" val="328616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6648" y="0"/>
            <a:ext cx="10943897" cy="1325563"/>
          </a:xfrm>
        </p:spPr>
        <p:txBody>
          <a:bodyPr>
            <a:normAutofit/>
          </a:bodyPr>
          <a:lstStyle/>
          <a:p>
            <a:r>
              <a:rPr lang="lt-LT" sz="3200" dirty="0">
                <a:solidFill>
                  <a:srgbClr val="8A2062"/>
                </a:solidFill>
                <a:latin typeface="Arial" panose="020B0604020202020204" pitchFamily="34" charset="0"/>
                <a:cs typeface="Arial" panose="020B0604020202020204" pitchFamily="34" charset="0"/>
              </a:rPr>
              <a:t>Bendras </a:t>
            </a:r>
            <a:r>
              <a:rPr lang="lt-LT" sz="3200" dirty="0" smtClean="0">
                <a:solidFill>
                  <a:srgbClr val="8A2062"/>
                </a:solidFill>
                <a:latin typeface="Arial" panose="020B0604020202020204" pitchFamily="34" charset="0"/>
                <a:cs typeface="Arial" panose="020B0604020202020204" pitchFamily="34" charset="0"/>
              </a:rPr>
              <a:t>a</a:t>
            </a:r>
            <a:r>
              <a:rPr lang="en-US" sz="3200" dirty="0" err="1">
                <a:solidFill>
                  <a:srgbClr val="8A2062"/>
                </a:solidFill>
                <a:latin typeface="Arial" panose="020B0604020202020204" pitchFamily="34" charset="0"/>
                <a:cs typeface="Arial" panose="020B0604020202020204" pitchFamily="34" charset="0"/>
              </a:rPr>
              <a:t>totr</a:t>
            </a:r>
            <a:r>
              <a:rPr lang="lt-LT" sz="3200" dirty="0">
                <a:solidFill>
                  <a:srgbClr val="8A2062"/>
                </a:solidFill>
                <a:latin typeface="Arial" panose="020B0604020202020204" pitchFamily="34" charset="0"/>
                <a:cs typeface="Arial" panose="020B0604020202020204" pitchFamily="34" charset="0"/>
              </a:rPr>
              <a:t>ū</a:t>
            </a:r>
            <a:r>
              <a:rPr lang="en-US" sz="3200" dirty="0" err="1">
                <a:solidFill>
                  <a:srgbClr val="8A2062"/>
                </a:solidFill>
                <a:latin typeface="Arial" panose="020B0604020202020204" pitchFamily="34" charset="0"/>
                <a:cs typeface="Arial" panose="020B0604020202020204" pitchFamily="34" charset="0"/>
              </a:rPr>
              <a:t>kis</a:t>
            </a:r>
            <a:r>
              <a:rPr lang="en-US" sz="3200" dirty="0">
                <a:solidFill>
                  <a:srgbClr val="8A2062"/>
                </a:solidFill>
                <a:latin typeface="Arial" panose="020B0604020202020204" pitchFamily="34" charset="0"/>
                <a:cs typeface="Arial" panose="020B0604020202020204" pitchFamily="34" charset="0"/>
              </a:rPr>
              <a:t> tarp </a:t>
            </a:r>
            <a:r>
              <a:rPr lang="en-US" sz="3200" dirty="0" err="1">
                <a:solidFill>
                  <a:srgbClr val="8A2062"/>
                </a:solidFill>
                <a:latin typeface="Arial" panose="020B0604020202020204" pitchFamily="34" charset="0"/>
                <a:cs typeface="Arial" panose="020B0604020202020204" pitchFamily="34" charset="0"/>
              </a:rPr>
              <a:t>vyr</a:t>
            </a:r>
            <a:r>
              <a:rPr lang="lt-LT" sz="3200" dirty="0">
                <a:solidFill>
                  <a:srgbClr val="8A2062"/>
                </a:solidFill>
                <a:latin typeface="Arial" panose="020B0604020202020204" pitchFamily="34" charset="0"/>
                <a:cs typeface="Arial" panose="020B0604020202020204" pitchFamily="34" charset="0"/>
              </a:rPr>
              <a:t>ų</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ir</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moter</a:t>
            </a:r>
            <a:r>
              <a:rPr lang="lt-LT" sz="3200" dirty="0">
                <a:solidFill>
                  <a:srgbClr val="8A2062"/>
                </a:solidFill>
                <a:latin typeface="Arial" panose="020B0604020202020204" pitchFamily="34" charset="0"/>
                <a:cs typeface="Arial" panose="020B0604020202020204" pitchFamily="34" charset="0"/>
              </a:rPr>
              <a:t>ų</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darbo</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pajam</a:t>
            </a:r>
            <a:r>
              <a:rPr lang="lt-LT" sz="3200" dirty="0" smtClean="0">
                <a:solidFill>
                  <a:srgbClr val="8A2062"/>
                </a:solidFill>
                <a:latin typeface="Arial" panose="020B0604020202020204" pitchFamily="34" charset="0"/>
                <a:cs typeface="Arial" panose="020B0604020202020204" pitchFamily="34" charset="0"/>
              </a:rPr>
              <a:t>ų šalyje:</a:t>
            </a:r>
            <a:r>
              <a:rPr lang="en-US" sz="3200" dirty="0" smtClean="0">
                <a:solidFill>
                  <a:srgbClr val="8A2062"/>
                </a:solidFill>
                <a:latin typeface="Arial" panose="020B0604020202020204" pitchFamily="34" charset="0"/>
                <a:cs typeface="Arial" panose="020B0604020202020204" pitchFamily="34" charset="0"/>
              </a:rPr>
              <a:t> </a:t>
            </a:r>
            <a:r>
              <a:rPr lang="lt-LT" sz="2800" dirty="0">
                <a:latin typeface="Arial" panose="020B0604020202020204" pitchFamily="34" charset="0"/>
                <a:cs typeface="Arial" panose="020B0604020202020204" pitchFamily="34" charset="0"/>
              </a:rPr>
              <a:t>neženkliai, bet mažėjo</a:t>
            </a:r>
          </a:p>
        </p:txBody>
      </p:sp>
      <p:sp>
        <p:nvSpPr>
          <p:cNvPr id="6" name="Poraštės vietos rezervavimo ženklas 3"/>
          <p:cNvSpPr txBox="1">
            <a:spLocks/>
          </p:cNvSpPr>
          <p:nvPr/>
        </p:nvSpPr>
        <p:spPr>
          <a:xfrm>
            <a:off x="7119928" y="6497938"/>
            <a:ext cx="51635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3" name="TextBox 2">
            <a:extLst>
              <a:ext uri="{FF2B5EF4-FFF2-40B4-BE49-F238E27FC236}">
                <a16:creationId xmlns:a16="http://schemas.microsoft.com/office/drawing/2014/main" id="{3F515276-E931-49D3-8DC4-D25BD43D1CBD}"/>
              </a:ext>
            </a:extLst>
          </p:cNvPr>
          <p:cNvSpPr txBox="1"/>
          <p:nvPr/>
        </p:nvSpPr>
        <p:spPr>
          <a:xfrm>
            <a:off x="526772" y="5806261"/>
            <a:ext cx="5817468"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Pateikiami lapkričio mėn. duomenys</a:t>
            </a:r>
          </a:p>
        </p:txBody>
      </p:sp>
      <p:sp>
        <p:nvSpPr>
          <p:cNvPr id="8" name="TextBox 7">
            <a:extLst>
              <a:ext uri="{FF2B5EF4-FFF2-40B4-BE49-F238E27FC236}">
                <a16:creationId xmlns:a16="http://schemas.microsoft.com/office/drawing/2014/main" id="{E4ABB0DD-6B0B-4396-9938-9ADF1C2C656C}"/>
              </a:ext>
            </a:extLst>
          </p:cNvPr>
          <p:cNvSpPr txBox="1"/>
          <p:nvPr/>
        </p:nvSpPr>
        <p:spPr>
          <a:xfrm>
            <a:off x="526772" y="5987417"/>
            <a:ext cx="11030490"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Darbo pajamų atotrūkis skaičiuojamas, vertinant kiek vyrų darbo pajamos didesnės už moterų darbo pajamas.</a:t>
            </a:r>
          </a:p>
        </p:txBody>
      </p:sp>
      <p:cxnSp>
        <p:nvCxnSpPr>
          <p:cNvPr id="17" name="Tiesioji jungtis 16">
            <a:extLst>
              <a:ext uri="{FF2B5EF4-FFF2-40B4-BE49-F238E27FC236}">
                <a16:creationId xmlns:a16="http://schemas.microsoft.com/office/drawing/2014/main" id="{0F58E620-711F-444E-8BD5-30E715FEE18A}"/>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1A93BB-93BD-4F99-AD40-FA3F20B66E80}"/>
              </a:ext>
            </a:extLst>
          </p:cNvPr>
          <p:cNvSpPr txBox="1"/>
          <p:nvPr/>
        </p:nvSpPr>
        <p:spPr>
          <a:xfrm>
            <a:off x="10075387" y="2588280"/>
            <a:ext cx="1286758" cy="523220"/>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Skirtumas:</a:t>
            </a:r>
          </a:p>
          <a:p>
            <a:pPr algn="ctr"/>
            <a:r>
              <a:rPr lang="lt-LT" sz="1400" dirty="0">
                <a:latin typeface="Arial" panose="020B0604020202020204" pitchFamily="34" charset="0"/>
                <a:cs typeface="Arial" panose="020B0604020202020204" pitchFamily="34" charset="0"/>
              </a:rPr>
              <a:t>149 Eur</a:t>
            </a:r>
            <a:endParaRPr lang="lt-LT"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447324A-EA4A-4B45-BE1A-5163B8C1E0FE}"/>
              </a:ext>
            </a:extLst>
          </p:cNvPr>
          <p:cNvSpPr txBox="1"/>
          <p:nvPr/>
        </p:nvSpPr>
        <p:spPr>
          <a:xfrm>
            <a:off x="526772" y="6168573"/>
            <a:ext cx="11313064"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2024 m. l</a:t>
            </a:r>
            <a:r>
              <a:rPr lang="lt-LT" sz="1100" dirty="0" err="1">
                <a:latin typeface="Arial" panose="020B0604020202020204" pitchFamily="34" charset="0"/>
                <a:cs typeface="Arial" panose="020B0604020202020204" pitchFamily="34" charset="0"/>
              </a:rPr>
              <a:t>apkritį</a:t>
            </a:r>
            <a:r>
              <a:rPr lang="lt-LT" sz="1100" dirty="0">
                <a:latin typeface="Arial" panose="020B0604020202020204" pitchFamily="34" charset="0"/>
                <a:cs typeface="Arial" panose="020B0604020202020204" pitchFamily="34" charset="0"/>
              </a:rPr>
              <a:t> moterų vidutinės darbo pajamos padidėjo 1</a:t>
            </a:r>
            <a:r>
              <a:rPr lang="en-US" sz="1100" dirty="0">
                <a:latin typeface="Arial" panose="020B0604020202020204" pitchFamily="34" charset="0"/>
                <a:cs typeface="Arial" panose="020B0604020202020204" pitchFamily="34" charset="0"/>
              </a:rPr>
              <a:t>1</a:t>
            </a:r>
            <a:r>
              <a:rPr lang="lt-LT" sz="1100" dirty="0">
                <a:latin typeface="Arial" panose="020B0604020202020204" pitchFamily="34" charset="0"/>
                <a:cs typeface="Arial" panose="020B0604020202020204" pitchFamily="34" charset="0"/>
              </a:rPr>
              <a:t> proc., o vyrų – </a:t>
            </a:r>
            <a:r>
              <a:rPr lang="en-US" sz="1100" dirty="0">
                <a:latin typeface="Arial" panose="020B0604020202020204" pitchFamily="34" charset="0"/>
                <a:cs typeface="Arial" panose="020B0604020202020204" pitchFamily="34" charset="0"/>
              </a:rPr>
              <a:t>10</a:t>
            </a:r>
            <a:r>
              <a:rPr lang="lt-LT" sz="1100" dirty="0">
                <a:latin typeface="Arial" panose="020B0604020202020204" pitchFamily="34" charset="0"/>
                <a:cs typeface="Arial" panose="020B0604020202020204" pitchFamily="34" charset="0"/>
              </a:rPr>
              <a:t> proc. palyginus su 2023 m. lapkričiu. 2023 metais vyrų ir moterų darbo pajamos didėjo panašiai – po 11 proc.</a:t>
            </a:r>
          </a:p>
        </p:txBody>
      </p:sp>
      <p:graphicFrame>
        <p:nvGraphicFramePr>
          <p:cNvPr id="12" name="Diagrama 11">
            <a:extLst>
              <a:ext uri="{FF2B5EF4-FFF2-40B4-BE49-F238E27FC236}">
                <a16:creationId xmlns:a16="http://schemas.microsoft.com/office/drawing/2014/main" id="{7C114F99-9BB3-4498-AE3E-6A1F75F38F57}"/>
              </a:ext>
            </a:extLst>
          </p:cNvPr>
          <p:cNvGraphicFramePr>
            <a:graphicFrameLocks/>
          </p:cNvGraphicFramePr>
          <p:nvPr>
            <p:extLst>
              <p:ext uri="{D42A27DB-BD31-4B8C-83A1-F6EECF244321}">
                <p14:modId xmlns:p14="http://schemas.microsoft.com/office/powerpoint/2010/main" val="660102681"/>
              </p:ext>
            </p:extLst>
          </p:nvPr>
        </p:nvGraphicFramePr>
        <p:xfrm>
          <a:off x="431801" y="1256065"/>
          <a:ext cx="6870700" cy="4527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a 13">
            <a:extLst>
              <a:ext uri="{FF2B5EF4-FFF2-40B4-BE49-F238E27FC236}">
                <a16:creationId xmlns:a16="http://schemas.microsoft.com/office/drawing/2014/main" id="{BE1B3C86-11FB-441E-B1F0-277889C9B862}"/>
              </a:ext>
            </a:extLst>
          </p:cNvPr>
          <p:cNvGraphicFramePr>
            <a:graphicFrameLocks/>
          </p:cNvGraphicFramePr>
          <p:nvPr>
            <p:extLst>
              <p:ext uri="{D42A27DB-BD31-4B8C-83A1-F6EECF244321}">
                <p14:modId xmlns:p14="http://schemas.microsoft.com/office/powerpoint/2010/main" val="3772668136"/>
              </p:ext>
            </p:extLst>
          </p:nvPr>
        </p:nvGraphicFramePr>
        <p:xfrm>
          <a:off x="7417655" y="1230313"/>
          <a:ext cx="4506172" cy="4757104"/>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aveikslėlis 15">
            <a:extLst>
              <a:ext uri="{FF2B5EF4-FFF2-40B4-BE49-F238E27FC236}">
                <a16:creationId xmlns:a16="http://schemas.microsoft.com/office/drawing/2014/main" id="{270C09A7-A6F2-4163-AFBF-1DAF6E37E76F}"/>
              </a:ext>
            </a:extLst>
          </p:cNvPr>
          <p:cNvPicPr>
            <a:picLocks noChangeAspect="1"/>
          </p:cNvPicPr>
          <p:nvPr/>
        </p:nvPicPr>
        <p:blipFill rotWithShape="1">
          <a:blip r:embed="rId5">
            <a:duotone>
              <a:prstClr val="black"/>
              <a:srgbClr val="00B0F0">
                <a:tint val="45000"/>
                <a:satMod val="400000"/>
              </a:srgbClr>
            </a:duotone>
            <a:extLst>
              <a:ext uri="{BEBA8EAE-BF5A-486C-A8C5-ECC9F3942E4B}">
                <a14:imgProps xmlns:a14="http://schemas.microsoft.com/office/drawing/2010/main">
                  <a14:imgLayer r:embed="rId6">
                    <a14:imgEffect>
                      <a14:backgroundRemoval t="48077" b="95962" l="35521" r="64271">
                        <a14:foregroundMark x1="47396" y1="53462" x2="50417" y2="48269"/>
                        <a14:foregroundMark x1="50417" y1="48269" x2="52917" y2="52308"/>
                        <a14:foregroundMark x1="50833" y1="54615" x2="49115" y2="72115"/>
                        <a14:foregroundMark x1="49115" y1="72115" x2="46667" y2="78942"/>
                        <a14:foregroundMark x1="46667" y1="78942" x2="45625" y2="87500"/>
                        <a14:foregroundMark x1="45625" y1="87500" x2="50625" y2="94423"/>
                        <a14:foregroundMark x1="50625" y1="94423" x2="54479" y2="91923"/>
                        <a14:foregroundMark x1="54479" y1="91923" x2="57500" y2="87115"/>
                        <a14:foregroundMark x1="57500" y1="87115" x2="62552" y2="83846"/>
                        <a14:foregroundMark x1="62552" y1="83846" x2="64271" y2="79231"/>
                        <a14:foregroundMark x1="51458" y1="63846" x2="54688" y2="73846"/>
                        <a14:foregroundMark x1="54688" y1="73846" x2="55052" y2="84327"/>
                        <a14:foregroundMark x1="55052" y1="84327" x2="53021" y2="95962"/>
                        <a14:foregroundMark x1="51667" y1="68269" x2="52604" y2="71154"/>
                      </a14:backgroundRemoval>
                    </a14:imgEffect>
                  </a14:imgLayer>
                </a14:imgProps>
              </a:ext>
            </a:extLst>
          </a:blip>
          <a:srcRect l="32083" t="45443" r="33542" b="5261"/>
          <a:stretch/>
        </p:blipFill>
        <p:spPr>
          <a:xfrm>
            <a:off x="8434644" y="4263056"/>
            <a:ext cx="1403405" cy="1090130"/>
          </a:xfrm>
          <a:prstGeom prst="rect">
            <a:avLst/>
          </a:prstGeom>
        </p:spPr>
      </p:pic>
      <p:pic>
        <p:nvPicPr>
          <p:cNvPr id="18" name="Paveikslėlis 17">
            <a:extLst>
              <a:ext uri="{FF2B5EF4-FFF2-40B4-BE49-F238E27FC236}">
                <a16:creationId xmlns:a16="http://schemas.microsoft.com/office/drawing/2014/main" id="{9500259B-C190-4634-8631-B805014F7AC1}"/>
              </a:ext>
            </a:extLst>
          </p:cNvPr>
          <p:cNvPicPr>
            <a:picLocks noChangeAspect="1"/>
          </p:cNvPicPr>
          <p:nvPr/>
        </p:nvPicPr>
        <p:blipFill rotWithShape="1">
          <a:blip r:embed="rId7">
            <a:duotone>
              <a:prstClr val="black"/>
              <a:srgbClr val="8A2062">
                <a:tint val="45000"/>
                <a:satMod val="400000"/>
              </a:srgbClr>
            </a:duotone>
            <a:extLst>
              <a:ext uri="{BEBA8EAE-BF5A-486C-A8C5-ECC9F3942E4B}">
                <a14:imgProps xmlns:a14="http://schemas.microsoft.com/office/drawing/2010/main">
                  <a14:imgLayer r:embed="rId8">
                    <a14:imgEffect>
                      <a14:backgroundRemoval t="24135" b="83846" l="30625" r="46771">
                        <a14:foregroundMark x1="38333" y1="27500" x2="36042" y2="32308"/>
                        <a14:foregroundMark x1="33367" y1="74711" x2="46354" y2="80385"/>
                        <a14:foregroundMark x1="46478" y1="53269" x2="43646" y2="47692"/>
                        <a14:foregroundMark x1="34167" y1="77308" x2="39792" y2="82308"/>
                        <a14:foregroundMark x1="39792" y1="82308" x2="44271" y2="82019"/>
                        <a14:foregroundMark x1="44271" y1="82019" x2="45313" y2="82692"/>
                        <a14:foregroundMark x1="33125" y1="80769" x2="40833" y2="83077"/>
                        <a14:foregroundMark x1="33125" y1="83077" x2="41979" y2="83462"/>
                        <a14:foregroundMark x1="44167" y1="83846" x2="42396" y2="82500"/>
                        <a14:backgroundMark x1="47292" y1="54615" x2="47500" y2="58462"/>
                        <a14:backgroundMark x1="47083" y1="69423" x2="48542" y2="80000"/>
                        <a14:backgroundMark x1="46771" y1="80577" x2="46146" y2="70769"/>
                        <a14:backgroundMark x1="47292" y1="76154" x2="46354" y2="80000"/>
                        <a14:backgroundMark x1="46979" y1="58654" x2="47396" y2="67692"/>
                        <a14:backgroundMark x1="47396" y1="67692" x2="47188" y2="68846"/>
                        <a14:backgroundMark x1="46875" y1="53269" x2="46875" y2="55577"/>
                        <a14:backgroundMark x1="32813" y1="74808" x2="33333" y2="74808"/>
                        <a14:backgroundMark x1="46146" y1="79808" x2="46146" y2="80962"/>
                      </a14:backgroundRemoval>
                    </a14:imgEffect>
                    <a14:imgEffect>
                      <a14:colorTemperature colorTemp="4700"/>
                    </a14:imgEffect>
                    <a14:imgEffect>
                      <a14:saturation sat="400000"/>
                    </a14:imgEffect>
                  </a14:imgLayer>
                </a14:imgProps>
              </a:ext>
            </a:extLst>
          </a:blip>
          <a:srcRect l="28750" t="17391" r="52396" b="14920"/>
          <a:stretch/>
        </p:blipFill>
        <p:spPr>
          <a:xfrm>
            <a:off x="7691436" y="4171893"/>
            <a:ext cx="628054" cy="1221332"/>
          </a:xfrm>
          <a:prstGeom prst="rect">
            <a:avLst/>
          </a:prstGeom>
        </p:spPr>
      </p:pic>
    </p:spTree>
    <p:extLst>
      <p:ext uri="{BB962C8B-B14F-4D97-AF65-F5344CB8AC3E}">
        <p14:creationId xmlns:p14="http://schemas.microsoft.com/office/powerpoint/2010/main" val="333201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apvalintas stačiakampis 13"/>
          <p:cNvSpPr/>
          <p:nvPr/>
        </p:nvSpPr>
        <p:spPr>
          <a:xfrm>
            <a:off x="400599" y="3684943"/>
            <a:ext cx="2897222" cy="185608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Suapvalintas stačiakampis 14"/>
          <p:cNvSpPr/>
          <p:nvPr/>
        </p:nvSpPr>
        <p:spPr>
          <a:xfrm>
            <a:off x="3677789" y="1323379"/>
            <a:ext cx="2940908" cy="196672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Suapvalintas stačiakampis 15"/>
          <p:cNvSpPr/>
          <p:nvPr/>
        </p:nvSpPr>
        <p:spPr>
          <a:xfrm>
            <a:off x="3677790" y="3686087"/>
            <a:ext cx="2940907" cy="1854936"/>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Suapvalintas stačiakampis 7"/>
          <p:cNvSpPr/>
          <p:nvPr/>
        </p:nvSpPr>
        <p:spPr>
          <a:xfrm>
            <a:off x="551530" y="1323378"/>
            <a:ext cx="2706130" cy="1966722"/>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0" y="6250119"/>
            <a:ext cx="732530" cy="501298"/>
          </a:xfrm>
          <a:prstGeom prst="rect">
            <a:avLst/>
          </a:prstGeom>
        </p:spPr>
      </p:pic>
      <p:sp>
        <p:nvSpPr>
          <p:cNvPr id="24" name="Poraštės vietos rezervavimo ženklas 3"/>
          <p:cNvSpPr txBox="1">
            <a:spLocks/>
          </p:cNvSpPr>
          <p:nvPr/>
        </p:nvSpPr>
        <p:spPr>
          <a:xfrm>
            <a:off x="5824330" y="6486165"/>
            <a:ext cx="5705106"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239093"/>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Darbo pajamų skirtumui tarp lyčių įtaką daro profesijos pasirinkimas</a:t>
            </a:r>
          </a:p>
        </p:txBody>
      </p:sp>
      <p:sp>
        <p:nvSpPr>
          <p:cNvPr id="2" name="Ovalas 1"/>
          <p:cNvSpPr/>
          <p:nvPr/>
        </p:nvSpPr>
        <p:spPr>
          <a:xfrm>
            <a:off x="2491541" y="2357163"/>
            <a:ext cx="2187145" cy="215007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4" name="Tiesioji jungtis 3"/>
          <p:cNvCxnSpPr>
            <a:stCxn id="2" idx="0"/>
            <a:endCxn id="2" idx="4"/>
          </p:cNvCxnSpPr>
          <p:nvPr/>
        </p:nvCxnSpPr>
        <p:spPr>
          <a:xfrm>
            <a:off x="3585114" y="2357163"/>
            <a:ext cx="0" cy="2150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Tiesioji jungtis 8"/>
          <p:cNvCxnSpPr>
            <a:stCxn id="2" idx="2"/>
            <a:endCxn id="2" idx="6"/>
          </p:cNvCxnSpPr>
          <p:nvPr/>
        </p:nvCxnSpPr>
        <p:spPr>
          <a:xfrm>
            <a:off x="2491541" y="3432201"/>
            <a:ext cx="21871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05333" y="2897088"/>
            <a:ext cx="1062681" cy="369332"/>
          </a:xfrm>
          <a:prstGeom prst="rect">
            <a:avLst/>
          </a:prstGeom>
          <a:noFill/>
        </p:spPr>
        <p:txBody>
          <a:bodyPr wrap="square" rtlCol="0">
            <a:spAutoFit/>
          </a:bodyPr>
          <a:lstStyle/>
          <a:p>
            <a:pPr algn="ctr"/>
            <a:r>
              <a:rPr lang="lt-LT" b="1" dirty="0">
                <a:solidFill>
                  <a:schemeClr val="bg1"/>
                </a:solidFill>
                <a:latin typeface="Arial" panose="020B0604020202020204" pitchFamily="34" charset="0"/>
                <a:cs typeface="Arial" panose="020B0604020202020204" pitchFamily="34" charset="0"/>
              </a:rPr>
              <a:t>~40</a:t>
            </a:r>
            <a:r>
              <a:rPr lang="en-US" b="1" dirty="0">
                <a:solidFill>
                  <a:schemeClr val="bg1"/>
                </a:solidFill>
                <a:latin typeface="Arial" panose="020B0604020202020204" pitchFamily="34" charset="0"/>
                <a:cs typeface="Arial" panose="020B0604020202020204" pitchFamily="34" charset="0"/>
              </a:rPr>
              <a:t>%</a:t>
            </a:r>
            <a:endParaRPr lang="lt-LT"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616005" y="2890926"/>
            <a:ext cx="1062681" cy="369332"/>
          </a:xfrm>
          <a:prstGeom prst="rect">
            <a:avLst/>
          </a:prstGeom>
          <a:noFill/>
        </p:spPr>
        <p:txBody>
          <a:bodyPr wrap="square" rtlCol="0">
            <a:spAutoFit/>
          </a:bodyPr>
          <a:lstStyle/>
          <a:p>
            <a:r>
              <a:rPr lang="lt-LT" b="1" dirty="0">
                <a:solidFill>
                  <a:schemeClr val="bg1"/>
                </a:solidFill>
                <a:latin typeface="Arial" panose="020B0604020202020204" pitchFamily="34" charset="0"/>
                <a:cs typeface="Arial" panose="020B0604020202020204" pitchFamily="34" charset="0"/>
              </a:rPr>
              <a:t>~35</a:t>
            </a:r>
            <a:r>
              <a:rPr lang="en-US" b="1" dirty="0">
                <a:solidFill>
                  <a:schemeClr val="bg1"/>
                </a:solidFill>
                <a:latin typeface="Arial" panose="020B0604020202020204" pitchFamily="34" charset="0"/>
                <a:cs typeface="Arial" panose="020B0604020202020204" pitchFamily="34" charset="0"/>
              </a:rPr>
              <a:t>%</a:t>
            </a:r>
            <a:endParaRPr lang="lt-LT"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2811870" y="3620633"/>
            <a:ext cx="1062681" cy="646331"/>
          </a:xfrm>
          <a:prstGeom prst="rect">
            <a:avLst/>
          </a:prstGeom>
          <a:noFill/>
        </p:spPr>
        <p:txBody>
          <a:bodyPr wrap="square" rtlCol="0">
            <a:spAutoFit/>
          </a:bodyPr>
          <a:lstStyle/>
          <a:p>
            <a:r>
              <a:rPr lang="lt-LT" b="1"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15-</a:t>
            </a:r>
            <a:r>
              <a:rPr lang="lt-LT" b="1" dirty="0">
                <a:solidFill>
                  <a:schemeClr val="bg1"/>
                </a:solidFill>
                <a:latin typeface="Arial" panose="020B0604020202020204" pitchFamily="34" charset="0"/>
                <a:cs typeface="Arial" panose="020B0604020202020204" pitchFamily="34" charset="0"/>
              </a:rPr>
              <a:t>25</a:t>
            </a:r>
            <a:r>
              <a:rPr lang="en-US" b="1" dirty="0">
                <a:solidFill>
                  <a:schemeClr val="bg1"/>
                </a:solidFill>
                <a:latin typeface="Arial" panose="020B0604020202020204" pitchFamily="34" charset="0"/>
                <a:cs typeface="Arial" panose="020B0604020202020204" pitchFamily="34" charset="0"/>
              </a:rPr>
              <a:t>%</a:t>
            </a:r>
            <a:endParaRPr lang="lt-LT"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3638127" y="3662794"/>
            <a:ext cx="1062681"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&lt;10%</a:t>
            </a:r>
            <a:endParaRPr lang="lt-LT"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520641" y="1664044"/>
            <a:ext cx="2093212" cy="1384995"/>
          </a:xfrm>
          <a:prstGeom prst="rect">
            <a:avLst/>
          </a:prstGeom>
          <a:noFill/>
        </p:spPr>
        <p:txBody>
          <a:bodyPr wrap="square" rtlCol="0">
            <a:spAutoFit/>
          </a:bodyPr>
          <a:lstStyle/>
          <a:p>
            <a:pPr marL="285750" lvl="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finansinė ir draudimo</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veikla</a:t>
            </a:r>
          </a:p>
          <a:p>
            <a:pPr marL="285750" lvl="0" indent="-285750">
              <a:buFont typeface="Arial" panose="020B0604020202020204" pitchFamily="34" charset="0"/>
              <a:buChar char="•"/>
            </a:pPr>
            <a:r>
              <a:rPr lang="lt-LT" sz="1400" b="1" dirty="0">
                <a:solidFill>
                  <a:srgbClr val="FF6699"/>
                </a:solidFill>
                <a:latin typeface="Arial" panose="020B0604020202020204" pitchFamily="34" charset="0"/>
                <a:cs typeface="Arial" panose="020B0604020202020204" pitchFamily="34" charset="0"/>
              </a:rPr>
              <a:t>žmonių sveikatos priežiūra</a:t>
            </a:r>
            <a:endParaRPr lang="en-US" sz="1400" b="1" dirty="0">
              <a:solidFill>
                <a:srgbClr val="FF669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informacija ir ryšiai</a:t>
            </a:r>
          </a:p>
          <a:p>
            <a:pPr lvl="0"/>
            <a:endParaRPr lang="lt-LT" sz="1400" dirty="0">
              <a:latin typeface="Arial" panose="020B0604020202020204" pitchFamily="34" charset="0"/>
              <a:cs typeface="Arial" panose="020B0604020202020204" pitchFamily="34" charset="0"/>
            </a:endParaRPr>
          </a:p>
        </p:txBody>
      </p:sp>
      <p:sp>
        <p:nvSpPr>
          <p:cNvPr id="21" name="TextBox 20"/>
          <p:cNvSpPr txBox="1"/>
          <p:nvPr/>
        </p:nvSpPr>
        <p:spPr>
          <a:xfrm>
            <a:off x="4339535" y="1832700"/>
            <a:ext cx="2244299" cy="523220"/>
          </a:xfrm>
          <a:prstGeom prst="rect">
            <a:avLst/>
          </a:prstGeom>
          <a:noFill/>
        </p:spPr>
        <p:txBody>
          <a:bodyPr wrap="square" rtlCol="0">
            <a:spAutoFit/>
          </a:bodyPr>
          <a:lstStyle/>
          <a:p>
            <a:pPr marL="285750" lvl="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apdirbamoji gamyba</a:t>
            </a:r>
          </a:p>
          <a:p>
            <a:pPr marL="285750" lvl="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prekyba</a:t>
            </a:r>
          </a:p>
        </p:txBody>
      </p:sp>
      <p:sp>
        <p:nvSpPr>
          <p:cNvPr id="22" name="TextBox 21"/>
          <p:cNvSpPr txBox="1"/>
          <p:nvPr/>
        </p:nvSpPr>
        <p:spPr>
          <a:xfrm>
            <a:off x="429271" y="4551450"/>
            <a:ext cx="2139040" cy="738664"/>
          </a:xfrm>
          <a:prstGeom prst="rect">
            <a:avLst/>
          </a:prstGeom>
          <a:noFill/>
        </p:spPr>
        <p:txBody>
          <a:bodyPr wrap="square" rtlCol="0">
            <a:spAutoFit/>
          </a:bodyPr>
          <a:lstStyle/>
          <a:p>
            <a:pPr marL="285750" lvl="0"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administracinė veikla</a:t>
            </a:r>
          </a:p>
          <a:p>
            <a:pPr marL="285750" lvl="0" indent="-285750">
              <a:buFont typeface="Arial" panose="020B0604020202020204" pitchFamily="34" charset="0"/>
              <a:buChar char="•"/>
            </a:pPr>
            <a:r>
              <a:rPr lang="pt-BR" sz="1400" b="1" dirty="0">
                <a:solidFill>
                  <a:srgbClr val="FF6699"/>
                </a:solidFill>
                <a:latin typeface="Arial" panose="020B0604020202020204" pitchFamily="34" charset="0"/>
                <a:cs typeface="Arial" panose="020B0604020202020204" pitchFamily="34" charset="0"/>
              </a:rPr>
              <a:t>apgyvendinimo ir maitinimo veikla</a:t>
            </a:r>
          </a:p>
        </p:txBody>
      </p:sp>
      <p:sp>
        <p:nvSpPr>
          <p:cNvPr id="23" name="TextBox 22"/>
          <p:cNvSpPr txBox="1"/>
          <p:nvPr/>
        </p:nvSpPr>
        <p:spPr>
          <a:xfrm>
            <a:off x="4662898" y="4585265"/>
            <a:ext cx="1995461" cy="738664"/>
          </a:xfrm>
          <a:prstGeom prst="rect">
            <a:avLst/>
          </a:prstGeom>
          <a:noFill/>
        </p:spPr>
        <p:txBody>
          <a:bodyPr wrap="square" rtlCol="0">
            <a:spAutoFit/>
          </a:bodyPr>
          <a:lstStyle/>
          <a:p>
            <a:pPr marL="171450" lvl="0" indent="-171450">
              <a:buFont typeface="Arial" panose="020B0604020202020204" pitchFamily="34" charset="0"/>
              <a:buChar char="•"/>
            </a:pPr>
            <a:r>
              <a:rPr lang="en-US" sz="1400" b="1" dirty="0">
                <a:solidFill>
                  <a:srgbClr val="FF6699"/>
                </a:solidFill>
                <a:latin typeface="Arial" panose="020B0604020202020204" pitchFamily="34" charset="0"/>
                <a:cs typeface="Arial" panose="020B0604020202020204" pitchFamily="34" charset="0"/>
              </a:rPr>
              <a:t>vie</a:t>
            </a:r>
            <a:r>
              <a:rPr lang="lt-LT" sz="1400" b="1" dirty="0" err="1">
                <a:solidFill>
                  <a:srgbClr val="FF6699"/>
                </a:solidFill>
                <a:latin typeface="Arial" panose="020B0604020202020204" pitchFamily="34" charset="0"/>
                <a:cs typeface="Arial" panose="020B0604020202020204" pitchFamily="34" charset="0"/>
              </a:rPr>
              <a:t>šasis</a:t>
            </a:r>
            <a:r>
              <a:rPr lang="en-US" sz="1400" b="1" dirty="0">
                <a:solidFill>
                  <a:srgbClr val="FF6699"/>
                </a:solidFill>
                <a:latin typeface="Arial" panose="020B0604020202020204" pitchFamily="34" charset="0"/>
                <a:cs typeface="Arial" panose="020B0604020202020204" pitchFamily="34" charset="0"/>
              </a:rPr>
              <a:t> </a:t>
            </a:r>
            <a:r>
              <a:rPr lang="lt-LT" sz="1400" b="1" dirty="0">
                <a:solidFill>
                  <a:srgbClr val="FF6699"/>
                </a:solidFill>
                <a:latin typeface="Arial" panose="020B0604020202020204" pitchFamily="34" charset="0"/>
                <a:cs typeface="Arial" panose="020B0604020202020204" pitchFamily="34" charset="0"/>
              </a:rPr>
              <a:t>valdymas</a:t>
            </a:r>
            <a:endParaRPr lang="en-US" sz="1400" b="1" dirty="0">
              <a:solidFill>
                <a:srgbClr val="FF6699"/>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lt-LT" sz="1400" b="1" dirty="0">
                <a:solidFill>
                  <a:srgbClr val="FF6699"/>
                </a:solidFill>
                <a:latin typeface="Arial" panose="020B0604020202020204" pitchFamily="34" charset="0"/>
                <a:cs typeface="Arial" panose="020B0604020202020204" pitchFamily="34" charset="0"/>
              </a:rPr>
              <a:t>švietimas</a:t>
            </a:r>
            <a:endParaRPr lang="en-US" sz="1400" b="1" dirty="0">
              <a:solidFill>
                <a:srgbClr val="FF6699"/>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lt-LT" sz="1400" dirty="0">
                <a:latin typeface="Arial" panose="020B0604020202020204" pitchFamily="34" charset="0"/>
                <a:cs typeface="Arial" panose="020B0604020202020204" pitchFamily="34" charset="0"/>
              </a:rPr>
              <a:t>transportas</a:t>
            </a:r>
          </a:p>
        </p:txBody>
      </p:sp>
      <p:sp>
        <p:nvSpPr>
          <p:cNvPr id="30" name="TextBox 29"/>
          <p:cNvSpPr txBox="1"/>
          <p:nvPr/>
        </p:nvSpPr>
        <p:spPr>
          <a:xfrm>
            <a:off x="2335437" y="1782300"/>
            <a:ext cx="907785" cy="830997"/>
          </a:xfrm>
          <a:prstGeom prst="rect">
            <a:avLst/>
          </a:prstGeom>
          <a:noFill/>
        </p:spPr>
        <p:txBody>
          <a:bodyPr wrap="square" rtlCol="0">
            <a:spAutoFit/>
          </a:bodyPr>
          <a:lstStyle/>
          <a:p>
            <a:pPr algn="ctr"/>
            <a:r>
              <a:rPr lang="en-US" sz="1600" dirty="0">
                <a:solidFill>
                  <a:schemeClr val="bg1">
                    <a:lumMod val="50000"/>
                  </a:schemeClr>
                </a:solidFill>
                <a:latin typeface="Arial" panose="020B0604020202020204" pitchFamily="34" charset="0"/>
                <a:cs typeface="Arial" panose="020B0604020202020204" pitchFamily="34" charset="0"/>
              </a:rPr>
              <a:t>64 % </a:t>
            </a:r>
          </a:p>
          <a:p>
            <a:pPr algn="ctr"/>
            <a:r>
              <a:rPr lang="en-US" sz="1600" dirty="0">
                <a:solidFill>
                  <a:schemeClr val="bg1">
                    <a:lumMod val="50000"/>
                  </a:schemeClr>
                </a:solidFill>
                <a:latin typeface="Arial" panose="020B0604020202020204" pitchFamily="34" charset="0"/>
                <a:cs typeface="Arial" panose="020B0604020202020204" pitchFamily="34" charset="0"/>
              </a:rPr>
              <a:t>86 % </a:t>
            </a:r>
          </a:p>
          <a:p>
            <a:pPr algn="ctr"/>
            <a:r>
              <a:rPr lang="en-US" sz="1600" dirty="0">
                <a:solidFill>
                  <a:schemeClr val="bg1">
                    <a:lumMod val="50000"/>
                  </a:schemeClr>
                </a:solidFill>
                <a:latin typeface="Arial" panose="020B0604020202020204" pitchFamily="34" charset="0"/>
                <a:cs typeface="Arial" panose="020B0604020202020204" pitchFamily="34" charset="0"/>
              </a:rPr>
              <a:t>42 %</a:t>
            </a:r>
            <a:endParaRPr lang="lt-LT" sz="1600" dirty="0">
              <a:solidFill>
                <a:schemeClr val="bg1">
                  <a:lumMod val="50000"/>
                </a:schemeClr>
              </a:solidFill>
              <a:latin typeface="Arial" panose="020B0604020202020204" pitchFamily="34" charset="0"/>
              <a:cs typeface="Arial" panose="020B0604020202020204" pitchFamily="34" charset="0"/>
            </a:endParaRPr>
          </a:p>
        </p:txBody>
      </p:sp>
      <p:sp>
        <p:nvSpPr>
          <p:cNvPr id="31" name="TextBox 30"/>
          <p:cNvSpPr txBox="1"/>
          <p:nvPr/>
        </p:nvSpPr>
        <p:spPr>
          <a:xfrm>
            <a:off x="3684902" y="1804094"/>
            <a:ext cx="907785" cy="584775"/>
          </a:xfrm>
          <a:prstGeom prst="rect">
            <a:avLst/>
          </a:prstGeom>
          <a:noFill/>
        </p:spPr>
        <p:txBody>
          <a:bodyPr wrap="square" rtlCol="0">
            <a:spAutoFit/>
          </a:bodyPr>
          <a:lstStyle/>
          <a:p>
            <a:pPr algn="ctr"/>
            <a:r>
              <a:rPr lang="en-US" sz="1600" dirty="0">
                <a:solidFill>
                  <a:schemeClr val="bg1">
                    <a:lumMod val="50000"/>
                  </a:schemeClr>
                </a:solidFill>
                <a:latin typeface="Arial" panose="020B0604020202020204" pitchFamily="34" charset="0"/>
                <a:cs typeface="Arial" panose="020B0604020202020204" pitchFamily="34" charset="0"/>
              </a:rPr>
              <a:t>42 %  </a:t>
            </a:r>
          </a:p>
          <a:p>
            <a:pPr algn="ctr"/>
            <a:r>
              <a:rPr lang="en-US" sz="1600" dirty="0">
                <a:solidFill>
                  <a:schemeClr val="bg1">
                    <a:lumMod val="50000"/>
                  </a:schemeClr>
                </a:solidFill>
                <a:latin typeface="Arial" panose="020B0604020202020204" pitchFamily="34" charset="0"/>
                <a:cs typeface="Arial" panose="020B0604020202020204" pitchFamily="34" charset="0"/>
              </a:rPr>
              <a:t>54 %</a:t>
            </a:r>
            <a:endParaRPr lang="lt-LT" sz="1600" dirty="0">
              <a:solidFill>
                <a:schemeClr val="bg1">
                  <a:lumMod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2421979" y="4620956"/>
            <a:ext cx="907785" cy="584775"/>
          </a:xfrm>
          <a:prstGeom prst="rect">
            <a:avLst/>
          </a:prstGeom>
          <a:noFill/>
        </p:spPr>
        <p:txBody>
          <a:bodyPr wrap="square" rtlCol="0">
            <a:spAutoFit/>
          </a:bodyPr>
          <a:lstStyle/>
          <a:p>
            <a:pPr algn="ctr"/>
            <a:r>
              <a:rPr lang="en-US" sz="1600" dirty="0">
                <a:solidFill>
                  <a:schemeClr val="bg1">
                    <a:lumMod val="50000"/>
                  </a:schemeClr>
                </a:solidFill>
                <a:latin typeface="Arial" panose="020B0604020202020204" pitchFamily="34" charset="0"/>
                <a:cs typeface="Arial" panose="020B0604020202020204" pitchFamily="34" charset="0"/>
              </a:rPr>
              <a:t>47 %  </a:t>
            </a:r>
          </a:p>
          <a:p>
            <a:pPr algn="ctr"/>
            <a:r>
              <a:rPr lang="en-US" sz="1600" b="1" dirty="0">
                <a:solidFill>
                  <a:schemeClr val="bg1">
                    <a:lumMod val="50000"/>
                  </a:schemeClr>
                </a:solidFill>
                <a:latin typeface="Arial" panose="020B0604020202020204" pitchFamily="34" charset="0"/>
                <a:cs typeface="Arial" panose="020B0604020202020204" pitchFamily="34" charset="0"/>
              </a:rPr>
              <a:t>74 %</a:t>
            </a:r>
            <a:endParaRPr lang="lt-LT" sz="1600" b="1" dirty="0">
              <a:solidFill>
                <a:schemeClr val="bg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a:xfrm>
            <a:off x="3881690" y="4526642"/>
            <a:ext cx="907785" cy="830997"/>
          </a:xfrm>
          <a:prstGeom prst="rect">
            <a:avLst/>
          </a:prstGeom>
          <a:noFill/>
        </p:spPr>
        <p:txBody>
          <a:bodyPr wrap="square" rtlCol="0">
            <a:spAutoFit/>
          </a:bodyPr>
          <a:lstStyle/>
          <a:p>
            <a:pPr algn="ctr"/>
            <a:r>
              <a:rPr lang="en-US" sz="1600" dirty="0">
                <a:solidFill>
                  <a:schemeClr val="bg1">
                    <a:lumMod val="50000"/>
                  </a:schemeClr>
                </a:solidFill>
                <a:latin typeface="Arial" panose="020B0604020202020204" pitchFamily="34" charset="0"/>
                <a:cs typeface="Arial" panose="020B0604020202020204" pitchFamily="34" charset="0"/>
              </a:rPr>
              <a:t>63 % </a:t>
            </a:r>
          </a:p>
          <a:p>
            <a:pPr algn="ctr"/>
            <a:r>
              <a:rPr lang="en-US" sz="1600" dirty="0">
                <a:solidFill>
                  <a:schemeClr val="bg1">
                    <a:lumMod val="50000"/>
                  </a:schemeClr>
                </a:solidFill>
                <a:latin typeface="Arial" panose="020B0604020202020204" pitchFamily="34" charset="0"/>
                <a:cs typeface="Arial" panose="020B0604020202020204" pitchFamily="34" charset="0"/>
              </a:rPr>
              <a:t>78 % </a:t>
            </a:r>
          </a:p>
          <a:p>
            <a:pPr algn="ctr"/>
            <a:r>
              <a:rPr lang="en-US" sz="1600" dirty="0">
                <a:solidFill>
                  <a:schemeClr val="bg1">
                    <a:lumMod val="50000"/>
                  </a:schemeClr>
                </a:solidFill>
                <a:latin typeface="Arial" panose="020B0604020202020204" pitchFamily="34" charset="0"/>
                <a:cs typeface="Arial" panose="020B0604020202020204" pitchFamily="34" charset="0"/>
              </a:rPr>
              <a:t>16 %</a:t>
            </a:r>
            <a:endParaRPr lang="lt-LT" sz="1600" dirty="0">
              <a:solidFill>
                <a:schemeClr val="bg1">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3018620" y="3263442"/>
            <a:ext cx="1261241" cy="369332"/>
          </a:xfrm>
          <a:prstGeom prst="rect">
            <a:avLst/>
          </a:prstGeom>
          <a:solidFill>
            <a:srgbClr val="FF6699"/>
          </a:solidFill>
        </p:spPr>
        <p:txBody>
          <a:bodyPr wrap="square" rtlCol="0">
            <a:spAutoFit/>
          </a:bodyPr>
          <a:lstStyle/>
          <a:p>
            <a:r>
              <a:rPr lang="lt-LT" b="1" dirty="0">
                <a:solidFill>
                  <a:schemeClr val="bg1"/>
                </a:solidFill>
                <a:latin typeface="Arial" panose="020B0604020202020204" pitchFamily="34" charset="0"/>
                <a:cs typeface="Arial" panose="020B0604020202020204" pitchFamily="34" charset="0"/>
              </a:rPr>
              <a:t>Atotrūkis</a:t>
            </a:r>
          </a:p>
        </p:txBody>
      </p:sp>
      <p:sp>
        <p:nvSpPr>
          <p:cNvPr id="35" name="TextBox 34"/>
          <p:cNvSpPr txBox="1"/>
          <p:nvPr/>
        </p:nvSpPr>
        <p:spPr>
          <a:xfrm>
            <a:off x="295675" y="5988381"/>
            <a:ext cx="6217222" cy="276999"/>
          </a:xfrm>
          <a:prstGeom prst="rect">
            <a:avLst/>
          </a:prstGeom>
          <a:noFill/>
        </p:spPr>
        <p:txBody>
          <a:bodyPr wrap="square" rtlCol="0">
            <a:spAutoFit/>
          </a:bodyPr>
          <a:lstStyle/>
          <a:p>
            <a:pPr algn="just"/>
            <a:r>
              <a:rPr lang="lt-LT" sz="1200" b="1" dirty="0">
                <a:solidFill>
                  <a:schemeClr val="bg1">
                    <a:lumMod val="50000"/>
                  </a:schemeClr>
                </a:solidFill>
                <a:latin typeface="Arial" panose="020B0604020202020204" pitchFamily="34" charset="0"/>
                <a:cs typeface="Arial" panose="020B0604020202020204" pitchFamily="34" charset="0"/>
              </a:rPr>
              <a:t>Pastaba:</a:t>
            </a:r>
            <a:r>
              <a:rPr lang="lt-LT" sz="1200" dirty="0">
                <a:solidFill>
                  <a:schemeClr val="bg1">
                    <a:lumMod val="50000"/>
                  </a:schemeClr>
                </a:solidFill>
                <a:latin typeface="Arial" panose="020B0604020202020204" pitchFamily="34" charset="0"/>
                <a:cs typeface="Arial" panose="020B0604020202020204" pitchFamily="34" charset="0"/>
              </a:rPr>
              <a:t> Prie ekonominės veiklos skelbiama dirbančių moterų dalis toje veikloje, proc.</a:t>
            </a:r>
          </a:p>
        </p:txBody>
      </p:sp>
      <p:sp>
        <p:nvSpPr>
          <p:cNvPr id="27" name="Stačiakampis 26"/>
          <p:cNvSpPr/>
          <p:nvPr/>
        </p:nvSpPr>
        <p:spPr>
          <a:xfrm>
            <a:off x="7273330" y="1700768"/>
            <a:ext cx="4312542" cy="4185761"/>
          </a:xfrm>
          <a:prstGeom prst="rect">
            <a:avLst/>
          </a:prstGeom>
        </p:spPr>
        <p:txBody>
          <a:bodyPr wrap="square">
            <a:spAutoFit/>
          </a:bodyPr>
          <a:lstStyle/>
          <a:p>
            <a:pPr algn="just"/>
            <a:r>
              <a:rPr lang="lt-LT" sz="1400" b="1" dirty="0">
                <a:solidFill>
                  <a:srgbClr val="FF6699"/>
                </a:solidFill>
                <a:latin typeface="Arial" panose="020B0604020202020204" pitchFamily="34" charset="0"/>
                <a:cs typeface="Arial" panose="020B0604020202020204" pitchFamily="34" charset="0"/>
              </a:rPr>
              <a:t>Moterų TOP profesijos: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parduotuvių pardavėjos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valytojos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buhalterės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slaugos specialistės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mokytojos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administravimo specialistės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virėjos</a:t>
            </a:r>
          </a:p>
          <a:p>
            <a:pPr algn="just"/>
            <a:endParaRPr lang="lt-LT" sz="1400" dirty="0">
              <a:latin typeface="Arial" panose="020B0604020202020204" pitchFamily="34" charset="0"/>
              <a:cs typeface="Arial" panose="020B0604020202020204" pitchFamily="34" charset="0"/>
            </a:endParaRPr>
          </a:p>
          <a:p>
            <a:pPr algn="just"/>
            <a:endParaRPr lang="lt-LT" sz="1400" dirty="0">
              <a:latin typeface="Arial" panose="020B0604020202020204" pitchFamily="34" charset="0"/>
              <a:cs typeface="Arial" panose="020B0604020202020204" pitchFamily="34" charset="0"/>
            </a:endParaRPr>
          </a:p>
          <a:p>
            <a:pPr algn="just"/>
            <a:r>
              <a:rPr lang="lt-LT" sz="1400" b="1" dirty="0">
                <a:solidFill>
                  <a:srgbClr val="00B0F0"/>
                </a:solidFill>
                <a:latin typeface="Arial" panose="020B0604020202020204" pitchFamily="34" charset="0"/>
                <a:cs typeface="Arial" panose="020B0604020202020204" pitchFamily="34" charset="0"/>
              </a:rPr>
              <a:t>Vyrų TOP profesijos: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vairuotojai</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įmonių vadovai (įstaigų, pardavimų, verslo paslaugų srities)</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statybininkai</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krovikai</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mechanikai</a:t>
            </a:r>
          </a:p>
          <a:p>
            <a:pPr marL="742950" lvl="1" indent="-285750" algn="just">
              <a:buFont typeface="Wingdings" panose="05000000000000000000" pitchFamily="2" charset="2"/>
              <a:buChar char="§"/>
            </a:pPr>
            <a:r>
              <a:rPr lang="lt-LT" sz="1400" dirty="0">
                <a:latin typeface="Arial" panose="020B0604020202020204" pitchFamily="34" charset="0"/>
                <a:cs typeface="Arial" panose="020B0604020202020204" pitchFamily="34" charset="0"/>
              </a:rPr>
              <a:t>suvirintojai</a:t>
            </a:r>
          </a:p>
          <a:p>
            <a:pPr algn="just"/>
            <a:endParaRPr lang="lt-LT" sz="1400" dirty="0">
              <a:latin typeface="Arial" panose="020B0604020202020204" pitchFamily="34" charset="0"/>
              <a:cs typeface="Arial" panose="020B0604020202020204" pitchFamily="34" charset="0"/>
            </a:endParaRPr>
          </a:p>
        </p:txBody>
      </p:sp>
      <p:sp>
        <p:nvSpPr>
          <p:cNvPr id="36" name="TextBox 35"/>
          <p:cNvSpPr txBox="1"/>
          <p:nvPr/>
        </p:nvSpPr>
        <p:spPr>
          <a:xfrm>
            <a:off x="7131431" y="5988381"/>
            <a:ext cx="5134460" cy="276999"/>
          </a:xfrm>
          <a:prstGeom prst="rect">
            <a:avLst/>
          </a:prstGeom>
          <a:noFill/>
        </p:spPr>
        <p:txBody>
          <a:bodyPr wrap="square" rtlCol="0">
            <a:spAutoFit/>
          </a:bodyPr>
          <a:lstStyle/>
          <a:p>
            <a:pPr algn="just"/>
            <a:r>
              <a:rPr lang="lt-LT" sz="1200" dirty="0">
                <a:solidFill>
                  <a:schemeClr val="bg1">
                    <a:lumMod val="50000"/>
                  </a:schemeClr>
                </a:solidFill>
                <a:latin typeface="Arial" panose="020B0604020202020204" pitchFamily="34" charset="0"/>
                <a:cs typeface="Arial" panose="020B0604020202020204" pitchFamily="34" charset="0"/>
              </a:rPr>
              <a:t>Pastaba. Pateikiamos profesijos pagal absoliutų apdraustųjų skaičių.</a:t>
            </a:r>
          </a:p>
        </p:txBody>
      </p:sp>
      <p:sp>
        <p:nvSpPr>
          <p:cNvPr id="29" name="Stačiakampis 28"/>
          <p:cNvSpPr/>
          <p:nvPr/>
        </p:nvSpPr>
        <p:spPr>
          <a:xfrm>
            <a:off x="6802408" y="1277538"/>
            <a:ext cx="4783464" cy="307777"/>
          </a:xfrm>
          <a:prstGeom prst="rect">
            <a:avLst/>
          </a:prstGeom>
        </p:spPr>
        <p:txBody>
          <a:bodyPr wrap="square">
            <a:spAutoFit/>
          </a:bodyPr>
          <a:lstStyle/>
          <a:p>
            <a:pPr algn="ctr"/>
            <a:r>
              <a:rPr lang="lt-LT" sz="1400" b="1" dirty="0">
                <a:latin typeface="Arial" panose="020B0604020202020204" pitchFamily="34" charset="0"/>
                <a:cs typeface="Arial" panose="020B0604020202020204" pitchFamily="34" charset="0"/>
              </a:rPr>
              <a:t>Egzistuoja horizontali segregacija („stiklinės sienos“):</a:t>
            </a:r>
          </a:p>
        </p:txBody>
      </p:sp>
      <p:sp>
        <p:nvSpPr>
          <p:cNvPr id="3" name="Suapvalintas stačiakampis 2"/>
          <p:cNvSpPr/>
          <p:nvPr/>
        </p:nvSpPr>
        <p:spPr>
          <a:xfrm>
            <a:off x="10353368" y="2094309"/>
            <a:ext cx="1521514" cy="393252"/>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latin typeface="Arial" panose="020B0604020202020204" pitchFamily="34" charset="0"/>
                <a:cs typeface="Arial" panose="020B0604020202020204" pitchFamily="34" charset="0"/>
              </a:rPr>
              <a:t>žmonių sveikata</a:t>
            </a:r>
          </a:p>
        </p:txBody>
      </p:sp>
      <p:sp>
        <p:nvSpPr>
          <p:cNvPr id="37" name="Suapvalintas stačiakampis 36"/>
          <p:cNvSpPr/>
          <p:nvPr/>
        </p:nvSpPr>
        <p:spPr>
          <a:xfrm>
            <a:off x="10353369" y="2708434"/>
            <a:ext cx="1521514" cy="393252"/>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latin typeface="Arial" panose="020B0604020202020204" pitchFamily="34" charset="0"/>
                <a:cs typeface="Arial" panose="020B0604020202020204" pitchFamily="34" charset="0"/>
              </a:rPr>
              <a:t>švietimas</a:t>
            </a:r>
          </a:p>
        </p:txBody>
      </p:sp>
      <p:sp>
        <p:nvSpPr>
          <p:cNvPr id="38" name="Suapvalintas stačiakampis 37"/>
          <p:cNvSpPr/>
          <p:nvPr/>
        </p:nvSpPr>
        <p:spPr>
          <a:xfrm>
            <a:off x="10307678" y="4707888"/>
            <a:ext cx="1521514" cy="39325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latin typeface="Arial" panose="020B0604020202020204" pitchFamily="34" charset="0"/>
                <a:cs typeface="Arial" panose="020B0604020202020204" pitchFamily="34" charset="0"/>
              </a:rPr>
              <a:t>transportas</a:t>
            </a:r>
          </a:p>
        </p:txBody>
      </p:sp>
      <p:sp>
        <p:nvSpPr>
          <p:cNvPr id="39" name="Suapvalintas stačiakampis 38"/>
          <p:cNvSpPr/>
          <p:nvPr/>
        </p:nvSpPr>
        <p:spPr>
          <a:xfrm>
            <a:off x="10307679" y="5322013"/>
            <a:ext cx="1521514" cy="39325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latin typeface="Arial" panose="020B0604020202020204" pitchFamily="34" charset="0"/>
                <a:cs typeface="Arial" panose="020B0604020202020204" pitchFamily="34" charset="0"/>
              </a:rPr>
              <a:t>statyba</a:t>
            </a:r>
          </a:p>
        </p:txBody>
      </p:sp>
      <p:sp>
        <p:nvSpPr>
          <p:cNvPr id="42" name="TextBox 41"/>
          <p:cNvSpPr txBox="1"/>
          <p:nvPr/>
        </p:nvSpPr>
        <p:spPr>
          <a:xfrm>
            <a:off x="511956" y="1433452"/>
            <a:ext cx="2931061" cy="276999"/>
          </a:xfrm>
          <a:prstGeom prst="rect">
            <a:avLst/>
          </a:prstGeom>
          <a:noFill/>
        </p:spPr>
        <p:txBody>
          <a:bodyPr wrap="square" rtlCol="0">
            <a:spAutoFit/>
          </a:bodyPr>
          <a:lstStyle/>
          <a:p>
            <a:pPr algn="ctr"/>
            <a:r>
              <a:rPr lang="lt-LT" sz="1200" dirty="0">
                <a:solidFill>
                  <a:schemeClr val="bg1">
                    <a:lumMod val="50000"/>
                  </a:schemeClr>
                </a:solidFill>
                <a:latin typeface="Arial" panose="020B0604020202020204" pitchFamily="34" charset="0"/>
                <a:cs typeface="Arial" panose="020B0604020202020204" pitchFamily="34" charset="0"/>
              </a:rPr>
              <a:t>Moterų dalis tame sektoriuje, proc.:</a:t>
            </a:r>
          </a:p>
        </p:txBody>
      </p:sp>
      <p:sp>
        <p:nvSpPr>
          <p:cNvPr id="43" name="TextBox 42"/>
          <p:cNvSpPr txBox="1"/>
          <p:nvPr/>
        </p:nvSpPr>
        <p:spPr>
          <a:xfrm>
            <a:off x="312161" y="4287605"/>
            <a:ext cx="2931061" cy="276999"/>
          </a:xfrm>
          <a:prstGeom prst="rect">
            <a:avLst/>
          </a:prstGeom>
          <a:noFill/>
        </p:spPr>
        <p:txBody>
          <a:bodyPr wrap="square" rtlCol="0">
            <a:spAutoFit/>
          </a:bodyPr>
          <a:lstStyle/>
          <a:p>
            <a:pPr algn="ctr"/>
            <a:r>
              <a:rPr lang="lt-LT" sz="1200" dirty="0">
                <a:solidFill>
                  <a:schemeClr val="bg1">
                    <a:lumMod val="50000"/>
                  </a:schemeClr>
                </a:solidFill>
                <a:latin typeface="Arial" panose="020B0604020202020204" pitchFamily="34" charset="0"/>
                <a:cs typeface="Arial" panose="020B0604020202020204" pitchFamily="34" charset="0"/>
              </a:rPr>
              <a:t>Moterų dalis tame sektoriuje, proc.:</a:t>
            </a:r>
          </a:p>
        </p:txBody>
      </p:sp>
      <p:sp>
        <p:nvSpPr>
          <p:cNvPr id="44" name="TextBox 43"/>
          <p:cNvSpPr txBox="1"/>
          <p:nvPr/>
        </p:nvSpPr>
        <p:spPr>
          <a:xfrm>
            <a:off x="3894383" y="4260260"/>
            <a:ext cx="2931061" cy="276999"/>
          </a:xfrm>
          <a:prstGeom prst="rect">
            <a:avLst/>
          </a:prstGeom>
          <a:noFill/>
        </p:spPr>
        <p:txBody>
          <a:bodyPr wrap="square" rtlCol="0">
            <a:spAutoFit/>
          </a:bodyPr>
          <a:lstStyle/>
          <a:p>
            <a:pPr algn="ctr"/>
            <a:r>
              <a:rPr lang="lt-LT" sz="1200" dirty="0">
                <a:solidFill>
                  <a:schemeClr val="bg1">
                    <a:lumMod val="50000"/>
                  </a:schemeClr>
                </a:solidFill>
                <a:latin typeface="Arial" panose="020B0604020202020204" pitchFamily="34" charset="0"/>
                <a:cs typeface="Arial" panose="020B0604020202020204" pitchFamily="34" charset="0"/>
              </a:rPr>
              <a:t>Moterų dalis tame sektoriuje, proc.:</a:t>
            </a:r>
          </a:p>
        </p:txBody>
      </p:sp>
      <p:sp>
        <p:nvSpPr>
          <p:cNvPr id="45" name="TextBox 44"/>
          <p:cNvSpPr txBox="1"/>
          <p:nvPr/>
        </p:nvSpPr>
        <p:spPr>
          <a:xfrm>
            <a:off x="3662427" y="1441058"/>
            <a:ext cx="2931061" cy="276999"/>
          </a:xfrm>
          <a:prstGeom prst="rect">
            <a:avLst/>
          </a:prstGeom>
          <a:noFill/>
        </p:spPr>
        <p:txBody>
          <a:bodyPr wrap="square" rtlCol="0">
            <a:spAutoFit/>
          </a:bodyPr>
          <a:lstStyle/>
          <a:p>
            <a:pPr algn="ctr"/>
            <a:r>
              <a:rPr lang="lt-LT" sz="1200" dirty="0">
                <a:solidFill>
                  <a:schemeClr val="bg1">
                    <a:lumMod val="50000"/>
                  </a:schemeClr>
                </a:solidFill>
                <a:latin typeface="Arial" panose="020B0604020202020204" pitchFamily="34" charset="0"/>
                <a:cs typeface="Arial" panose="020B0604020202020204" pitchFamily="34" charset="0"/>
              </a:rPr>
              <a:t>Moterų dalis tame sektoriuje, proc.:</a:t>
            </a:r>
          </a:p>
        </p:txBody>
      </p:sp>
      <p:cxnSp>
        <p:nvCxnSpPr>
          <p:cNvPr id="40" name="Tiesioji jungtis 39">
            <a:extLst>
              <a:ext uri="{FF2B5EF4-FFF2-40B4-BE49-F238E27FC236}">
                <a16:creationId xmlns:a16="http://schemas.microsoft.com/office/drawing/2014/main" id="{A06C8062-2DBC-402D-A4CA-7F9D5799BFE3}"/>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51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6067" y="6434033"/>
            <a:ext cx="538845" cy="368752"/>
          </a:xfrm>
          <a:prstGeom prst="rect">
            <a:avLst/>
          </a:prstGeom>
        </p:spPr>
      </p:pic>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2436" y="195285"/>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8A2062"/>
                </a:solidFill>
                <a:latin typeface="Arial" panose="020B0604020202020204" pitchFamily="34" charset="0"/>
                <a:cs typeface="Arial" panose="020B0604020202020204" pitchFamily="34" charset="0"/>
              </a:rPr>
              <a:t>Informacijos</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ir</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ry</a:t>
            </a:r>
            <a:r>
              <a:rPr lang="lt-LT" sz="3200" dirty="0">
                <a:solidFill>
                  <a:srgbClr val="8A2062"/>
                </a:solidFill>
                <a:latin typeface="Arial" panose="020B0604020202020204" pitchFamily="34" charset="0"/>
                <a:cs typeface="Arial" panose="020B0604020202020204" pitchFamily="34" charset="0"/>
              </a:rPr>
              <a:t>šių</a:t>
            </a:r>
            <a:r>
              <a:rPr lang="en-US" sz="3200" dirty="0">
                <a:solidFill>
                  <a:srgbClr val="8A2062"/>
                </a:solidFill>
                <a:latin typeface="Arial" panose="020B0604020202020204" pitchFamily="34" charset="0"/>
                <a:cs typeface="Arial" panose="020B0604020202020204" pitchFamily="34" charset="0"/>
              </a:rPr>
              <a:t> </a:t>
            </a:r>
            <a:r>
              <a:rPr lang="en-US" sz="3200" dirty="0" err="1">
                <a:solidFill>
                  <a:srgbClr val="8A2062"/>
                </a:solidFill>
                <a:latin typeface="Arial" panose="020B0604020202020204" pitchFamily="34" charset="0"/>
                <a:cs typeface="Arial" panose="020B0604020202020204" pitchFamily="34" charset="0"/>
              </a:rPr>
              <a:t>veiklo</a:t>
            </a:r>
            <a:r>
              <a:rPr lang="lt-LT" sz="3200" dirty="0">
                <a:solidFill>
                  <a:srgbClr val="8A2062"/>
                </a:solidFill>
                <a:latin typeface="Arial" panose="020B0604020202020204" pitchFamily="34" charset="0"/>
                <a:cs typeface="Arial" panose="020B0604020202020204" pitchFamily="34" charset="0"/>
              </a:rPr>
              <a:t>je </a:t>
            </a:r>
            <a:r>
              <a:rPr lang="en-US" sz="3200" dirty="0" err="1">
                <a:solidFill>
                  <a:srgbClr val="8A2062"/>
                </a:solidFill>
                <a:latin typeface="Arial" panose="020B0604020202020204" pitchFamily="34" charset="0"/>
                <a:cs typeface="Arial" panose="020B0604020202020204" pitchFamily="34" charset="0"/>
              </a:rPr>
              <a:t>atotr</a:t>
            </a:r>
            <a:r>
              <a:rPr lang="lt-LT" sz="3200" dirty="0">
                <a:solidFill>
                  <a:srgbClr val="8A2062"/>
                </a:solidFill>
                <a:latin typeface="Arial" panose="020B0604020202020204" pitchFamily="34" charset="0"/>
                <a:cs typeface="Arial" panose="020B0604020202020204" pitchFamily="34" charset="0"/>
              </a:rPr>
              <a:t>ū</a:t>
            </a:r>
            <a:r>
              <a:rPr lang="en-US" sz="3200" dirty="0" err="1">
                <a:solidFill>
                  <a:srgbClr val="8A2062"/>
                </a:solidFill>
                <a:latin typeface="Arial" panose="020B0604020202020204" pitchFamily="34" charset="0"/>
                <a:cs typeface="Arial" panose="020B0604020202020204" pitchFamily="34" charset="0"/>
              </a:rPr>
              <a:t>kis</a:t>
            </a:r>
            <a:r>
              <a:rPr lang="en-US" sz="3200" dirty="0">
                <a:solidFill>
                  <a:srgbClr val="8A2062"/>
                </a:solidFill>
                <a:latin typeface="Arial" panose="020B0604020202020204" pitchFamily="34" charset="0"/>
                <a:cs typeface="Arial" panose="020B0604020202020204" pitchFamily="34" charset="0"/>
              </a:rPr>
              <a:t> ma</a:t>
            </a:r>
            <a:r>
              <a:rPr lang="lt-LT" sz="3200" dirty="0" err="1">
                <a:solidFill>
                  <a:srgbClr val="8A2062"/>
                </a:solidFill>
                <a:latin typeface="Arial" panose="020B0604020202020204" pitchFamily="34" charset="0"/>
                <a:cs typeface="Arial" panose="020B0604020202020204" pitchFamily="34" charset="0"/>
              </a:rPr>
              <a:t>žė</a:t>
            </a:r>
            <a:r>
              <a:rPr lang="en-US" sz="3200" dirty="0">
                <a:solidFill>
                  <a:srgbClr val="8A2062"/>
                </a:solidFill>
                <a:latin typeface="Arial" panose="020B0604020202020204" pitchFamily="34" charset="0"/>
                <a:cs typeface="Arial" panose="020B0604020202020204" pitchFamily="34" charset="0"/>
              </a:rPr>
              <a:t>ja</a:t>
            </a:r>
            <a:r>
              <a:rPr lang="lt-LT" sz="3200" dirty="0">
                <a:solidFill>
                  <a:srgbClr val="8A2062"/>
                </a:solidFill>
                <a:latin typeface="Arial" panose="020B0604020202020204" pitchFamily="34" charset="0"/>
                <a:cs typeface="Arial" panose="020B0604020202020204" pitchFamily="34" charset="0"/>
              </a:rPr>
              <a:t>: </a:t>
            </a:r>
          </a:p>
          <a:p>
            <a:r>
              <a:rPr lang="lt-LT" sz="2800" dirty="0">
                <a:latin typeface="Arial" panose="020B0604020202020204" pitchFamily="34" charset="0"/>
                <a:cs typeface="Arial" panose="020B0604020202020204" pitchFamily="34" charset="0"/>
              </a:rPr>
              <a:t>kompiuterių programavimo veikloje dirba daugiau moterų</a:t>
            </a:r>
            <a:endParaRPr lang="lt-LT" sz="3200" dirty="0">
              <a:latin typeface="Arial" panose="020B0604020202020204" pitchFamily="34" charset="0"/>
              <a:cs typeface="Arial" panose="020B0604020202020204" pitchFamily="34" charset="0"/>
            </a:endParaRPr>
          </a:p>
        </p:txBody>
      </p:sp>
      <p:cxnSp>
        <p:nvCxnSpPr>
          <p:cNvPr id="19" name="Tiesioji jungtis 18">
            <a:extLst>
              <a:ext uri="{FF2B5EF4-FFF2-40B4-BE49-F238E27FC236}">
                <a16:creationId xmlns:a16="http://schemas.microsoft.com/office/drawing/2014/main" id="{50D92050-B066-4BB3-9055-784AB7719D5E}"/>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EE30D56-873E-4C26-94A6-1A035B48B296}"/>
              </a:ext>
            </a:extLst>
          </p:cNvPr>
          <p:cNvSpPr txBox="1"/>
          <p:nvPr/>
        </p:nvSpPr>
        <p:spPr>
          <a:xfrm>
            <a:off x="5728599" y="1154920"/>
            <a:ext cx="6194622" cy="677108"/>
          </a:xfrm>
          <a:prstGeom prst="rect">
            <a:avLst/>
          </a:prstGeom>
          <a:noFill/>
        </p:spPr>
        <p:txBody>
          <a:bodyPr wrap="square" rtlCol="0">
            <a:spAutoFit/>
          </a:bodyPr>
          <a:lstStyle/>
          <a:p>
            <a:pPr marL="285750" indent="-285750" algn="just">
              <a:buFont typeface="Arial" panose="020B0604020202020204" pitchFamily="34" charset="0"/>
              <a:buChar char="•"/>
            </a:pPr>
            <a:r>
              <a:rPr lang="lt-LT" sz="1400" b="1" dirty="0">
                <a:latin typeface="Arial" panose="020B0604020202020204" pitchFamily="34" charset="0"/>
                <a:cs typeface="Arial" panose="020B0604020202020204" pitchFamily="34" charset="0"/>
              </a:rPr>
              <a:t>Informacijos ir ryšių veikloje (iš viso dirba 53 tūkst.) </a:t>
            </a:r>
            <a:r>
              <a:rPr lang="lt-LT" sz="1200" dirty="0">
                <a:latin typeface="Arial" panose="020B0604020202020204" pitchFamily="34" charset="0"/>
                <a:cs typeface="Arial" panose="020B0604020202020204" pitchFamily="34" charset="0"/>
              </a:rPr>
              <a:t>vyrų vidutinės darbo pajamos 2024 </a:t>
            </a:r>
            <a:r>
              <a:rPr lang="en-US" sz="1200" dirty="0" err="1">
                <a:latin typeface="Arial" panose="020B0604020202020204" pitchFamily="34" charset="0"/>
                <a:cs typeface="Arial" panose="020B0604020202020204" pitchFamily="34" charset="0"/>
              </a:rPr>
              <a:t>lapkrit</a:t>
            </a:r>
            <a:r>
              <a:rPr lang="lt-LT" sz="1200" dirty="0">
                <a:latin typeface="Arial" panose="020B0604020202020204" pitchFamily="34" charset="0"/>
                <a:cs typeface="Arial" panose="020B0604020202020204" pitchFamily="34" charset="0"/>
              </a:rPr>
              <a:t>į – 3 940 Eur (į rankas 2 384 Eur), moterų – 2 714 Eur (į rankas 1 647 Eur). 42 proc. dirbančių – moterys.</a:t>
            </a:r>
            <a:r>
              <a:rPr lang="en-US" sz="1200" dirty="0">
                <a:latin typeface="Arial" panose="020B0604020202020204" pitchFamily="34" charset="0"/>
                <a:cs typeface="Arial" panose="020B0604020202020204" pitchFamily="34" charset="0"/>
              </a:rPr>
              <a:t> </a:t>
            </a:r>
            <a:r>
              <a:rPr lang="en-US" sz="1200" b="1" u="sng" dirty="0" err="1">
                <a:solidFill>
                  <a:srgbClr val="8A2062"/>
                </a:solidFill>
                <a:latin typeface="Arial" panose="020B0604020202020204" pitchFamily="34" charset="0"/>
                <a:cs typeface="Arial" panose="020B0604020202020204" pitchFamily="34" charset="0"/>
              </a:rPr>
              <a:t>Skirtumas</a:t>
            </a:r>
            <a:r>
              <a:rPr lang="en-US" sz="1200" b="1" u="sng" dirty="0">
                <a:solidFill>
                  <a:srgbClr val="8A2062"/>
                </a:solidFill>
                <a:latin typeface="Arial" panose="020B0604020202020204" pitchFamily="34" charset="0"/>
                <a:cs typeface="Arial" panose="020B0604020202020204" pitchFamily="34" charset="0"/>
              </a:rPr>
              <a:t> </a:t>
            </a:r>
            <a:r>
              <a:rPr lang="lt-LT" sz="1200" b="1" u="sng" dirty="0">
                <a:solidFill>
                  <a:srgbClr val="8A2062"/>
                </a:solidFill>
                <a:latin typeface="Arial" panose="020B0604020202020204" pitchFamily="34" charset="0"/>
                <a:cs typeface="Arial" panose="020B0604020202020204" pitchFamily="34" charset="0"/>
              </a:rPr>
              <a:t>į rankas 737 Eur</a:t>
            </a:r>
            <a:endParaRPr lang="lt-LT" sz="1400" b="1" u="sng" dirty="0">
              <a:solidFill>
                <a:srgbClr val="8A206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7F64EA7-F795-40CD-80BF-4E0497B31F4D}"/>
              </a:ext>
            </a:extLst>
          </p:cNvPr>
          <p:cNvSpPr txBox="1"/>
          <p:nvPr/>
        </p:nvSpPr>
        <p:spPr>
          <a:xfrm>
            <a:off x="5728599" y="4268320"/>
            <a:ext cx="6194622" cy="2369880"/>
          </a:xfrm>
          <a:prstGeom prst="rect">
            <a:avLst/>
          </a:prstGeom>
          <a:noFill/>
        </p:spPr>
        <p:txBody>
          <a:bodyPr wrap="square" rtlCol="0">
            <a:spAutoFit/>
          </a:bodyPr>
          <a:lstStyle/>
          <a:p>
            <a:pPr marL="285750" indent="-285750" algn="just">
              <a:buFont typeface="Arial" panose="020B0604020202020204" pitchFamily="34" charset="0"/>
              <a:buChar char="•"/>
            </a:pPr>
            <a:r>
              <a:rPr lang="lt-LT" sz="1200" dirty="0">
                <a:latin typeface="Arial" panose="020B0604020202020204" pitchFamily="34" charset="0"/>
                <a:cs typeface="Arial" panose="020B0604020202020204" pitchFamily="34" charset="0"/>
              </a:rPr>
              <a:t>57</a:t>
            </a:r>
            <a:r>
              <a:rPr lang="en-US" sz="1200" dirty="0">
                <a:latin typeface="Arial" panose="020B0604020202020204" pitchFamily="34" charset="0"/>
                <a:cs typeface="Arial" panose="020B0604020202020204" pitchFamily="34" charset="0"/>
              </a:rPr>
              <a:t> proc. </a:t>
            </a:r>
            <a:r>
              <a:rPr lang="en-US" sz="1200" dirty="0" err="1">
                <a:latin typeface="Arial" panose="020B0604020202020204" pitchFamily="34" charset="0"/>
                <a:cs typeface="Arial" panose="020B0604020202020204" pitchFamily="34" charset="0"/>
              </a:rPr>
              <a:t>dirban</a:t>
            </a:r>
            <a:r>
              <a:rPr lang="lt-LT" sz="1200" dirty="0" err="1">
                <a:latin typeface="Arial" panose="020B0604020202020204" pitchFamily="34" charset="0"/>
                <a:cs typeface="Arial" panose="020B0604020202020204" pitchFamily="34" charset="0"/>
              </a:rPr>
              <a:t>čių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informacijos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ry</a:t>
            </a:r>
            <a:r>
              <a:rPr lang="lt-LT" sz="1200" dirty="0">
                <a:latin typeface="Arial" panose="020B0604020202020204" pitchFamily="34" charset="0"/>
                <a:cs typeface="Arial" panose="020B0604020202020204" pitchFamily="34" charset="0"/>
              </a:rPr>
              <a:t>šių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veikloje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dirba</a:t>
            </a:r>
            <a:r>
              <a:rPr lang="en-US" sz="12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konkrečiai </a:t>
            </a:r>
            <a:r>
              <a:rPr lang="lt-LT" sz="1400" b="1" dirty="0">
                <a:latin typeface="Arial" panose="020B0604020202020204" pitchFamily="34" charset="0"/>
                <a:cs typeface="Arial" panose="020B0604020202020204" pitchFamily="34" charset="0"/>
              </a:rPr>
              <a:t>kompiuterių programavimo, konsultacinėje ir susijusioje veikloje</a:t>
            </a:r>
            <a:r>
              <a:rPr lang="lt-LT" sz="14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Čia vyrų vidutinės darbo pajamos 2024 lapkritį – 4 297 Eur (į rankas 2 600 Eur), moterų – 3 105 Eur (į rankas 1 879 Eur). </a:t>
            </a:r>
            <a:r>
              <a:rPr lang="en-US" sz="1200" b="1" u="sng" dirty="0" err="1">
                <a:solidFill>
                  <a:srgbClr val="8A2062"/>
                </a:solidFill>
                <a:latin typeface="Arial" panose="020B0604020202020204" pitchFamily="34" charset="0"/>
                <a:cs typeface="Arial" panose="020B0604020202020204" pitchFamily="34" charset="0"/>
              </a:rPr>
              <a:t>Skirtumas</a:t>
            </a:r>
            <a:r>
              <a:rPr lang="en-US" sz="1200" b="1" u="sng" dirty="0">
                <a:solidFill>
                  <a:srgbClr val="8A2062"/>
                </a:solidFill>
                <a:latin typeface="Arial" panose="020B0604020202020204" pitchFamily="34" charset="0"/>
                <a:cs typeface="Arial" panose="020B0604020202020204" pitchFamily="34" charset="0"/>
              </a:rPr>
              <a:t> </a:t>
            </a:r>
            <a:r>
              <a:rPr lang="lt-LT" sz="1200" b="1" u="sng" dirty="0">
                <a:solidFill>
                  <a:srgbClr val="8A2062"/>
                </a:solidFill>
                <a:latin typeface="Arial" panose="020B0604020202020204" pitchFamily="34" charset="0"/>
                <a:cs typeface="Arial" panose="020B0604020202020204" pitchFamily="34" charset="0"/>
              </a:rPr>
              <a:t>į rankas 721 Eur</a:t>
            </a:r>
            <a:endParaRPr lang="en-US" sz="1200" dirty="0">
              <a:solidFill>
                <a:srgbClr val="8A206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200" dirty="0">
                <a:latin typeface="Arial" panose="020B0604020202020204" pitchFamily="34" charset="0"/>
                <a:cs typeface="Arial" panose="020B0604020202020204" pitchFamily="34" charset="0"/>
              </a:rPr>
              <a:t>Kompiuterių programavimo, konsultacinėje ir susijusioje veikloje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a:t>
            </a:r>
            <a:r>
              <a:rPr lang="lt-LT" sz="1200" dirty="0">
                <a:latin typeface="Arial" panose="020B0604020202020204" pitchFamily="34" charset="0"/>
                <a:cs typeface="Arial" panose="020B0604020202020204" pitchFamily="34" charset="0"/>
              </a:rPr>
              <a:t>š</a:t>
            </a:r>
            <a:r>
              <a:rPr lang="en-US" sz="1200" dirty="0">
                <a:latin typeface="Arial" panose="020B0604020202020204" pitchFamily="34" charset="0"/>
                <a:cs typeface="Arial" panose="020B0604020202020204" pitchFamily="34" charset="0"/>
              </a:rPr>
              <a:t> 30 t</a:t>
            </a:r>
            <a:r>
              <a:rPr lang="lt-LT" sz="1200" dirty="0">
                <a:latin typeface="Arial" panose="020B0604020202020204" pitchFamily="34" charset="0"/>
                <a:cs typeface="Arial" panose="020B0604020202020204" pitchFamily="34" charset="0"/>
              </a:rPr>
              <a:t>ū</a:t>
            </a:r>
            <a:r>
              <a:rPr lang="en-US" sz="1200" dirty="0" err="1">
                <a:latin typeface="Arial" panose="020B0604020202020204" pitchFamily="34" charset="0"/>
                <a:cs typeface="Arial" panose="020B0604020202020204" pitchFamily="34" charset="0"/>
              </a:rPr>
              <a:t>kst</a:t>
            </a:r>
            <a:r>
              <a:rPr lang="en-US" sz="12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d</a:t>
            </a:r>
            <a:r>
              <a:rPr lang="en-US" sz="1200" dirty="0" err="1">
                <a:latin typeface="Arial" panose="020B0604020202020204" pitchFamily="34" charset="0"/>
                <a:cs typeface="Arial" panose="020B0604020202020204" pitchFamily="34" charset="0"/>
              </a:rPr>
              <a:t>irban</a:t>
            </a:r>
            <a:r>
              <a:rPr lang="lt-LT" sz="1200" dirty="0" err="1">
                <a:latin typeface="Arial" panose="020B0604020202020204" pitchFamily="34" charset="0"/>
                <a:cs typeface="Arial" panose="020B0604020202020204" pitchFamily="34" charset="0"/>
              </a:rPr>
              <a:t>čių</a:t>
            </a:r>
            <a:r>
              <a:rPr lang="en-US" sz="1200" dirty="0">
                <a:latin typeface="Arial" panose="020B0604020202020204" pitchFamily="34" charset="0"/>
                <a:cs typeface="Arial" panose="020B0604020202020204" pitchFamily="34" charset="0"/>
              </a:rPr>
              <a:t> 10,5 t</a:t>
            </a:r>
            <a:r>
              <a:rPr lang="lt-LT" sz="1200" dirty="0">
                <a:latin typeface="Arial" panose="020B0604020202020204" pitchFamily="34" charset="0"/>
                <a:cs typeface="Arial" panose="020B0604020202020204" pitchFamily="34" charset="0"/>
              </a:rPr>
              <a:t>ū</a:t>
            </a:r>
            <a:r>
              <a:rPr lang="en-US" sz="1200" dirty="0" err="1">
                <a:latin typeface="Arial" panose="020B0604020202020204" pitchFamily="34" charset="0"/>
                <a:cs typeface="Arial" panose="020B0604020202020204" pitchFamily="34" charset="0"/>
              </a:rPr>
              <a:t>kst</a:t>
            </a:r>
            <a:r>
              <a:rPr lang="en-US" sz="12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ra </a:t>
            </a:r>
            <a:r>
              <a:rPr lang="en-US" sz="1200" dirty="0" err="1">
                <a:latin typeface="Arial" panose="020B0604020202020204" pitchFamily="34" charset="0"/>
                <a:cs typeface="Arial" panose="020B0604020202020204" pitchFamily="34" charset="0"/>
              </a:rPr>
              <a:t>moterys</a:t>
            </a:r>
            <a:r>
              <a:rPr lang="en-US" sz="1200" dirty="0">
                <a:latin typeface="Arial" panose="020B0604020202020204" pitchFamily="34" charset="0"/>
                <a:cs typeface="Arial" panose="020B0604020202020204" pitchFamily="34" charset="0"/>
              </a:rPr>
              <a:t> (2019 m. – 5,7 t</a:t>
            </a:r>
            <a:r>
              <a:rPr lang="lt-LT" sz="1200" dirty="0">
                <a:latin typeface="Arial" panose="020B0604020202020204" pitchFamily="34" charset="0"/>
                <a:cs typeface="Arial" panose="020B0604020202020204" pitchFamily="34" charset="0"/>
              </a:rPr>
              <a:t>ū</a:t>
            </a:r>
            <a:r>
              <a:rPr lang="en-US" sz="1200" dirty="0" err="1">
                <a:latin typeface="Arial" panose="020B0604020202020204" pitchFamily="34" charset="0"/>
                <a:cs typeface="Arial" panose="020B0604020202020204" pitchFamily="34" charset="0"/>
              </a:rPr>
              <a:t>kst</a:t>
            </a:r>
            <a:r>
              <a:rPr lang="en-US" sz="12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m</a:t>
            </a:r>
            <a:r>
              <a:rPr lang="en-US" sz="1200" dirty="0" err="1">
                <a:latin typeface="Arial" panose="020B0604020202020204" pitchFamily="34" charset="0"/>
                <a:cs typeface="Arial" panose="020B0604020202020204" pitchFamily="34" charset="0"/>
              </a:rPr>
              <a:t>oter</a:t>
            </a:r>
            <a:r>
              <a:rPr lang="lt-LT" sz="1200" dirty="0">
                <a:latin typeface="Arial" panose="020B0604020202020204" pitchFamily="34" charset="0"/>
                <a:cs typeface="Arial" panose="020B0604020202020204" pitchFamily="34" charset="0"/>
              </a:rPr>
              <a:t>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buvo</a:t>
            </a:r>
            <a:r>
              <a:rPr lang="lt-LT" sz="1200" dirty="0">
                <a:latin typeface="Arial" panose="020B0604020202020204" pitchFamily="34" charset="0"/>
                <a:cs typeface="Arial" panose="020B0604020202020204" pitchFamily="34" charset="0"/>
              </a:rPr>
              <a:t> ir 11,</a:t>
            </a:r>
            <a:r>
              <a:rPr lang="en-US" sz="1200" dirty="0">
                <a:latin typeface="Arial" panose="020B0604020202020204" pitchFamily="34" charset="0"/>
                <a:cs typeface="Arial" panose="020B0604020202020204" pitchFamily="34" charset="0"/>
              </a:rPr>
              <a:t>9</a:t>
            </a:r>
            <a:r>
              <a:rPr lang="lt-LT" sz="1200" dirty="0">
                <a:latin typeface="Arial" panose="020B0604020202020204" pitchFamily="34" charset="0"/>
                <a:cs typeface="Arial" panose="020B0604020202020204" pitchFamily="34" charset="0"/>
              </a:rPr>
              <a:t> tūkst. vyrų</a:t>
            </a:r>
            <a:r>
              <a:rPr lang="en-US" sz="12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200" dirty="0">
                <a:latin typeface="Arial" panose="020B0604020202020204" pitchFamily="34" charset="0"/>
                <a:cs typeface="Arial" panose="020B0604020202020204" pitchFamily="34" charset="0"/>
              </a:rPr>
              <a:t>27 </a:t>
            </a:r>
            <a:r>
              <a:rPr lang="en-US" sz="1200" dirty="0" err="1">
                <a:latin typeface="Arial" panose="020B0604020202020204" pitchFamily="34" charset="0"/>
                <a:cs typeface="Arial" panose="020B0604020202020204" pitchFamily="34" charset="0"/>
              </a:rPr>
              <a:t>poc</a:t>
            </a:r>
            <a:r>
              <a:rPr lang="en-US" sz="1200" dirty="0">
                <a:latin typeface="Arial" panose="020B0604020202020204" pitchFamily="34" charset="0"/>
                <a:cs typeface="Arial" panose="020B0604020202020204" pitchFamily="34" charset="0"/>
              </a:rPr>
              <a:t>.</a:t>
            </a:r>
            <a:r>
              <a:rPr lang="lt-LT" sz="1200" dirty="0">
                <a:latin typeface="Arial" panose="020B0604020202020204" pitchFamily="34" charset="0"/>
                <a:cs typeface="Arial" panose="020B0604020202020204" pitchFamily="34" charset="0"/>
              </a:rPr>
              <a:t> iš dirbančių kompiuterių programavimo, konsultacinėje ir susijusioje veikloje yra </a:t>
            </a:r>
            <a:r>
              <a:rPr lang="en-US" sz="1200" dirty="0" err="1">
                <a:latin typeface="Arial" panose="020B0604020202020204" pitchFamily="34" charset="0"/>
                <a:cs typeface="Arial" panose="020B0604020202020204" pitchFamily="34" charset="0"/>
              </a:rPr>
              <a:t>programin</a:t>
            </a:r>
            <a:r>
              <a:rPr lang="lt-LT" sz="1200" dirty="0">
                <a:latin typeface="Arial" panose="020B0604020202020204" pitchFamily="34" charset="0"/>
                <a:cs typeface="Arial" panose="020B0604020202020204" pitchFamily="34" charset="0"/>
              </a:rPr>
              <a:t>ės įrangos kūrėjai (5,5 tūkst.). Jų tarpe </a:t>
            </a:r>
            <a:r>
              <a:rPr lang="en-US" sz="1200" dirty="0">
                <a:latin typeface="Arial" panose="020B0604020202020204" pitchFamily="34" charset="0"/>
                <a:cs typeface="Arial" panose="020B0604020202020204" pitchFamily="34" charset="0"/>
              </a:rPr>
              <a:t>16</a:t>
            </a:r>
            <a:r>
              <a:rPr lang="lt-LT" sz="1200" dirty="0">
                <a:latin typeface="Arial" panose="020B0604020202020204" pitchFamily="34" charset="0"/>
                <a:cs typeface="Arial" panose="020B0604020202020204" pitchFamily="34" charset="0"/>
              </a:rPr>
              <a:t> proc. arba </a:t>
            </a:r>
            <a:r>
              <a:rPr lang="en-US" sz="1200" dirty="0">
                <a:latin typeface="Arial" panose="020B0604020202020204" pitchFamily="34" charset="0"/>
                <a:cs typeface="Arial" panose="020B0604020202020204" pitchFamily="34" charset="0"/>
              </a:rPr>
              <a:t>0,9</a:t>
            </a:r>
            <a:r>
              <a:rPr lang="lt-LT" sz="1200" dirty="0">
                <a:latin typeface="Arial" panose="020B0604020202020204" pitchFamily="34" charset="0"/>
                <a:cs typeface="Arial" panose="020B0604020202020204" pitchFamily="34" charset="0"/>
              </a:rPr>
              <a:t> tūkst. yra moterys</a:t>
            </a:r>
            <a:r>
              <a:rPr lang="en-US" sz="1200" dirty="0">
                <a:latin typeface="Arial" panose="020B0604020202020204" pitchFamily="34" charset="0"/>
                <a:cs typeface="Arial" panose="020B0604020202020204" pitchFamily="34" charset="0"/>
              </a:rPr>
              <a:t>. Antra </a:t>
            </a:r>
            <a:r>
              <a:rPr lang="en-US" sz="1200" dirty="0" err="1">
                <a:latin typeface="Arial" panose="020B0604020202020204" pitchFamily="34" charset="0"/>
                <a:cs typeface="Arial" panose="020B0604020202020204" pitchFamily="34" charset="0"/>
              </a:rPr>
              <a:t>pagal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populiarum</a:t>
            </a:r>
            <a:r>
              <a:rPr lang="lt-LT" sz="1200" dirty="0">
                <a:latin typeface="Arial" panose="020B0604020202020204" pitchFamily="34" charset="0"/>
                <a:cs typeface="Arial" panose="020B0604020202020204" pitchFamily="34" charset="0"/>
              </a:rPr>
              <a:t>ą</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moter</a:t>
            </a:r>
            <a:r>
              <a:rPr lang="lt-LT" sz="1200" dirty="0">
                <a:latin typeface="Arial" panose="020B0604020202020204" pitchFamily="34" charset="0"/>
                <a:cs typeface="Arial" panose="020B0604020202020204" pitchFamily="34" charset="0"/>
              </a:rPr>
              <a:t>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specialyb</a:t>
            </a:r>
            <a:r>
              <a:rPr lang="lt-LT" sz="1200" dirty="0">
                <a:latin typeface="Arial" panose="020B0604020202020204" pitchFamily="34" charset="0"/>
                <a:cs typeface="Arial" panose="020B0604020202020204" pitchFamily="34" charset="0"/>
              </a:rPr>
              <a:t>ė šioje veikloje yra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reklamos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rinkodaros</a:t>
            </a:r>
            <a:r>
              <a:rPr lang="en-US" sz="1200" dirty="0">
                <a:latin typeface="Arial" panose="020B0604020202020204" pitchFamily="34" charset="0"/>
                <a:cs typeface="Arial" panose="020B0604020202020204" pitchFamily="34" charset="0"/>
              </a:rPr>
              <a:t> specialist</a:t>
            </a:r>
            <a:r>
              <a:rPr lang="lt-LT" sz="1200" dirty="0">
                <a:latin typeface="Arial" panose="020B0604020202020204" pitchFamily="34" charset="0"/>
                <a:cs typeface="Arial" panose="020B0604020202020204" pitchFamily="34" charset="0"/>
              </a:rPr>
              <a:t>ės, vyrų antroji – taikomųjų programų kūrėjai.</a:t>
            </a:r>
            <a:endParaRPr lang="lt-LT"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E7A02B-ECE7-4BC8-9125-09793BCBD300}"/>
              </a:ext>
            </a:extLst>
          </p:cNvPr>
          <p:cNvSpPr txBox="1"/>
          <p:nvPr/>
        </p:nvSpPr>
        <p:spPr>
          <a:xfrm>
            <a:off x="316648" y="6487604"/>
            <a:ext cx="5817468"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Pateikiami visų metų lapkričio mėn. duomenys.</a:t>
            </a:r>
          </a:p>
        </p:txBody>
      </p:sp>
      <p:graphicFrame>
        <p:nvGraphicFramePr>
          <p:cNvPr id="12" name="Diagrama 11">
            <a:extLst>
              <a:ext uri="{FF2B5EF4-FFF2-40B4-BE49-F238E27FC236}">
                <a16:creationId xmlns:a16="http://schemas.microsoft.com/office/drawing/2014/main" id="{23EA8932-15A6-4459-A850-6FBCBD05401E}"/>
              </a:ext>
            </a:extLst>
          </p:cNvPr>
          <p:cNvGraphicFramePr>
            <a:graphicFrameLocks/>
          </p:cNvGraphicFramePr>
          <p:nvPr>
            <p:extLst>
              <p:ext uri="{D42A27DB-BD31-4B8C-83A1-F6EECF244321}">
                <p14:modId xmlns:p14="http://schemas.microsoft.com/office/powerpoint/2010/main" val="4260292823"/>
              </p:ext>
            </p:extLst>
          </p:nvPr>
        </p:nvGraphicFramePr>
        <p:xfrm>
          <a:off x="441359" y="1196101"/>
          <a:ext cx="5114660" cy="5209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a 13">
            <a:extLst>
              <a:ext uri="{FF2B5EF4-FFF2-40B4-BE49-F238E27FC236}">
                <a16:creationId xmlns:a16="http://schemas.microsoft.com/office/drawing/2014/main" id="{E7D222A2-8060-488A-8949-9EE3891C7A85}"/>
              </a:ext>
            </a:extLst>
          </p:cNvPr>
          <p:cNvGraphicFramePr>
            <a:graphicFrameLocks/>
          </p:cNvGraphicFramePr>
          <p:nvPr>
            <p:extLst>
              <p:ext uri="{D42A27DB-BD31-4B8C-83A1-F6EECF244321}">
                <p14:modId xmlns:p14="http://schemas.microsoft.com/office/powerpoint/2010/main" val="351989307"/>
              </p:ext>
            </p:extLst>
          </p:nvPr>
        </p:nvGraphicFramePr>
        <p:xfrm>
          <a:off x="5983357" y="1832028"/>
          <a:ext cx="5856478" cy="2461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71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0" y="6250119"/>
            <a:ext cx="732530" cy="501298"/>
          </a:xfrm>
          <a:prstGeom prst="rect">
            <a:avLst/>
          </a:prstGeom>
        </p:spPr>
      </p:pic>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161506"/>
            <a:ext cx="1200003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Žmonių sveikatos priežiūros ir socialinio darbo srityje skirtumai dideli: </a:t>
            </a:r>
            <a:r>
              <a:rPr lang="lt-LT" sz="2800" dirty="0">
                <a:latin typeface="Arial" panose="020B0604020202020204" pitchFamily="34" charset="0"/>
                <a:cs typeface="Arial" panose="020B0604020202020204" pitchFamily="34" charset="0"/>
              </a:rPr>
              <a:t>moterys dažniau dirba slaugėmis, socialinėmis darbuotojomis</a:t>
            </a:r>
            <a:endParaRPr lang="lt-LT" sz="3200" dirty="0">
              <a:latin typeface="Arial" panose="020B0604020202020204" pitchFamily="34" charset="0"/>
              <a:cs typeface="Arial" panose="020B0604020202020204" pitchFamily="34" charset="0"/>
            </a:endParaRPr>
          </a:p>
        </p:txBody>
      </p:sp>
      <p:cxnSp>
        <p:nvCxnSpPr>
          <p:cNvPr id="19" name="Tiesioji jungtis 18">
            <a:extLst>
              <a:ext uri="{FF2B5EF4-FFF2-40B4-BE49-F238E27FC236}">
                <a16:creationId xmlns:a16="http://schemas.microsoft.com/office/drawing/2014/main" id="{50D92050-B066-4BB3-9055-784AB7719D5E}"/>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FCEEF1-0998-49A7-88CE-DA9082F814CA}"/>
              </a:ext>
            </a:extLst>
          </p:cNvPr>
          <p:cNvSpPr txBox="1"/>
          <p:nvPr/>
        </p:nvSpPr>
        <p:spPr>
          <a:xfrm>
            <a:off x="5645214" y="1613118"/>
            <a:ext cx="6194622" cy="4893647"/>
          </a:xfrm>
          <a:prstGeom prst="rect">
            <a:avLst/>
          </a:prstGeom>
          <a:noFill/>
        </p:spPr>
        <p:txBody>
          <a:bodyPr wrap="square" rtlCol="0">
            <a:spAutoFit/>
          </a:bodyPr>
          <a:lstStyle/>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Žmonių sveikatos priežiūros veikloje (iš viso dirba </a:t>
            </a:r>
            <a:r>
              <a:rPr lang="en-US" sz="1600" b="1" dirty="0">
                <a:latin typeface="Arial" panose="020B0604020202020204" pitchFamily="34" charset="0"/>
                <a:cs typeface="Arial" panose="020B0604020202020204" pitchFamily="34" charset="0"/>
              </a:rPr>
              <a:t>111,3 </a:t>
            </a:r>
            <a:r>
              <a:rPr lang="lt-LT" sz="1600" b="1" dirty="0">
                <a:latin typeface="Arial" panose="020B0604020202020204" pitchFamily="34" charset="0"/>
                <a:cs typeface="Arial" panose="020B0604020202020204" pitchFamily="34" charset="0"/>
              </a:rPr>
              <a:t>tūkst.) </a:t>
            </a:r>
            <a:r>
              <a:rPr lang="lt-LT" sz="1400" dirty="0">
                <a:latin typeface="Arial" panose="020B0604020202020204" pitchFamily="34" charset="0"/>
                <a:cs typeface="Arial" panose="020B0604020202020204" pitchFamily="34" charset="0"/>
              </a:rPr>
              <a:t>vyrų vidutinės darbo pajamos 2024 lapkritį – 3 346 Eur (į rankas 2 024 Eur), moterų – 2 248 Eur (į rankas 1 382 Eur). 86 proc. dirbančių – moterys.</a:t>
            </a:r>
            <a:r>
              <a:rPr lang="en-US" sz="1400" dirty="0">
                <a:latin typeface="Arial" panose="020B0604020202020204" pitchFamily="34" charset="0"/>
                <a:cs typeface="Arial" panose="020B0604020202020204" pitchFamily="34" charset="0"/>
              </a:rPr>
              <a:t>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a:t>
            </a:r>
            <a:r>
              <a:rPr lang="en-US" sz="1400" b="1" u="sng" dirty="0">
                <a:solidFill>
                  <a:srgbClr val="8A2062"/>
                </a:solidFill>
                <a:latin typeface="Arial" panose="020B0604020202020204" pitchFamily="34" charset="0"/>
                <a:cs typeface="Arial" panose="020B0604020202020204" pitchFamily="34" charset="0"/>
              </a:rPr>
              <a:t>642</a:t>
            </a:r>
            <a:r>
              <a:rPr lang="lt-LT" sz="1400" b="1" u="sng" dirty="0">
                <a:solidFill>
                  <a:srgbClr val="8A2062"/>
                </a:solidFill>
                <a:latin typeface="Arial" panose="020B0604020202020204" pitchFamily="34" charset="0"/>
                <a:cs typeface="Arial" panose="020B0604020202020204" pitchFamily="34" charset="0"/>
              </a:rPr>
              <a:t> Eur</a:t>
            </a:r>
          </a:p>
          <a:p>
            <a:pPr marL="285750" indent="-285750" algn="just">
              <a:buFont typeface="Arial" panose="020B0604020202020204" pitchFamily="34" charset="0"/>
              <a:buChar char="•"/>
            </a:pPr>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Šiame sektoriuje dirba apie 9</a:t>
            </a:r>
            <a:r>
              <a:rPr lang="en-US" sz="1400" dirty="0">
                <a:latin typeface="Arial" panose="020B0604020202020204" pitchFamily="34" charset="0"/>
                <a:cs typeface="Arial" panose="020B0604020202020204" pitchFamily="34" charset="0"/>
              </a:rPr>
              <a:t>6</a:t>
            </a:r>
            <a:r>
              <a:rPr lang="lt-LT" sz="1400" dirty="0">
                <a:latin typeface="Arial" panose="020B0604020202020204" pitchFamily="34" charset="0"/>
                <a:cs typeface="Arial" panose="020B0604020202020204" pitchFamily="34" charset="0"/>
              </a:rPr>
              <a:t> tūkst. moterų. </a:t>
            </a:r>
            <a:r>
              <a:rPr lang="en-US" sz="1400" dirty="0">
                <a:latin typeface="Arial" panose="020B0604020202020204" pitchFamily="34" charset="0"/>
                <a:cs typeface="Arial" panose="020B0604020202020204" pitchFamily="34" charset="0"/>
              </a:rPr>
              <a:t>I</a:t>
            </a:r>
            <a:r>
              <a:rPr lang="lt-LT" sz="1400" dirty="0">
                <a:latin typeface="Arial" panose="020B0604020202020204" pitchFamily="34" charset="0"/>
                <a:cs typeface="Arial" panose="020B0604020202020204" pitchFamily="34" charset="0"/>
              </a:rPr>
              <a:t>š</a:t>
            </a:r>
            <a:r>
              <a:rPr lang="en-US" sz="1400" dirty="0">
                <a:latin typeface="Arial" panose="020B0604020202020204" pitchFamily="34" charset="0"/>
                <a:cs typeface="Arial" panose="020B0604020202020204" pitchFamily="34" charset="0"/>
              </a:rPr>
              <a:t> j</a:t>
            </a:r>
            <a:r>
              <a:rPr lang="lt-LT" sz="1400" dirty="0">
                <a:latin typeface="Arial" panose="020B0604020202020204" pitchFamily="34" charset="0"/>
                <a:cs typeface="Arial" panose="020B0604020202020204" pitchFamily="34" charset="0"/>
              </a:rPr>
              <a:t>ų</a:t>
            </a:r>
            <a:r>
              <a:rPr lang="en-US" sz="1400" dirty="0">
                <a:latin typeface="Arial" panose="020B0604020202020204" pitchFamily="34" charset="0"/>
                <a:cs typeface="Arial" panose="020B0604020202020204" pitchFamily="34" charset="0"/>
              </a:rPr>
              <a:t> 19,2 t</a:t>
            </a:r>
            <a:r>
              <a:rPr lang="lt-LT" sz="1400" dirty="0">
                <a:latin typeface="Arial" panose="020B0604020202020204" pitchFamily="34" charset="0"/>
                <a:cs typeface="Arial" panose="020B0604020202020204" pitchFamily="34" charset="0"/>
              </a:rPr>
              <a:t>ū</a:t>
            </a:r>
            <a:r>
              <a:rPr lang="en-US" sz="1400" dirty="0" err="1">
                <a:latin typeface="Arial" panose="020B0604020202020204" pitchFamily="34" charset="0"/>
                <a:cs typeface="Arial" panose="020B0604020202020204" pitchFamily="34" charset="0"/>
              </a:rPr>
              <a:t>kst</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a</a:t>
            </a:r>
            <a:r>
              <a:rPr lang="en-US" sz="1400" dirty="0" err="1">
                <a:latin typeface="Arial" panose="020B0604020202020204" pitchFamily="34" charset="0"/>
                <a:cs typeface="Arial" panose="020B0604020202020204" pitchFamily="34" charset="0"/>
              </a:rPr>
              <a:t>rba</a:t>
            </a:r>
            <a:r>
              <a:rPr lang="en-US" sz="1400" dirty="0">
                <a:latin typeface="Arial" panose="020B0604020202020204" pitchFamily="34" charset="0"/>
                <a:cs typeface="Arial" panose="020B0604020202020204" pitchFamily="34" charset="0"/>
              </a:rPr>
              <a:t> 20 proc. </a:t>
            </a:r>
            <a:r>
              <a:rPr lang="en-US" sz="1400" dirty="0" err="1">
                <a:latin typeface="Arial" panose="020B0604020202020204" pitchFamily="34" charset="0"/>
                <a:cs typeface="Arial" panose="020B0604020202020204" pitchFamily="34" charset="0"/>
              </a:rPr>
              <a:t>dirba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slaugos</a:t>
            </a:r>
            <a:r>
              <a:rPr lang="en-US" sz="1400" dirty="0">
                <a:latin typeface="Arial" panose="020B0604020202020204" pitchFamily="34" charset="0"/>
                <a:cs typeface="Arial" panose="020B0604020202020204" pitchFamily="34" charset="0"/>
              </a:rPr>
              <a:t> specialist</a:t>
            </a:r>
            <a:r>
              <a:rPr lang="lt-LT" sz="1400" dirty="0">
                <a:latin typeface="Arial" panose="020B0604020202020204" pitchFamily="34" charset="0"/>
                <a:cs typeface="Arial" panose="020B0604020202020204" pitchFamily="34" charset="0"/>
              </a:rPr>
              <a:t>ė</a:t>
            </a:r>
            <a:r>
              <a:rPr lang="en-US" sz="1400" dirty="0">
                <a:latin typeface="Arial" panose="020B0604020202020204" pitchFamily="34" charset="0"/>
                <a:cs typeface="Arial" panose="020B0604020202020204" pitchFamily="34" charset="0"/>
              </a:rPr>
              <a:t>mis </a:t>
            </a:r>
            <a:r>
              <a:rPr lang="lt-LT" sz="1400" dirty="0">
                <a:latin typeface="Arial" panose="020B0604020202020204" pitchFamily="34" charset="0"/>
                <a:cs typeface="Arial" panose="020B0604020202020204" pitchFamily="34" charset="0"/>
              </a:rPr>
              <a:t>(vidutinės darbo pajamos 2 </a:t>
            </a:r>
            <a:r>
              <a:rPr lang="en-US" sz="1400" dirty="0">
                <a:latin typeface="Arial" panose="020B0604020202020204" pitchFamily="34" charset="0"/>
                <a:cs typeface="Arial" panose="020B0604020202020204" pitchFamily="34" charset="0"/>
              </a:rPr>
              <a:t>598 </a:t>
            </a:r>
            <a:r>
              <a:rPr lang="lt-LT" sz="1400" dirty="0">
                <a:latin typeface="Arial" panose="020B0604020202020204" pitchFamily="34" charset="0"/>
                <a:cs typeface="Arial" panose="020B0604020202020204" pitchFamily="34" charset="0"/>
              </a:rPr>
              <a:t>Eur prieš mokesčius), </a:t>
            </a:r>
            <a:r>
              <a:rPr lang="en-US" sz="1400" dirty="0">
                <a:latin typeface="Arial" panose="020B0604020202020204" pitchFamily="34" charset="0"/>
                <a:cs typeface="Arial" panose="020B0604020202020204" pitchFamily="34" charset="0"/>
              </a:rPr>
              <a:t>8</a:t>
            </a:r>
            <a:r>
              <a:rPr lang="lt-LT" sz="1400" dirty="0">
                <a:latin typeface="Arial" panose="020B0604020202020204" pitchFamily="34" charset="0"/>
                <a:cs typeface="Arial" panose="020B0604020202020204" pitchFamily="34" charset="0"/>
              </a:rPr>
              <a:t> proc. arba </a:t>
            </a:r>
            <a:r>
              <a:rPr lang="en-US" sz="1400" dirty="0">
                <a:latin typeface="Arial" panose="020B0604020202020204" pitchFamily="34" charset="0"/>
                <a:cs typeface="Arial" panose="020B0604020202020204" pitchFamily="34" charset="0"/>
              </a:rPr>
              <a:t>7,7</a:t>
            </a:r>
            <a:r>
              <a:rPr lang="lt-LT" sz="1400" dirty="0">
                <a:latin typeface="Arial" panose="020B0604020202020204" pitchFamily="34" charset="0"/>
                <a:cs typeface="Arial" panose="020B0604020202020204" pitchFamily="34" charset="0"/>
              </a:rPr>
              <a:t> tūkst.  dirba gydytojomis specialistėmis (vidutinės darbo pajamos prieš mokesčius – </a:t>
            </a:r>
            <a:r>
              <a:rPr lang="en-US" sz="1400" dirty="0">
                <a:latin typeface="Arial" panose="020B0604020202020204" pitchFamily="34" charset="0"/>
                <a:cs typeface="Arial" panose="020B0604020202020204" pitchFamily="34" charset="0"/>
              </a:rPr>
              <a:t>4 581 </a:t>
            </a:r>
            <a:r>
              <a:rPr lang="lt-LT" sz="1400" dirty="0">
                <a:latin typeface="Arial" panose="020B0604020202020204" pitchFamily="34" charset="0"/>
                <a:cs typeface="Arial" panose="020B0604020202020204" pitchFamily="34" charset="0"/>
              </a:rPr>
              <a:t>Eur). </a:t>
            </a:r>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Šiame sektoriuje dirba apie </a:t>
            </a:r>
            <a:r>
              <a:rPr lang="en-US" sz="1400" dirty="0">
                <a:latin typeface="Arial" panose="020B0604020202020204" pitchFamily="34" charset="0"/>
                <a:cs typeface="Arial" panose="020B0604020202020204" pitchFamily="34" charset="0"/>
              </a:rPr>
              <a:t>15,3</a:t>
            </a:r>
            <a:r>
              <a:rPr lang="lt-LT" sz="1400" dirty="0">
                <a:latin typeface="Arial" panose="020B0604020202020204" pitchFamily="34" charset="0"/>
                <a:cs typeface="Arial" panose="020B0604020202020204" pitchFamily="34" charset="0"/>
              </a:rPr>
              <a:t> tūkst. vyrų. </a:t>
            </a:r>
            <a:r>
              <a:rPr lang="en-US" sz="1400" dirty="0">
                <a:latin typeface="Arial" panose="020B0604020202020204" pitchFamily="34" charset="0"/>
                <a:cs typeface="Arial" panose="020B0604020202020204" pitchFamily="34" charset="0"/>
              </a:rPr>
              <a:t>I</a:t>
            </a:r>
            <a:r>
              <a:rPr lang="lt-LT" sz="1400" dirty="0">
                <a:latin typeface="Arial" panose="020B0604020202020204" pitchFamily="34" charset="0"/>
                <a:cs typeface="Arial" panose="020B0604020202020204" pitchFamily="34" charset="0"/>
              </a:rPr>
              <a:t>š</a:t>
            </a:r>
            <a:r>
              <a:rPr lang="en-US" sz="1400" dirty="0">
                <a:latin typeface="Arial" panose="020B0604020202020204" pitchFamily="34" charset="0"/>
                <a:cs typeface="Arial" panose="020B0604020202020204" pitchFamily="34" charset="0"/>
              </a:rPr>
              <a:t> j</a:t>
            </a:r>
            <a:r>
              <a:rPr lang="lt-LT" sz="1400" dirty="0">
                <a:latin typeface="Arial" panose="020B0604020202020204" pitchFamily="34" charset="0"/>
                <a:cs typeface="Arial" panose="020B0604020202020204" pitchFamily="34" charset="0"/>
              </a:rPr>
              <a:t>ų</a:t>
            </a:r>
            <a:r>
              <a:rPr lang="en-US" sz="1400" dirty="0">
                <a:latin typeface="Arial" panose="020B0604020202020204" pitchFamily="34" charset="0"/>
                <a:cs typeface="Arial" panose="020B0604020202020204" pitchFamily="34" charset="0"/>
              </a:rPr>
              <a:t> 3,3 t</a:t>
            </a:r>
            <a:r>
              <a:rPr lang="lt-LT" sz="1400" dirty="0">
                <a:latin typeface="Arial" panose="020B0604020202020204" pitchFamily="34" charset="0"/>
                <a:cs typeface="Arial" panose="020B0604020202020204" pitchFamily="34" charset="0"/>
              </a:rPr>
              <a:t>ū</a:t>
            </a:r>
            <a:r>
              <a:rPr lang="en-US" sz="1400" dirty="0" err="1">
                <a:latin typeface="Arial" panose="020B0604020202020204" pitchFamily="34" charset="0"/>
                <a:cs typeface="Arial" panose="020B0604020202020204" pitchFamily="34" charset="0"/>
              </a:rPr>
              <a:t>kst</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a</a:t>
            </a:r>
            <a:r>
              <a:rPr lang="en-US" sz="1400" dirty="0" err="1">
                <a:latin typeface="Arial" panose="020B0604020202020204" pitchFamily="34" charset="0"/>
                <a:cs typeface="Arial" panose="020B0604020202020204" pitchFamily="34" charset="0"/>
              </a:rPr>
              <a:t>rba</a:t>
            </a:r>
            <a:r>
              <a:rPr lang="en-US" sz="1400" dirty="0">
                <a:latin typeface="Arial" panose="020B0604020202020204" pitchFamily="34" charset="0"/>
                <a:cs typeface="Arial" panose="020B0604020202020204" pitchFamily="34" charset="0"/>
              </a:rPr>
              <a:t> 22 proc. </a:t>
            </a:r>
            <a:r>
              <a:rPr lang="en-US" sz="1400" dirty="0" err="1">
                <a:latin typeface="Arial" panose="020B0604020202020204" pitchFamily="34" charset="0"/>
                <a:cs typeface="Arial" panose="020B0604020202020204" pitchFamily="34" charset="0"/>
              </a:rPr>
              <a:t>dirba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gydytojais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specialistais</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(vidutinės darbo pajamos </a:t>
            </a:r>
            <a:r>
              <a:rPr lang="en-US" sz="1400" dirty="0">
                <a:latin typeface="Arial" panose="020B0604020202020204" pitchFamily="34" charset="0"/>
                <a:cs typeface="Arial" panose="020B0604020202020204" pitchFamily="34" charset="0"/>
              </a:rPr>
              <a:t>6 795 </a:t>
            </a:r>
            <a:r>
              <a:rPr lang="lt-LT" sz="1400" dirty="0">
                <a:latin typeface="Arial" panose="020B0604020202020204" pitchFamily="34" charset="0"/>
                <a:cs typeface="Arial" panose="020B0604020202020204" pitchFamily="34" charset="0"/>
              </a:rPr>
              <a:t>Eur prieš mokesčius), </a:t>
            </a:r>
            <a:r>
              <a:rPr lang="en-US" sz="1400" dirty="0">
                <a:latin typeface="Arial" panose="020B0604020202020204" pitchFamily="34" charset="0"/>
                <a:cs typeface="Arial" panose="020B0604020202020204" pitchFamily="34" charset="0"/>
              </a:rPr>
              <a:t>8</a:t>
            </a:r>
            <a:r>
              <a:rPr lang="lt-LT" sz="1400" dirty="0">
                <a:latin typeface="Arial" panose="020B0604020202020204" pitchFamily="34" charset="0"/>
                <a:cs typeface="Arial" panose="020B0604020202020204" pitchFamily="34" charset="0"/>
              </a:rPr>
              <a:t> proc. arba </a:t>
            </a:r>
            <a:r>
              <a:rPr lang="en-US" sz="1400" dirty="0">
                <a:latin typeface="Arial" panose="020B0604020202020204" pitchFamily="34" charset="0"/>
                <a:cs typeface="Arial" panose="020B0604020202020204" pitchFamily="34" charset="0"/>
              </a:rPr>
              <a:t>1,2</a:t>
            </a:r>
            <a:r>
              <a:rPr lang="lt-LT" sz="1400" dirty="0">
                <a:latin typeface="Arial" panose="020B0604020202020204" pitchFamily="34" charset="0"/>
                <a:cs typeface="Arial" panose="020B0604020202020204" pitchFamily="34" charset="0"/>
              </a:rPr>
              <a:t> tūkst.  dirba </a:t>
            </a:r>
            <a:r>
              <a:rPr lang="en-US" sz="1400" dirty="0" err="1">
                <a:latin typeface="Arial" panose="020B0604020202020204" pitchFamily="34" charset="0"/>
                <a:cs typeface="Arial" panose="020B0604020202020204" pitchFamily="34" charset="0"/>
              </a:rPr>
              <a:t>vairuotojais</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(vidutinės darbo pajamos prieš mokesčius – </a:t>
            </a:r>
            <a:r>
              <a:rPr lang="en-US" sz="1400" dirty="0">
                <a:latin typeface="Arial" panose="020B0604020202020204" pitchFamily="34" charset="0"/>
                <a:cs typeface="Arial" panose="020B0604020202020204" pitchFamily="34" charset="0"/>
              </a:rPr>
              <a:t>1 896 </a:t>
            </a:r>
            <a:r>
              <a:rPr lang="lt-LT" sz="1400" dirty="0">
                <a:latin typeface="Arial" panose="020B0604020202020204" pitchFamily="34" charset="0"/>
                <a:cs typeface="Arial" panose="020B0604020202020204" pitchFamily="34" charset="0"/>
              </a:rPr>
              <a:t>Eur). </a:t>
            </a:r>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Viešojo valdymo veikloje (69 tūkst.) </a:t>
            </a:r>
            <a:r>
              <a:rPr lang="lt-LT" sz="1400" dirty="0">
                <a:latin typeface="Arial" panose="020B0604020202020204" pitchFamily="34" charset="0"/>
                <a:cs typeface="Arial" panose="020B0604020202020204" pitchFamily="34" charset="0"/>
              </a:rPr>
              <a:t>vyrų vidutinės darbo pajamos 2024 lapkritį – 2 577 Eur (į rankas 1 569 Eur), moterų – 2 478 Eur (į rankas 1 513 Eur). 63 proc. dirbančių – moterys.</a:t>
            </a:r>
            <a:r>
              <a:rPr lang="en-US" sz="1400" dirty="0">
                <a:latin typeface="Arial" panose="020B0604020202020204" pitchFamily="34" charset="0"/>
                <a:cs typeface="Arial" panose="020B0604020202020204" pitchFamily="34" charset="0"/>
              </a:rPr>
              <a:t>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56 Eur</a:t>
            </a:r>
            <a:r>
              <a:rPr lang="lt-LT" sz="1400" dirty="0">
                <a:latin typeface="Arial" panose="020B0604020202020204" pitchFamily="34" charset="0"/>
                <a:cs typeface="Arial" panose="020B0604020202020204" pitchFamily="34" charset="0"/>
              </a:rPr>
              <a:t>. Daugiausiai, 14 tūkst. dirba politikos ir administravimo specialistais, iš jų 11,4 tūkst. moterys.</a:t>
            </a:r>
          </a:p>
          <a:p>
            <a:pPr marL="285750" indent="-285750" algn="just">
              <a:buFont typeface="Arial" panose="020B0604020202020204" pitchFamily="34" charset="0"/>
              <a:buChar char="•"/>
            </a:pPr>
            <a:endParaRPr lang="lt-LT" sz="1400" b="1" u="sng"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8A2C458-4837-4966-89B0-8F19EC321641}"/>
              </a:ext>
            </a:extLst>
          </p:cNvPr>
          <p:cNvSpPr txBox="1"/>
          <p:nvPr/>
        </p:nvSpPr>
        <p:spPr>
          <a:xfrm>
            <a:off x="316648" y="6487604"/>
            <a:ext cx="5817468"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Pateikiami visų metų lapkričio mėn. duomenys.</a:t>
            </a:r>
          </a:p>
        </p:txBody>
      </p:sp>
      <p:graphicFrame>
        <p:nvGraphicFramePr>
          <p:cNvPr id="11" name="Diagrama 10">
            <a:extLst>
              <a:ext uri="{FF2B5EF4-FFF2-40B4-BE49-F238E27FC236}">
                <a16:creationId xmlns:a16="http://schemas.microsoft.com/office/drawing/2014/main" id="{81D88CCA-0CD0-4B08-9D7C-D58E35550F7D}"/>
              </a:ext>
            </a:extLst>
          </p:cNvPr>
          <p:cNvGraphicFramePr>
            <a:graphicFrameLocks/>
          </p:cNvGraphicFramePr>
          <p:nvPr>
            <p:extLst>
              <p:ext uri="{D42A27DB-BD31-4B8C-83A1-F6EECF244321}">
                <p14:modId xmlns:p14="http://schemas.microsoft.com/office/powerpoint/2010/main" val="2341929138"/>
              </p:ext>
            </p:extLst>
          </p:nvPr>
        </p:nvGraphicFramePr>
        <p:xfrm>
          <a:off x="316648" y="1275534"/>
          <a:ext cx="5094622" cy="51099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690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0" y="6250119"/>
            <a:ext cx="732530" cy="501298"/>
          </a:xfrm>
          <a:prstGeom prst="rect">
            <a:avLst/>
          </a:prstGeom>
        </p:spPr>
      </p:pic>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239093"/>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Išskirtinai vyrų dominuojamame transporto sektoriuje moterys uždirba daugiau, </a:t>
            </a:r>
            <a:r>
              <a:rPr lang="lt-LT" sz="2800" dirty="0">
                <a:latin typeface="Arial" panose="020B0604020202020204" pitchFamily="34" charset="0"/>
                <a:cs typeface="Arial" panose="020B0604020202020204" pitchFamily="34" charset="0"/>
              </a:rPr>
              <a:t>o švietime darbo pajamų skirtumų beveik nelieka </a:t>
            </a:r>
          </a:p>
        </p:txBody>
      </p:sp>
      <p:cxnSp>
        <p:nvCxnSpPr>
          <p:cNvPr id="19" name="Tiesioji jungtis 18">
            <a:extLst>
              <a:ext uri="{FF2B5EF4-FFF2-40B4-BE49-F238E27FC236}">
                <a16:creationId xmlns:a16="http://schemas.microsoft.com/office/drawing/2014/main" id="{50D92050-B066-4BB3-9055-784AB7719D5E}"/>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6DE4A6E-FFAB-4B44-86E3-69390B75DDD9}"/>
              </a:ext>
            </a:extLst>
          </p:cNvPr>
          <p:cNvSpPr txBox="1"/>
          <p:nvPr/>
        </p:nvSpPr>
        <p:spPr>
          <a:xfrm>
            <a:off x="5797084" y="1443940"/>
            <a:ext cx="6194622" cy="2708434"/>
          </a:xfrm>
          <a:prstGeom prst="rect">
            <a:avLst/>
          </a:prstGeom>
          <a:noFill/>
        </p:spPr>
        <p:txBody>
          <a:bodyPr wrap="square" rtlCol="0">
            <a:spAutoFit/>
          </a:bodyPr>
          <a:lstStyle/>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Š</a:t>
            </a:r>
            <a:r>
              <a:rPr lang="en-US" sz="1600" b="1" dirty="0" err="1">
                <a:latin typeface="Arial" panose="020B0604020202020204" pitchFamily="34" charset="0"/>
                <a:cs typeface="Arial" panose="020B0604020202020204" pitchFamily="34" charset="0"/>
              </a:rPr>
              <a:t>vietimo</a:t>
            </a:r>
            <a:r>
              <a:rPr lang="en-US" sz="1600" b="1" dirty="0">
                <a:latin typeface="Arial" panose="020B0604020202020204" pitchFamily="34" charset="0"/>
                <a:cs typeface="Arial" panose="020B0604020202020204" pitchFamily="34" charset="0"/>
              </a:rPr>
              <a:t> </a:t>
            </a:r>
            <a:r>
              <a:rPr lang="lt-LT" sz="1600" b="1" dirty="0">
                <a:latin typeface="Arial" panose="020B0604020202020204" pitchFamily="34" charset="0"/>
                <a:cs typeface="Arial" panose="020B0604020202020204" pitchFamily="34" charset="0"/>
              </a:rPr>
              <a:t>veikloje (iš viso dirba 139 tūkst.)</a:t>
            </a:r>
            <a:r>
              <a:rPr lang="lt-LT" sz="1400" b="1"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dirba 80 proc. arba 107 tūkst. moterų. Vyrų vidutinės darbo pajamos 2024 </a:t>
            </a:r>
            <a:r>
              <a:rPr lang="en-US" sz="1400" dirty="0" err="1">
                <a:latin typeface="Arial" panose="020B0604020202020204" pitchFamily="34" charset="0"/>
                <a:cs typeface="Arial" panose="020B0604020202020204" pitchFamily="34" charset="0"/>
              </a:rPr>
              <a:t>lapkrit</a:t>
            </a:r>
            <a:r>
              <a:rPr lang="lt-LT" sz="1400" dirty="0">
                <a:latin typeface="Arial" panose="020B0604020202020204" pitchFamily="34" charset="0"/>
                <a:cs typeface="Arial" panose="020B0604020202020204" pitchFamily="34" charset="0"/>
              </a:rPr>
              <a:t>į – </a:t>
            </a:r>
            <a:r>
              <a:rPr lang="en-US" sz="1400" dirty="0">
                <a:latin typeface="Arial" panose="020B0604020202020204" pitchFamily="34" charset="0"/>
                <a:cs typeface="Arial" panose="020B0604020202020204" pitchFamily="34" charset="0"/>
              </a:rPr>
              <a:t>2 229 </a:t>
            </a:r>
            <a:r>
              <a:rPr lang="lt-LT" sz="1400" dirty="0">
                <a:latin typeface="Arial" panose="020B0604020202020204" pitchFamily="34" charset="0"/>
                <a:cs typeface="Arial" panose="020B0604020202020204" pitchFamily="34" charset="0"/>
              </a:rPr>
              <a:t>Eur (į rankas 1 </a:t>
            </a:r>
            <a:r>
              <a:rPr lang="en-US" sz="1400" dirty="0">
                <a:latin typeface="Arial" panose="020B0604020202020204" pitchFamily="34" charset="0"/>
                <a:cs typeface="Arial" panose="020B0604020202020204" pitchFamily="34" charset="0"/>
              </a:rPr>
              <a:t>371</a:t>
            </a:r>
            <a:r>
              <a:rPr lang="lt-LT" sz="1400" dirty="0">
                <a:latin typeface="Arial" panose="020B0604020202020204" pitchFamily="34" charset="0"/>
                <a:cs typeface="Arial" panose="020B0604020202020204" pitchFamily="34" charset="0"/>
              </a:rPr>
              <a:t> Eur), moterų – </a:t>
            </a:r>
            <a:r>
              <a:rPr lang="en-US" sz="1400" dirty="0">
                <a:latin typeface="Arial" panose="020B0604020202020204" pitchFamily="34" charset="0"/>
                <a:cs typeface="Arial" panose="020B0604020202020204" pitchFamily="34" charset="0"/>
              </a:rPr>
              <a:t>2 207 </a:t>
            </a:r>
            <a:r>
              <a:rPr lang="lt-LT" sz="1400" dirty="0">
                <a:latin typeface="Arial" panose="020B0604020202020204" pitchFamily="34" charset="0"/>
                <a:cs typeface="Arial" panose="020B0604020202020204" pitchFamily="34" charset="0"/>
              </a:rPr>
              <a:t>Eur (į rankas 1 </a:t>
            </a:r>
            <a:r>
              <a:rPr lang="en-US" sz="1400" dirty="0">
                <a:latin typeface="Arial" panose="020B0604020202020204" pitchFamily="34" charset="0"/>
                <a:cs typeface="Arial" panose="020B0604020202020204" pitchFamily="34" charset="0"/>
              </a:rPr>
              <a:t>359</a:t>
            </a:r>
            <a:r>
              <a:rPr lang="lt-LT" sz="1400" dirty="0">
                <a:latin typeface="Arial" panose="020B0604020202020204" pitchFamily="34" charset="0"/>
                <a:cs typeface="Arial" panose="020B0604020202020204" pitchFamily="34" charset="0"/>
              </a:rPr>
              <a:t> Eur).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a:t>
            </a:r>
            <a:r>
              <a:rPr lang="en-US" sz="1400" b="1" u="sng" dirty="0">
                <a:solidFill>
                  <a:srgbClr val="8A2062"/>
                </a:solidFill>
                <a:latin typeface="Arial" panose="020B0604020202020204" pitchFamily="34" charset="0"/>
                <a:cs typeface="Arial" panose="020B0604020202020204" pitchFamily="34" charset="0"/>
              </a:rPr>
              <a:t>12</a:t>
            </a:r>
            <a:r>
              <a:rPr lang="lt-LT" sz="1400" b="1" u="sng" dirty="0">
                <a:solidFill>
                  <a:srgbClr val="8A2062"/>
                </a:solidFill>
                <a:latin typeface="Arial" panose="020B0604020202020204" pitchFamily="34" charset="0"/>
                <a:cs typeface="Arial" panose="020B0604020202020204" pitchFamily="34" charset="0"/>
              </a:rPr>
              <a:t> Eur</a:t>
            </a:r>
            <a:endParaRPr lang="lt-LT" sz="1400" dirty="0">
              <a:solidFill>
                <a:srgbClr val="8A206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D</a:t>
            </a:r>
            <a:r>
              <a:rPr lang="lt-LT" sz="1400" dirty="0" smtClean="0">
                <a:latin typeface="Arial" panose="020B0604020202020204" pitchFamily="34" charset="0"/>
                <a:cs typeface="Arial" panose="020B0604020202020204" pitchFamily="34" charset="0"/>
              </a:rPr>
              <a:t>augiausiai moterų dirba </a:t>
            </a:r>
            <a:r>
              <a:rPr lang="lt-LT" sz="1400" dirty="0">
                <a:latin typeface="Arial" panose="020B0604020202020204" pitchFamily="34" charset="0"/>
                <a:cs typeface="Arial" panose="020B0604020202020204" pitchFamily="34" charset="0"/>
              </a:rPr>
              <a:t>pagrindinio ir vidurinio ugdymo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mokytojomis</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19</a:t>
            </a:r>
            <a:r>
              <a:rPr lang="lt-LT" sz="1400" dirty="0">
                <a:latin typeface="Arial" panose="020B0604020202020204" pitchFamily="34" charset="0"/>
                <a:cs typeface="Arial" panose="020B0604020202020204" pitchFamily="34" charset="0"/>
              </a:rPr>
              <a:t> tūkst.), ikimokyklinio ugdymo mokytojomis (1</a:t>
            </a:r>
            <a:r>
              <a:rPr lang="en-US" sz="1400" dirty="0">
                <a:latin typeface="Arial" panose="020B0604020202020204" pitchFamily="34" charset="0"/>
                <a:cs typeface="Arial" panose="020B0604020202020204" pitchFamily="34" charset="0"/>
              </a:rPr>
              <a:t>2</a:t>
            </a:r>
            <a:r>
              <a:rPr lang="lt-LT" sz="1400" dirty="0">
                <a:latin typeface="Arial" panose="020B0604020202020204" pitchFamily="34" charset="0"/>
                <a:cs typeface="Arial" panose="020B0604020202020204" pitchFamily="34" charset="0"/>
              </a:rPr>
              <a:t> tūkst.), o vyrų daugiausiai dirba pagrindinio ir vidurinio ugdymo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mokytojais</a:t>
            </a:r>
            <a:r>
              <a:rPr lang="en-US" sz="1400" dirty="0">
                <a:latin typeface="Arial" panose="020B0604020202020204" pitchFamily="34" charset="0"/>
                <a:cs typeface="Arial" panose="020B0604020202020204" pitchFamily="34" charset="0"/>
              </a:rPr>
              <a:t> (3,3 t</a:t>
            </a:r>
            <a:r>
              <a:rPr lang="lt-LT" sz="1400" dirty="0" err="1">
                <a:latin typeface="Arial" panose="020B0604020202020204" pitchFamily="34" charset="0"/>
                <a:cs typeface="Arial" panose="020B0604020202020204" pitchFamily="34" charset="0"/>
              </a:rPr>
              <a:t>ūkst</a:t>
            </a:r>
            <a:r>
              <a:rPr lang="lt-LT" sz="1400" dirty="0">
                <a:latin typeface="Arial" panose="020B0604020202020204" pitchFamily="34" charset="0"/>
                <a:cs typeface="Arial" panose="020B0604020202020204" pitchFamily="34" charset="0"/>
              </a:rPr>
              <a:t>.) ir  aukštųjų mokyklų dėstytojais (2,2 tūkst.), ir jie sudaro apie 40 proc. visų dėstytojų. Taip pat vyrai dirba nekvalifikuotą darbą švietimo veikloje (1,9 tūkst. nekvalifikuoti darbininkai). Vyrai tarp nekvalifikuotų darbininkų sudaro 52 proc.</a:t>
            </a:r>
          </a:p>
        </p:txBody>
      </p:sp>
      <p:sp>
        <p:nvSpPr>
          <p:cNvPr id="8" name="TextBox 7">
            <a:extLst>
              <a:ext uri="{FF2B5EF4-FFF2-40B4-BE49-F238E27FC236}">
                <a16:creationId xmlns:a16="http://schemas.microsoft.com/office/drawing/2014/main" id="{D30E812C-7D71-4801-B130-2E14FEE8923F}"/>
              </a:ext>
            </a:extLst>
          </p:cNvPr>
          <p:cNvSpPr txBox="1"/>
          <p:nvPr/>
        </p:nvSpPr>
        <p:spPr>
          <a:xfrm>
            <a:off x="5879158" y="4188016"/>
            <a:ext cx="6194622"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err="1">
                <a:latin typeface="Arial" panose="020B0604020202020204" pitchFamily="34" charset="0"/>
                <a:cs typeface="Arial" panose="020B0604020202020204" pitchFamily="34" charset="0"/>
              </a:rPr>
              <a:t>Transporto</a:t>
            </a:r>
            <a:r>
              <a:rPr lang="en-US" sz="1600" b="1" dirty="0">
                <a:latin typeface="Arial" panose="020B0604020202020204" pitchFamily="34" charset="0"/>
                <a:cs typeface="Arial" panose="020B0604020202020204" pitchFamily="34" charset="0"/>
              </a:rPr>
              <a:t> </a:t>
            </a:r>
            <a:r>
              <a:rPr lang="lt-LT" sz="1600" b="1" dirty="0">
                <a:latin typeface="Arial" panose="020B0604020202020204" pitchFamily="34" charset="0"/>
                <a:cs typeface="Arial" panose="020B0604020202020204" pitchFamily="34" charset="0"/>
              </a:rPr>
              <a:t>veikloje (iš viso dirba 154,3 tūkst.) </a:t>
            </a:r>
            <a:r>
              <a:rPr lang="lt-LT" sz="1400" dirty="0">
                <a:latin typeface="Arial" panose="020B0604020202020204" pitchFamily="34" charset="0"/>
                <a:cs typeface="Arial" panose="020B0604020202020204" pitchFamily="34" charset="0"/>
              </a:rPr>
              <a:t>dirba 84 proc. arba </a:t>
            </a:r>
            <a:r>
              <a:rPr lang="en-US" sz="1400" dirty="0">
                <a:latin typeface="Arial" panose="020B0604020202020204" pitchFamily="34" charset="0"/>
                <a:cs typeface="Arial" panose="020B0604020202020204" pitchFamily="34" charset="0"/>
              </a:rPr>
              <a:t>1</a:t>
            </a:r>
            <a:r>
              <a:rPr lang="lt-LT" sz="1400" dirty="0">
                <a:latin typeface="Arial" panose="020B0604020202020204" pitchFamily="34" charset="0"/>
                <a:cs typeface="Arial" panose="020B0604020202020204" pitchFamily="34" charset="0"/>
              </a:rPr>
              <a:t>29 tūkst. </a:t>
            </a:r>
            <a:r>
              <a:rPr lang="en-US" sz="1400" dirty="0" err="1">
                <a:latin typeface="Arial" panose="020B0604020202020204" pitchFamily="34" charset="0"/>
                <a:cs typeface="Arial" panose="020B0604020202020204" pitchFamily="34" charset="0"/>
              </a:rPr>
              <a:t>vyr</a:t>
            </a:r>
            <a:r>
              <a:rPr lang="lt-LT" sz="1400" dirty="0">
                <a:latin typeface="Arial" panose="020B0604020202020204" pitchFamily="34" charset="0"/>
                <a:cs typeface="Arial" panose="020B0604020202020204" pitchFamily="34" charset="0"/>
              </a:rPr>
              <a:t>ų. Vyrų vidutinės darbo pajamos 2024 lapkritį – </a:t>
            </a:r>
            <a:r>
              <a:rPr lang="en-US" sz="1400" dirty="0">
                <a:latin typeface="Arial" panose="020B0604020202020204" pitchFamily="34" charset="0"/>
                <a:cs typeface="Arial" panose="020B0604020202020204" pitchFamily="34" charset="0"/>
              </a:rPr>
              <a:t>1 5</a:t>
            </a:r>
            <a:r>
              <a:rPr lang="lt-LT" sz="1400" dirty="0">
                <a:latin typeface="Arial" panose="020B0604020202020204" pitchFamily="34" charset="0"/>
                <a:cs typeface="Arial" panose="020B0604020202020204" pitchFamily="34" charset="0"/>
              </a:rPr>
              <a:t>94 Eur (į rankas 1 </a:t>
            </a:r>
            <a:r>
              <a:rPr lang="en-US" sz="1400" dirty="0">
                <a:latin typeface="Arial" panose="020B0604020202020204" pitchFamily="34" charset="0"/>
                <a:cs typeface="Arial" panose="020B0604020202020204" pitchFamily="34" charset="0"/>
              </a:rPr>
              <a:t>0</a:t>
            </a:r>
            <a:r>
              <a:rPr lang="lt-LT" sz="1400" dirty="0">
                <a:latin typeface="Arial" panose="020B0604020202020204" pitchFamily="34" charset="0"/>
                <a:cs typeface="Arial" panose="020B0604020202020204" pitchFamily="34" charset="0"/>
              </a:rPr>
              <a:t>47 Eur), moterų – </a:t>
            </a:r>
            <a:r>
              <a:rPr lang="en-US" sz="1400" dirty="0">
                <a:latin typeface="Arial" panose="020B0604020202020204" pitchFamily="34" charset="0"/>
                <a:cs typeface="Arial" panose="020B0604020202020204" pitchFamily="34" charset="0"/>
              </a:rPr>
              <a:t>1 </a:t>
            </a:r>
            <a:r>
              <a:rPr lang="lt-LT" sz="1400" dirty="0">
                <a:latin typeface="Arial" panose="020B0604020202020204" pitchFamily="34" charset="0"/>
                <a:cs typeface="Arial" panose="020B0604020202020204" pitchFamily="34" charset="0"/>
              </a:rPr>
              <a:t>842</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Eur (į rankas 1 172 Eur).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125 Eur</a:t>
            </a:r>
            <a:endParaRPr lang="lt-LT" sz="1400" dirty="0">
              <a:solidFill>
                <a:srgbClr val="8A2062"/>
              </a:solidFill>
              <a:latin typeface="Arial" panose="020B0604020202020204" pitchFamily="34" charset="0"/>
              <a:cs typeface="Arial" panose="020B0604020202020204" pitchFamily="34" charset="0"/>
            </a:endParaRPr>
          </a:p>
          <a:p>
            <a:pPr algn="just"/>
            <a:endParaRPr lang="lt-L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D</a:t>
            </a:r>
            <a:r>
              <a:rPr lang="lt-LT" sz="1400" dirty="0" smtClean="0">
                <a:latin typeface="Arial" panose="020B0604020202020204" pitchFamily="34" charset="0"/>
                <a:cs typeface="Arial" panose="020B0604020202020204" pitchFamily="34" charset="0"/>
              </a:rPr>
              <a:t>augiausiai vyrų dirba </a:t>
            </a:r>
            <a:r>
              <a:rPr lang="lt-LT" sz="1400" dirty="0">
                <a:latin typeface="Arial" panose="020B0604020202020204" pitchFamily="34" charset="0"/>
                <a:cs typeface="Arial" panose="020B0604020202020204" pitchFamily="34" charset="0"/>
              </a:rPr>
              <a:t>sunkiasvorių automobilių vairuotojais (54 tūkst.), o moterų daugiausiai dirba reklamos ir rinkodaros specialistėmis (3,3 tūkst.), buhalterėmis (2,4 tūkst.), vadybos ir organizavimo analitikėmis (1,8 tūkst.). </a:t>
            </a:r>
          </a:p>
        </p:txBody>
      </p:sp>
      <p:sp>
        <p:nvSpPr>
          <p:cNvPr id="10" name="TextBox 9">
            <a:extLst>
              <a:ext uri="{FF2B5EF4-FFF2-40B4-BE49-F238E27FC236}">
                <a16:creationId xmlns:a16="http://schemas.microsoft.com/office/drawing/2014/main" id="{9157D6E2-2A89-4C5E-86A2-200A24DC03A0}"/>
              </a:ext>
            </a:extLst>
          </p:cNvPr>
          <p:cNvSpPr txBox="1"/>
          <p:nvPr/>
        </p:nvSpPr>
        <p:spPr>
          <a:xfrm>
            <a:off x="316648" y="6487604"/>
            <a:ext cx="5817468"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Pateikiami visų metų lapkričio mėn. duomenys.</a:t>
            </a:r>
          </a:p>
        </p:txBody>
      </p:sp>
      <p:graphicFrame>
        <p:nvGraphicFramePr>
          <p:cNvPr id="11" name="Diagrama 10">
            <a:extLst>
              <a:ext uri="{FF2B5EF4-FFF2-40B4-BE49-F238E27FC236}">
                <a16:creationId xmlns:a16="http://schemas.microsoft.com/office/drawing/2014/main" id="{0E25D3C8-0178-4A5A-8627-2191241C3CA9}"/>
              </a:ext>
            </a:extLst>
          </p:cNvPr>
          <p:cNvGraphicFramePr>
            <a:graphicFrameLocks/>
          </p:cNvGraphicFramePr>
          <p:nvPr>
            <p:extLst>
              <p:ext uri="{D42A27DB-BD31-4B8C-83A1-F6EECF244321}">
                <p14:modId xmlns:p14="http://schemas.microsoft.com/office/powerpoint/2010/main" val="1041197760"/>
              </p:ext>
            </p:extLst>
          </p:nvPr>
        </p:nvGraphicFramePr>
        <p:xfrm>
          <a:off x="316648" y="1303672"/>
          <a:ext cx="5194170" cy="50514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225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0" y="6250119"/>
            <a:ext cx="732530" cy="501298"/>
          </a:xfrm>
          <a:prstGeom prst="rect">
            <a:avLst/>
          </a:prstGeom>
        </p:spPr>
      </p:pic>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239093"/>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Didžiuosiuose ekonominiuose sektoriuose atotrūkis mažėjo</a:t>
            </a:r>
          </a:p>
        </p:txBody>
      </p:sp>
      <p:cxnSp>
        <p:nvCxnSpPr>
          <p:cNvPr id="19" name="Tiesioji jungtis 18">
            <a:extLst>
              <a:ext uri="{FF2B5EF4-FFF2-40B4-BE49-F238E27FC236}">
                <a16:creationId xmlns:a16="http://schemas.microsoft.com/office/drawing/2014/main" id="{50D92050-B066-4BB3-9055-784AB7719D5E}"/>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DC9E02-C58A-4166-B093-2DBFEB306415}"/>
              </a:ext>
            </a:extLst>
          </p:cNvPr>
          <p:cNvSpPr txBox="1"/>
          <p:nvPr/>
        </p:nvSpPr>
        <p:spPr>
          <a:xfrm>
            <a:off x="5983357" y="1256540"/>
            <a:ext cx="6079116" cy="5816977"/>
          </a:xfrm>
          <a:prstGeom prst="rect">
            <a:avLst/>
          </a:prstGeom>
          <a:noFill/>
        </p:spPr>
        <p:txBody>
          <a:bodyPr wrap="square" rtlCol="0">
            <a:spAutoFit/>
          </a:bodyPr>
          <a:lstStyle/>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Didmeninės ir mažmeninės prekybos veikloje (214,1 tūkst.) </a:t>
            </a:r>
            <a:r>
              <a:rPr lang="lt-LT" sz="1400" dirty="0">
                <a:latin typeface="Arial" panose="020B0604020202020204" pitchFamily="34" charset="0"/>
                <a:cs typeface="Arial" panose="020B0604020202020204" pitchFamily="34" charset="0"/>
              </a:rPr>
              <a:t>vyrų vidutinės darbo pajamos 2024 lapkritį – 1 977 Eur (į rankas 1 240 Eur), moterų – 1 520 Eur (į rankas 1 009 Eur). 54 proc. dirbančių – moterys. 42 proc. </a:t>
            </a:r>
            <a:r>
              <a:rPr lang="en-US" sz="1400" dirty="0" err="1">
                <a:latin typeface="Arial" panose="020B0604020202020204" pitchFamily="34" charset="0"/>
                <a:cs typeface="Arial" panose="020B0604020202020204" pitchFamily="34" charset="0"/>
              </a:rPr>
              <a:t>moter</a:t>
            </a:r>
            <a:r>
              <a:rPr lang="lt-LT" sz="1400" dirty="0">
                <a:latin typeface="Arial" panose="020B0604020202020204" pitchFamily="34" charset="0"/>
                <a:cs typeface="Arial" panose="020B0604020202020204" pitchFamily="34" charset="0"/>
              </a:rPr>
              <a:t>ų dirba parduotuvių pardavėjomis. </a:t>
            </a:r>
            <a:r>
              <a:rPr lang="en-US" sz="1400" dirty="0" err="1">
                <a:latin typeface="Arial" panose="020B0604020202020204" pitchFamily="34" charset="0"/>
                <a:cs typeface="Arial" panose="020B0604020202020204" pitchFamily="34" charset="0"/>
              </a:rPr>
              <a:t>Vyr</a:t>
            </a:r>
            <a:r>
              <a:rPr lang="lt-LT" sz="1400" dirty="0">
                <a:latin typeface="Arial" panose="020B0604020202020204" pitchFamily="34" charset="0"/>
                <a:cs typeface="Arial" panose="020B0604020202020204" pitchFamily="34" charset="0"/>
              </a:rPr>
              <a:t>ų</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proc. </a:t>
            </a:r>
            <a:r>
              <a:rPr lang="en-US" sz="1400" dirty="0" err="1">
                <a:latin typeface="Arial" panose="020B0604020202020204" pitchFamily="34" charset="0"/>
                <a:cs typeface="Arial" panose="020B0604020202020204" pitchFamily="34" charset="0"/>
              </a:rPr>
              <a:t>dirba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reklamos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rinkodaros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specialistais</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proc. </a:t>
            </a:r>
            <a:r>
              <a:rPr lang="en-US" sz="1400" dirty="0" err="1">
                <a:latin typeface="Arial" panose="020B0604020202020204" pitchFamily="34" charset="0"/>
                <a:cs typeface="Arial" panose="020B0604020202020204" pitchFamily="34" charset="0"/>
              </a:rPr>
              <a:t>variklini</a:t>
            </a:r>
            <a:r>
              <a:rPr lang="lt-LT" sz="1400" dirty="0">
                <a:latin typeface="Arial" panose="020B0604020202020204" pitchFamily="34" charset="0"/>
                <a:cs typeface="Arial" panose="020B0604020202020204" pitchFamily="34" charset="0"/>
              </a:rPr>
              <a:t>ų transporto priemonių mechanikais ir t.t.</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231 Eur.</a:t>
            </a:r>
            <a:endParaRPr lang="lt-LT" sz="1200" b="1" u="sng" dirty="0">
              <a:solidFill>
                <a:srgbClr val="8A2062"/>
              </a:solidFill>
              <a:latin typeface="Arial" panose="020B0604020202020204" pitchFamily="34" charset="0"/>
              <a:cs typeface="Arial" panose="020B0604020202020204" pitchFamily="34" charset="0"/>
            </a:endParaRPr>
          </a:p>
          <a:p>
            <a:pPr algn="just"/>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Apdirbamosios gamybos veikloje (218,5 tūkst.) </a:t>
            </a:r>
            <a:r>
              <a:rPr lang="lt-LT" sz="1400" dirty="0">
                <a:latin typeface="Arial" panose="020B0604020202020204" pitchFamily="34" charset="0"/>
                <a:cs typeface="Arial" panose="020B0604020202020204" pitchFamily="34" charset="0"/>
              </a:rPr>
              <a:t>vyrų vidutinės darbo pajamos 2024 lapkritį – 2 145 Eur (į rankas 1 325 Eur), moterų – 1 596 Eur (į rankas 1 048 Eur). 42 proc. dirbančių – moterys.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Moter</a:t>
            </a:r>
            <a:r>
              <a:rPr lang="lt-LT" sz="1400" dirty="0">
                <a:latin typeface="Arial" panose="020B0604020202020204" pitchFamily="34" charset="0"/>
                <a:cs typeface="Arial" panose="020B0604020202020204" pitchFamily="34" charset="0"/>
              </a:rPr>
              <a:t>ų didesnė dalis, 6 proc., dirba siuvėjomis, 5 proc. – pakuotojomis, po 4 proc. reklamos ir rinkodaros specialistėmis bei buhalterėmis.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Vyr</a:t>
            </a:r>
            <a:r>
              <a:rPr lang="lt-LT" sz="1400" dirty="0">
                <a:latin typeface="Arial" panose="020B0604020202020204" pitchFamily="34" charset="0"/>
                <a:cs typeface="Arial" panose="020B0604020202020204" pitchFamily="34" charset="0"/>
              </a:rPr>
              <a:t>ų didesnė dalis, 5 proc., dirba suvirintojais, 4 proc. nekvalifikuotais apdirbimo pramonės darbininkais, 3 proc. montuotojais, dar 3 proc. vadovais ir t.t.</a:t>
            </a:r>
            <a:r>
              <a:rPr lang="en-US" sz="1400" dirty="0">
                <a:latin typeface="Arial" panose="020B0604020202020204" pitchFamily="34" charset="0"/>
                <a:cs typeface="Arial" panose="020B0604020202020204" pitchFamily="34" charset="0"/>
              </a:rPr>
              <a:t>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277 Eur.</a:t>
            </a:r>
          </a:p>
          <a:p>
            <a:pPr algn="just"/>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Statybos veikloje (108,1 tūkst.) </a:t>
            </a:r>
            <a:r>
              <a:rPr lang="lt-LT" sz="1400" dirty="0">
                <a:latin typeface="Arial" panose="020B0604020202020204" pitchFamily="34" charset="0"/>
                <a:cs typeface="Arial" panose="020B0604020202020204" pitchFamily="34" charset="0"/>
              </a:rPr>
              <a:t>vyrų vidutinės darbo pajamos 2024 balandį – 1 607 Eur (į rankas 1 053 Eur), moterų – 1 330 Eur (į rankas 914 Eur). 13 proc. dirbančių – moterys.</a:t>
            </a:r>
            <a:r>
              <a:rPr lang="en-US" sz="1400" dirty="0">
                <a:latin typeface="Arial" panose="020B0604020202020204" pitchFamily="34" charset="0"/>
                <a:cs typeface="Arial" panose="020B0604020202020204" pitchFamily="34" charset="0"/>
              </a:rPr>
              <a:t> Did</a:t>
            </a:r>
            <a:r>
              <a:rPr lang="lt-LT" sz="1400" dirty="0">
                <a:latin typeface="Arial" panose="020B0604020202020204" pitchFamily="34" charset="0"/>
                <a:cs typeface="Arial" panose="020B0604020202020204" pitchFamily="34" charset="0"/>
              </a:rPr>
              <a:t>žioji dalis moterų, 16 proc., šiame sektoriuje dirba buhalterėmis, dar 7 proc. dirba valytojomis, 5 proc. dirba reklamos ir rinkodaros specialistėmis.</a:t>
            </a:r>
            <a:r>
              <a:rPr lang="en-US" sz="1400"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Didžioji vyrų dalis, 17 proc., dirba statybininkais ir t.t.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139 Eur.</a:t>
            </a:r>
          </a:p>
          <a:p>
            <a:pPr marL="285750" indent="-285750" algn="just">
              <a:buFont typeface="Arial" panose="020B0604020202020204" pitchFamily="34" charset="0"/>
              <a:buChar char="•"/>
            </a:pPr>
            <a:endParaRPr lang="lt-LT" sz="1400" b="1" u="sng"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400" b="1" u="sng"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7C9DBCB-F442-4866-B42D-7BEE026F530F}"/>
              </a:ext>
            </a:extLst>
          </p:cNvPr>
          <p:cNvSpPr txBox="1"/>
          <p:nvPr/>
        </p:nvSpPr>
        <p:spPr>
          <a:xfrm>
            <a:off x="316648" y="6487604"/>
            <a:ext cx="5817468"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Pateikiami visų metų lapkričio mėn. duomenys.</a:t>
            </a:r>
          </a:p>
        </p:txBody>
      </p:sp>
      <p:graphicFrame>
        <p:nvGraphicFramePr>
          <p:cNvPr id="10" name="Diagrama 9">
            <a:extLst>
              <a:ext uri="{FF2B5EF4-FFF2-40B4-BE49-F238E27FC236}">
                <a16:creationId xmlns:a16="http://schemas.microsoft.com/office/drawing/2014/main" id="{FB074F4E-1B7F-4DB7-8554-0DDD11D911A4}"/>
              </a:ext>
            </a:extLst>
          </p:cNvPr>
          <p:cNvGraphicFramePr>
            <a:graphicFrameLocks/>
          </p:cNvGraphicFramePr>
          <p:nvPr>
            <p:extLst>
              <p:ext uri="{D42A27DB-BD31-4B8C-83A1-F6EECF244321}">
                <p14:modId xmlns:p14="http://schemas.microsoft.com/office/powerpoint/2010/main" val="3556178118"/>
              </p:ext>
            </p:extLst>
          </p:nvPr>
        </p:nvGraphicFramePr>
        <p:xfrm>
          <a:off x="316648" y="1298661"/>
          <a:ext cx="5411052" cy="5007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091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0" y="6250119"/>
            <a:ext cx="732530" cy="501298"/>
          </a:xfrm>
          <a:prstGeom prst="rect">
            <a:avLst/>
          </a:prstGeom>
        </p:spPr>
      </p:pic>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239093"/>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Aptarnavimo sektoriuose darbo pajamų atotrūkis mažesnis, </a:t>
            </a:r>
          </a:p>
          <a:p>
            <a:r>
              <a:rPr lang="lt-LT" sz="2800" dirty="0">
                <a:latin typeface="Arial" panose="020B0604020202020204" pitchFamily="34" charset="0"/>
                <a:cs typeface="Arial" panose="020B0604020202020204" pitchFamily="34" charset="0"/>
              </a:rPr>
              <a:t>b</a:t>
            </a:r>
            <a:r>
              <a:rPr lang="lt-LT" sz="2800" dirty="0" smtClean="0">
                <a:latin typeface="Arial" panose="020B0604020202020204" pitchFamily="34" charset="0"/>
                <a:cs typeface="Arial" panose="020B0604020202020204" pitchFamily="34" charset="0"/>
              </a:rPr>
              <a:t>et ir </a:t>
            </a:r>
            <a:r>
              <a:rPr lang="lt-LT" sz="2800" dirty="0">
                <a:latin typeface="Arial" panose="020B0604020202020204" pitchFamily="34" charset="0"/>
                <a:cs typeface="Arial" panose="020B0604020202020204" pitchFamily="34" charset="0"/>
              </a:rPr>
              <a:t>pačios pajamos labai mažos</a:t>
            </a:r>
          </a:p>
        </p:txBody>
      </p:sp>
      <p:cxnSp>
        <p:nvCxnSpPr>
          <p:cNvPr id="19" name="Tiesioji jungtis 18">
            <a:extLst>
              <a:ext uri="{FF2B5EF4-FFF2-40B4-BE49-F238E27FC236}">
                <a16:creationId xmlns:a16="http://schemas.microsoft.com/office/drawing/2014/main" id="{50D92050-B066-4BB3-9055-784AB7719D5E}"/>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398453-18A0-4A6F-B028-9244CBDB0473}"/>
              </a:ext>
            </a:extLst>
          </p:cNvPr>
          <p:cNvSpPr txBox="1"/>
          <p:nvPr/>
        </p:nvSpPr>
        <p:spPr>
          <a:xfrm>
            <a:off x="6132904" y="1927923"/>
            <a:ext cx="5741978" cy="2092881"/>
          </a:xfrm>
          <a:prstGeom prst="rect">
            <a:avLst/>
          </a:prstGeom>
          <a:noFill/>
        </p:spPr>
        <p:txBody>
          <a:bodyPr wrap="square" rtlCol="0">
            <a:spAutoFit/>
          </a:bodyPr>
          <a:lstStyle/>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Apgyvendinimo ir maitinimo paslaugų veikloje (iš viso dirba </a:t>
            </a:r>
            <a:r>
              <a:rPr lang="en-US" sz="1600" b="1" dirty="0">
                <a:latin typeface="Arial" panose="020B0604020202020204" pitchFamily="34" charset="0"/>
                <a:cs typeface="Arial" panose="020B0604020202020204" pitchFamily="34" charset="0"/>
              </a:rPr>
              <a:t>49,3</a:t>
            </a:r>
            <a:r>
              <a:rPr lang="lt-LT" sz="1600" b="1" dirty="0">
                <a:latin typeface="Arial" panose="020B0604020202020204" pitchFamily="34" charset="0"/>
                <a:cs typeface="Arial" panose="020B0604020202020204" pitchFamily="34" charset="0"/>
              </a:rPr>
              <a:t> tūkst.)</a:t>
            </a:r>
            <a:r>
              <a:rPr lang="lt-LT" sz="1400" b="1"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dirba 7</a:t>
            </a:r>
            <a:r>
              <a:rPr lang="en-US" sz="1400" dirty="0">
                <a:latin typeface="Arial" panose="020B0604020202020204" pitchFamily="34" charset="0"/>
                <a:cs typeface="Arial" panose="020B0604020202020204" pitchFamily="34" charset="0"/>
              </a:rPr>
              <a:t>4</a:t>
            </a:r>
            <a:r>
              <a:rPr lang="lt-LT" sz="1400" dirty="0">
                <a:latin typeface="Arial" panose="020B0604020202020204" pitchFamily="34" charset="0"/>
                <a:cs typeface="Arial" panose="020B0604020202020204" pitchFamily="34" charset="0"/>
              </a:rPr>
              <a:t> proc. arba </a:t>
            </a:r>
            <a:r>
              <a:rPr lang="en-US" sz="1400" dirty="0">
                <a:latin typeface="Arial" panose="020B0604020202020204" pitchFamily="34" charset="0"/>
                <a:cs typeface="Arial" panose="020B0604020202020204" pitchFamily="34" charset="0"/>
              </a:rPr>
              <a:t>36,3</a:t>
            </a:r>
            <a:r>
              <a:rPr lang="lt-LT" sz="1400" dirty="0">
                <a:latin typeface="Arial" panose="020B0604020202020204" pitchFamily="34" charset="0"/>
                <a:cs typeface="Arial" panose="020B0604020202020204" pitchFamily="34" charset="0"/>
              </a:rPr>
              <a:t> tūkst. moterų. Vyrų vidutinės darbo pajamos 2024 </a:t>
            </a:r>
            <a:r>
              <a:rPr lang="en-US" sz="1400" dirty="0" err="1">
                <a:latin typeface="Arial" panose="020B0604020202020204" pitchFamily="34" charset="0"/>
                <a:cs typeface="Arial" panose="020B0604020202020204" pitchFamily="34" charset="0"/>
              </a:rPr>
              <a:t>lapkrit</a:t>
            </a:r>
            <a:r>
              <a:rPr lang="lt-LT" sz="1400" dirty="0">
                <a:latin typeface="Arial" panose="020B0604020202020204" pitchFamily="34" charset="0"/>
                <a:cs typeface="Arial" panose="020B0604020202020204" pitchFamily="34" charset="0"/>
              </a:rPr>
              <a:t>į – 1 291 Eur (į rankas 894 Eur), moterų – 1 122 Eur (į rankas 808 Eur).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86 Eur.</a:t>
            </a:r>
            <a:endParaRPr lang="lt-LT" sz="1400" dirty="0">
              <a:solidFill>
                <a:srgbClr val="8A206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Šiame sektoriuje vyrauja virėjai, padavėjai, barmenai, bendros vidutinės pajamos čia vienos mažiausių rinkoje, o pajamų atotrūkis nėra didelis.</a:t>
            </a:r>
          </a:p>
        </p:txBody>
      </p:sp>
      <p:sp>
        <p:nvSpPr>
          <p:cNvPr id="8" name="TextBox 7">
            <a:extLst>
              <a:ext uri="{FF2B5EF4-FFF2-40B4-BE49-F238E27FC236}">
                <a16:creationId xmlns:a16="http://schemas.microsoft.com/office/drawing/2014/main" id="{A4101DB7-3856-49C0-AD0C-338C764E4035}"/>
              </a:ext>
            </a:extLst>
          </p:cNvPr>
          <p:cNvSpPr txBox="1"/>
          <p:nvPr/>
        </p:nvSpPr>
        <p:spPr>
          <a:xfrm>
            <a:off x="316648" y="6487604"/>
            <a:ext cx="5817468"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Pateikiami visų metų lapkričio mėn. duomenys.</a:t>
            </a:r>
          </a:p>
        </p:txBody>
      </p:sp>
      <p:graphicFrame>
        <p:nvGraphicFramePr>
          <p:cNvPr id="10" name="Diagrama 9">
            <a:extLst>
              <a:ext uri="{FF2B5EF4-FFF2-40B4-BE49-F238E27FC236}">
                <a16:creationId xmlns:a16="http://schemas.microsoft.com/office/drawing/2014/main" id="{2FD5EBBD-7974-4E48-ADF5-5E855B5927B5}"/>
              </a:ext>
            </a:extLst>
          </p:cNvPr>
          <p:cNvGraphicFramePr>
            <a:graphicFrameLocks/>
          </p:cNvGraphicFramePr>
          <p:nvPr>
            <p:extLst>
              <p:ext uri="{D42A27DB-BD31-4B8C-83A1-F6EECF244321}">
                <p14:modId xmlns:p14="http://schemas.microsoft.com/office/powerpoint/2010/main" val="1587307713"/>
              </p:ext>
            </p:extLst>
          </p:nvPr>
        </p:nvGraphicFramePr>
        <p:xfrm>
          <a:off x="498475" y="1285081"/>
          <a:ext cx="5484882" cy="504344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B327E8-8511-43F1-8953-97F6E9EE9D73}"/>
              </a:ext>
            </a:extLst>
          </p:cNvPr>
          <p:cNvSpPr txBox="1"/>
          <p:nvPr/>
        </p:nvSpPr>
        <p:spPr>
          <a:xfrm>
            <a:off x="6208645" y="4412186"/>
            <a:ext cx="5741978" cy="1877437"/>
          </a:xfrm>
          <a:prstGeom prst="rect">
            <a:avLst/>
          </a:prstGeom>
          <a:noFill/>
        </p:spPr>
        <p:txBody>
          <a:bodyPr wrap="square" rtlCol="0">
            <a:spAutoFit/>
          </a:bodyPr>
          <a:lstStyle/>
          <a:p>
            <a:pPr marL="285750" indent="-285750" algn="just">
              <a:buFont typeface="Arial" panose="020B0604020202020204" pitchFamily="34" charset="0"/>
              <a:buChar char="•"/>
            </a:pPr>
            <a:r>
              <a:rPr lang="lt-LT" sz="1600" b="1" dirty="0">
                <a:latin typeface="Arial" panose="020B0604020202020204" pitchFamily="34" charset="0"/>
                <a:cs typeface="Arial" panose="020B0604020202020204" pitchFamily="34" charset="0"/>
              </a:rPr>
              <a:t>Administracinėje ir aptarnavimo veikloje (iš viso dirba 73,4 tūkst.)</a:t>
            </a:r>
            <a:r>
              <a:rPr lang="lt-LT" sz="1400" b="1"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dirba 46 proc. arba 33,8 tūkst. moterų. Vyrų vidutinės darbo pajamos 2024 </a:t>
            </a:r>
            <a:r>
              <a:rPr lang="en-US" sz="1400" dirty="0" err="1">
                <a:latin typeface="Arial" panose="020B0604020202020204" pitchFamily="34" charset="0"/>
                <a:cs typeface="Arial" panose="020B0604020202020204" pitchFamily="34" charset="0"/>
              </a:rPr>
              <a:t>lapkrit</a:t>
            </a:r>
            <a:r>
              <a:rPr lang="lt-LT" sz="1400" dirty="0">
                <a:latin typeface="Arial" panose="020B0604020202020204" pitchFamily="34" charset="0"/>
                <a:cs typeface="Arial" panose="020B0604020202020204" pitchFamily="34" charset="0"/>
              </a:rPr>
              <a:t>į – 1 603 Eur (į rankas 1 051 Eur), moterų – 1 317 Eur (į rankas 907 Eur). </a:t>
            </a:r>
            <a:r>
              <a:rPr lang="en-US" sz="1400" b="1" u="sng" dirty="0" err="1">
                <a:solidFill>
                  <a:srgbClr val="8A2062"/>
                </a:solidFill>
                <a:latin typeface="Arial" panose="020B0604020202020204" pitchFamily="34" charset="0"/>
                <a:cs typeface="Arial" panose="020B0604020202020204" pitchFamily="34" charset="0"/>
              </a:rPr>
              <a:t>Skirtumas</a:t>
            </a:r>
            <a:r>
              <a:rPr lang="en-US" sz="1400" b="1" u="sng" dirty="0">
                <a:solidFill>
                  <a:srgbClr val="8A2062"/>
                </a:solidFill>
                <a:latin typeface="Arial" panose="020B0604020202020204" pitchFamily="34" charset="0"/>
                <a:cs typeface="Arial" panose="020B0604020202020204" pitchFamily="34" charset="0"/>
              </a:rPr>
              <a:t> </a:t>
            </a:r>
            <a:r>
              <a:rPr lang="lt-LT" sz="1400" b="1" u="sng" dirty="0">
                <a:solidFill>
                  <a:srgbClr val="8A2062"/>
                </a:solidFill>
                <a:latin typeface="Arial" panose="020B0604020202020204" pitchFamily="34" charset="0"/>
                <a:cs typeface="Arial" panose="020B0604020202020204" pitchFamily="34" charset="0"/>
              </a:rPr>
              <a:t>į rankas 144 Eur.</a:t>
            </a:r>
            <a:r>
              <a:rPr lang="en-US" sz="1400" dirty="0">
                <a:solidFill>
                  <a:srgbClr val="8A2062"/>
                </a:solidFill>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Moterys</a:t>
            </a:r>
            <a:r>
              <a:rPr lang="en-US" sz="1400" dirty="0">
                <a:latin typeface="Arial" panose="020B0604020202020204" pitchFamily="34" charset="0"/>
                <a:cs typeface="Arial" panose="020B0604020202020204" pitchFamily="34" charset="0"/>
              </a:rPr>
              <a:t> da</a:t>
            </a:r>
            <a:r>
              <a:rPr lang="lt-LT" sz="1400" dirty="0" err="1">
                <a:latin typeface="Arial" panose="020B0604020202020204" pitchFamily="34" charset="0"/>
                <a:cs typeface="Arial" panose="020B0604020202020204" pitchFamily="34" charset="0"/>
              </a:rPr>
              <a:t>žniau</a:t>
            </a:r>
            <a:r>
              <a:rPr lang="lt-LT" sz="1400" dirty="0">
                <a:latin typeface="Arial" panose="020B0604020202020204" pitchFamily="34" charset="0"/>
                <a:cs typeface="Arial" panose="020B0604020202020204" pitchFamily="34" charset="0"/>
              </a:rPr>
              <a:t> dirba valytojomis, buhalterėmis, vyrai – vadovais, vairuotojais.</a:t>
            </a:r>
            <a:endParaRPr lang="en-US" sz="1400" b="1" u="sng" dirty="0">
              <a:solidFill>
                <a:srgbClr val="8A206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t-LT" sz="1400" dirty="0">
              <a:solidFill>
                <a:srgbClr val="8A2062"/>
              </a:solidFill>
              <a:latin typeface="Arial" panose="020B0604020202020204" pitchFamily="34" charset="0"/>
              <a:cs typeface="Arial" panose="020B0604020202020204" pitchFamily="34" charset="0"/>
            </a:endParaRPr>
          </a:p>
          <a:p>
            <a:pPr algn="just"/>
            <a:endParaRPr lang="lt-L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32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a 14">
            <a:extLst>
              <a:ext uri="{FF2B5EF4-FFF2-40B4-BE49-F238E27FC236}">
                <a16:creationId xmlns:a16="http://schemas.microsoft.com/office/drawing/2014/main" id="{00000000-0008-0000-0700-000006000000}"/>
              </a:ext>
            </a:extLst>
          </p:cNvPr>
          <p:cNvGraphicFramePr>
            <a:graphicFrameLocks/>
          </p:cNvGraphicFramePr>
          <p:nvPr>
            <p:extLst/>
          </p:nvPr>
        </p:nvGraphicFramePr>
        <p:xfrm>
          <a:off x="1683834" y="1758239"/>
          <a:ext cx="7606569" cy="374414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802668" y="1355534"/>
            <a:ext cx="5761426" cy="369332"/>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Vidutinės darbo pajamos (</a:t>
            </a:r>
            <a:r>
              <a:rPr lang="lt-LT" b="1" dirty="0" err="1">
                <a:latin typeface="Arial" panose="020B0604020202020204" pitchFamily="34" charset="0"/>
                <a:cs typeface="Arial" panose="020B0604020202020204" pitchFamily="34" charset="0"/>
              </a:rPr>
              <a:t>Eur</a:t>
            </a:r>
            <a:r>
              <a:rPr lang="lt-LT" b="1" dirty="0">
                <a:latin typeface="Arial" panose="020B0604020202020204" pitchFamily="34" charset="0"/>
                <a:cs typeface="Arial" panose="020B0604020202020204" pitchFamily="34" charset="0"/>
              </a:rPr>
              <a:t>) ir jų pokytis (proc.)</a:t>
            </a:r>
          </a:p>
        </p:txBody>
      </p:sp>
      <p:sp>
        <p:nvSpPr>
          <p:cNvPr id="26" name="Stačiakampis 25"/>
          <p:cNvSpPr/>
          <p:nvPr/>
        </p:nvSpPr>
        <p:spPr>
          <a:xfrm>
            <a:off x="429409" y="6381632"/>
            <a:ext cx="9260592" cy="276999"/>
          </a:xfrm>
          <a:prstGeom prst="rect">
            <a:avLst/>
          </a:prstGeom>
        </p:spPr>
        <p:txBody>
          <a:bodyPr wrap="square">
            <a:spAutoFit/>
          </a:bodyPr>
          <a:lstStyle/>
          <a:p>
            <a:r>
              <a:rPr lang="lt-LT" sz="1200" b="1" dirty="0">
                <a:latin typeface="Arial" panose="020B0604020202020204" pitchFamily="34" charset="0"/>
                <a:cs typeface="Arial" panose="020B0604020202020204" pitchFamily="34" charset="0"/>
              </a:rPr>
              <a:t>Pastaba: </a:t>
            </a:r>
            <a:r>
              <a:rPr lang="lt-LT" sz="1200" dirty="0">
                <a:latin typeface="Arial" panose="020B0604020202020204" pitchFamily="34" charset="0"/>
                <a:cs typeface="Arial" panose="020B0604020202020204" pitchFamily="34" charset="0"/>
              </a:rPr>
              <a:t>Pateikiamos vidutinės asmenų, dirbusių visą mėnesį, pajamos, nuo kurių </a:t>
            </a:r>
            <a:r>
              <a:rPr lang="en-US" sz="1200" dirty="0" err="1">
                <a:latin typeface="Arial" panose="020B0604020202020204" pitchFamily="34" charset="0"/>
                <a:cs typeface="Arial" panose="020B0604020202020204" pitchFamily="34" charset="0"/>
              </a:rPr>
              <a:t>mokamos</a:t>
            </a:r>
            <a:r>
              <a:rPr lang="lt-LT" sz="1200" dirty="0">
                <a:latin typeface="Arial" panose="020B0604020202020204" pitchFamily="34" charset="0"/>
                <a:cs typeface="Arial" panose="020B0604020202020204" pitchFamily="34" charset="0"/>
              </a:rPr>
              <a:t> socialinio draudimo įmokos.</a:t>
            </a:r>
          </a:p>
        </p:txBody>
      </p:sp>
      <p:sp>
        <p:nvSpPr>
          <p:cNvPr id="19" name="Poraštės vietos rezervavimo ženklas 3"/>
          <p:cNvSpPr txBox="1">
            <a:spLocks/>
          </p:cNvSpPr>
          <p:nvPr/>
        </p:nvSpPr>
        <p:spPr>
          <a:xfrm>
            <a:off x="7051059" y="6549377"/>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9" name="TextBox 28"/>
          <p:cNvSpPr txBox="1"/>
          <p:nvPr/>
        </p:nvSpPr>
        <p:spPr>
          <a:xfrm>
            <a:off x="4853014" y="3028890"/>
            <a:ext cx="1660735" cy="400110"/>
          </a:xfrm>
          <a:prstGeom prst="rect">
            <a:avLst/>
          </a:prstGeom>
          <a:noFill/>
        </p:spPr>
        <p:txBody>
          <a:bodyPr wrap="square" rtlCol="0">
            <a:spAutoFit/>
          </a:bodyPr>
          <a:lstStyle/>
          <a:p>
            <a:pPr algn="ctr"/>
            <a:r>
              <a:rPr lang="lt-LT" sz="2000" b="1" dirty="0">
                <a:solidFill>
                  <a:srgbClr val="8A2062"/>
                </a:solidFill>
                <a:latin typeface="Arial" panose="020B0604020202020204" pitchFamily="34" charset="0"/>
                <a:cs typeface="Arial" panose="020B0604020202020204" pitchFamily="34" charset="0"/>
              </a:rPr>
              <a:t>+11,2 proc.</a:t>
            </a:r>
          </a:p>
        </p:txBody>
      </p:sp>
      <p:sp>
        <p:nvSpPr>
          <p:cNvPr id="17" name="Pavadinimas 1"/>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Vidutinės darbo pajamos augo: </a:t>
            </a:r>
          </a:p>
          <a:p>
            <a:r>
              <a:rPr lang="lt-LT" sz="2800" dirty="0">
                <a:latin typeface="Arial" panose="020B0604020202020204" pitchFamily="34" charset="0"/>
                <a:cs typeface="Arial" panose="020B0604020202020204" pitchFamily="34" charset="0"/>
              </a:rPr>
              <a:t>per metus </a:t>
            </a:r>
            <a:r>
              <a:rPr lang="lt-LT" sz="2800" i="1" dirty="0">
                <a:latin typeface="Arial" panose="020B0604020202020204" pitchFamily="34" charset="0"/>
                <a:cs typeface="Arial" panose="020B0604020202020204" pitchFamily="34" charset="0"/>
              </a:rPr>
              <a:t>į rankas </a:t>
            </a:r>
            <a:r>
              <a:rPr lang="lt-LT" sz="2800" dirty="0">
                <a:latin typeface="Arial" panose="020B0604020202020204" pitchFamily="34" charset="0"/>
                <a:cs typeface="Arial" panose="020B0604020202020204" pitchFamily="34" charset="0"/>
              </a:rPr>
              <a:t>vidutiniškai 132 eurais</a:t>
            </a:r>
          </a:p>
        </p:txBody>
      </p:sp>
      <p:cxnSp>
        <p:nvCxnSpPr>
          <p:cNvPr id="84" name="Tiesioji rodyklės jungtis 83"/>
          <p:cNvCxnSpPr/>
          <p:nvPr/>
        </p:nvCxnSpPr>
        <p:spPr>
          <a:xfrm flipV="1">
            <a:off x="5569338" y="2339084"/>
            <a:ext cx="0" cy="689806"/>
          </a:xfrm>
          <a:prstGeom prst="straightConnector1">
            <a:avLst/>
          </a:prstGeom>
          <a:ln w="76200">
            <a:solidFill>
              <a:srgbClr val="8A206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9408" y="5993276"/>
            <a:ext cx="1144569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 apskaičiuotos vidutinės darbo pajamos gaunamos </a:t>
            </a:r>
            <a:r>
              <a:rPr lang="lt-LT" sz="1200" i="1" dirty="0">
                <a:latin typeface="Arial" panose="020B0604020202020204" pitchFamily="34" charset="0"/>
                <a:cs typeface="Arial" panose="020B0604020202020204" pitchFamily="34" charset="0"/>
              </a:rPr>
              <a:t>į rankas</a:t>
            </a:r>
            <a:r>
              <a:rPr lang="lt-LT" sz="1200" dirty="0">
                <a:latin typeface="Arial" panose="020B0604020202020204" pitchFamily="34" charset="0"/>
                <a:cs typeface="Arial" panose="020B0604020202020204" pitchFamily="34" charset="0"/>
              </a:rPr>
              <a:t>, atskaičius mokesčius.</a:t>
            </a:r>
          </a:p>
          <a:p>
            <a:r>
              <a:rPr lang="en-US" sz="1200" dirty="0">
                <a:latin typeface="Arial" panose="020B0604020202020204" pitchFamily="34" charset="0"/>
                <a:cs typeface="Arial" panose="020B0604020202020204" pitchFamily="34" charset="0"/>
              </a:rPr>
              <a:t>** m</a:t>
            </a:r>
            <a:r>
              <a:rPr lang="lt-LT" sz="1200" dirty="0">
                <a:latin typeface="Arial" panose="020B0604020202020204" pitchFamily="34" charset="0"/>
                <a:cs typeface="Arial" panose="020B0604020202020204" pitchFamily="34" charset="0"/>
              </a:rPr>
              <a:t>etinė infliacija – ataskaitinio mėnesio ir ankstesnių metų atitinkamo mėnesio vidutinio kainų lygio santykinis pokytis. Šaltinis: Valstybės duomenų agentūra. </a:t>
            </a:r>
          </a:p>
        </p:txBody>
      </p:sp>
      <p:sp>
        <p:nvSpPr>
          <p:cNvPr id="14" name="TextBox 13"/>
          <p:cNvSpPr txBox="1"/>
          <p:nvPr/>
        </p:nvSpPr>
        <p:spPr>
          <a:xfrm>
            <a:off x="469300" y="5595525"/>
            <a:ext cx="11344505" cy="307777"/>
          </a:xfrm>
          <a:prstGeom prst="rect">
            <a:avLst/>
          </a:prstGeom>
          <a:noFill/>
        </p:spPr>
        <p:txBody>
          <a:bodyPr wrap="square" rtlCol="0">
            <a:spAutoFit/>
          </a:bodyPr>
          <a:lstStyle/>
          <a:p>
            <a:pPr marL="171450" indent="-171450" algn="just">
              <a:buFont typeface="Arial" panose="020B0604020202020204" pitchFamily="34" charset="0"/>
              <a:buChar char="•"/>
            </a:pPr>
            <a:r>
              <a:rPr lang="lt-LT" sz="1400" dirty="0">
                <a:latin typeface="Arial" panose="020B0604020202020204" pitchFamily="34" charset="0"/>
                <a:cs typeface="Arial" panose="020B0604020202020204" pitchFamily="34" charset="0"/>
              </a:rPr>
              <a:t>Darbo užmokesčio augimui poveikį darė minimalios mėnesinės algos didinimas 10 proc. (nuo 840 Eur 2023 m. iki 924 Eur 2024 m.). </a:t>
            </a:r>
          </a:p>
        </p:txBody>
      </p:sp>
      <p:sp>
        <p:nvSpPr>
          <p:cNvPr id="2" name="TextBox 1"/>
          <p:cNvSpPr txBox="1"/>
          <p:nvPr/>
        </p:nvSpPr>
        <p:spPr>
          <a:xfrm>
            <a:off x="3119448" y="3974718"/>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1 275</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cxnSp>
        <p:nvCxnSpPr>
          <p:cNvPr id="6" name="Tiesioji jungtis 5"/>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A8B000-344B-4694-A27C-E6C7C7326A4F}"/>
              </a:ext>
            </a:extLst>
          </p:cNvPr>
          <p:cNvSpPr txBox="1"/>
          <p:nvPr/>
        </p:nvSpPr>
        <p:spPr>
          <a:xfrm>
            <a:off x="6782725" y="3804475"/>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1 407</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3207280-C85C-4C35-885A-37DAE36AEF6F}"/>
              </a:ext>
            </a:extLst>
          </p:cNvPr>
          <p:cNvSpPr txBox="1"/>
          <p:nvPr/>
        </p:nvSpPr>
        <p:spPr>
          <a:xfrm>
            <a:off x="9290403" y="2298408"/>
            <a:ext cx="2599383" cy="2031325"/>
          </a:xfrm>
          <a:prstGeom prst="rect">
            <a:avLst/>
          </a:prstGeom>
          <a:noFill/>
        </p:spPr>
        <p:txBody>
          <a:bodyPr wrap="square" rtlCol="0">
            <a:spAutoFit/>
          </a:bodyPr>
          <a:lstStyle/>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Vidutinės darbo pajamos </a:t>
            </a:r>
            <a:r>
              <a:rPr lang="lt-LT" sz="1400" i="1" dirty="0">
                <a:latin typeface="Arial" panose="020B0604020202020204" pitchFamily="34" charset="0"/>
                <a:cs typeface="Arial" panose="020B0604020202020204" pitchFamily="34" charset="0"/>
              </a:rPr>
              <a:t>į rankas </a:t>
            </a:r>
            <a:r>
              <a:rPr lang="lt-LT" sz="1400" dirty="0">
                <a:latin typeface="Arial" panose="020B0604020202020204" pitchFamily="34" charset="0"/>
                <a:cs typeface="Arial" panose="020B0604020202020204" pitchFamily="34" charset="0"/>
              </a:rPr>
              <a:t>2024 m. IV </a:t>
            </a:r>
            <a:r>
              <a:rPr lang="lt-LT" sz="1400" dirty="0" err="1">
                <a:latin typeface="Arial" panose="020B0604020202020204" pitchFamily="34" charset="0"/>
                <a:cs typeface="Arial" panose="020B0604020202020204" pitchFamily="34" charset="0"/>
              </a:rPr>
              <a:t>ketv</a:t>
            </a:r>
            <a:r>
              <a:rPr lang="lt-LT" sz="1400" dirty="0">
                <a:latin typeface="Arial" panose="020B0604020202020204" pitchFamily="34" charset="0"/>
                <a:cs typeface="Arial" panose="020B0604020202020204" pitchFamily="34" charset="0"/>
              </a:rPr>
              <a:t>. padidėjo 10,3 proc. arba 132 Eur.</a:t>
            </a:r>
          </a:p>
          <a:p>
            <a:pPr marL="285750" indent="-285750">
              <a:buFont typeface="Arial" panose="020B0604020202020204" pitchFamily="34" charset="0"/>
              <a:buChar char="•"/>
            </a:pPr>
            <a:r>
              <a:rPr lang="lt-LT" sz="1400" dirty="0">
                <a:latin typeface="Arial" panose="020B0604020202020204" pitchFamily="34" charset="0"/>
                <a:cs typeface="Arial" panose="020B0604020202020204" pitchFamily="34" charset="0"/>
              </a:rPr>
              <a:t>Metinė infliacija 2024 m. lapkritį buvo 1,3 proc., gruodį: 2,1 proc.</a:t>
            </a:r>
            <a:r>
              <a:rPr lang="en-US" sz="1400" dirty="0">
                <a:latin typeface="Arial" panose="020B0604020202020204" pitchFamily="34" charset="0"/>
                <a:cs typeface="Arial" panose="020B0604020202020204" pitchFamily="34" charset="0"/>
              </a:rPr>
              <a:t>**</a:t>
            </a:r>
            <a:endParaRPr lang="lt-LT"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914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0" y="6250119"/>
            <a:ext cx="732530" cy="501298"/>
          </a:xfrm>
          <a:prstGeom prst="rect">
            <a:avLst/>
          </a:prstGeom>
        </p:spPr>
      </p:pic>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239093"/>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Tarp užimančių vadovaujančias pareigas dominuoja vyrai, išimtis – </a:t>
            </a:r>
            <a:r>
              <a:rPr lang="lt-LT" sz="2800" dirty="0">
                <a:latin typeface="Arial" panose="020B0604020202020204" pitchFamily="34" charset="0"/>
                <a:cs typeface="Arial" panose="020B0604020202020204" pitchFamily="34" charset="0"/>
              </a:rPr>
              <a:t>sveikatinimo paslaugų, švietimo ir finansų sritys</a:t>
            </a:r>
            <a:endParaRPr lang="lt-LT" sz="3200" dirty="0">
              <a:latin typeface="Arial" panose="020B0604020202020204" pitchFamily="34" charset="0"/>
              <a:cs typeface="Arial" panose="020B0604020202020204" pitchFamily="34" charset="0"/>
            </a:endParaRPr>
          </a:p>
        </p:txBody>
      </p:sp>
      <p:sp>
        <p:nvSpPr>
          <p:cNvPr id="2" name="TextBox 1"/>
          <p:cNvSpPr txBox="1"/>
          <p:nvPr/>
        </p:nvSpPr>
        <p:spPr>
          <a:xfrm>
            <a:off x="308561" y="5729848"/>
            <a:ext cx="3515901" cy="523220"/>
          </a:xfrm>
          <a:prstGeom prst="rect">
            <a:avLst/>
          </a:prstGeom>
          <a:noFill/>
        </p:spPr>
        <p:txBody>
          <a:bodyPr wrap="square" rtlCol="0">
            <a:spAutoFit/>
          </a:bodyPr>
          <a:lstStyle/>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Bendra moterų dalis tarp visų vadovų nesikeičia – siekia 39 proc.</a:t>
            </a:r>
          </a:p>
        </p:txBody>
      </p:sp>
      <p:sp>
        <p:nvSpPr>
          <p:cNvPr id="10" name="TextBox 9"/>
          <p:cNvSpPr txBox="1"/>
          <p:nvPr/>
        </p:nvSpPr>
        <p:spPr>
          <a:xfrm>
            <a:off x="4222258" y="5759826"/>
            <a:ext cx="7851522" cy="738664"/>
          </a:xfrm>
          <a:prstGeom prst="rect">
            <a:avLst/>
          </a:prstGeom>
          <a:noFill/>
        </p:spPr>
        <p:txBody>
          <a:bodyPr wrap="square" rtlCol="0">
            <a:spAutoFit/>
          </a:bodyPr>
          <a:lstStyle/>
          <a:p>
            <a:pPr marL="285750" indent="-285750" algn="just">
              <a:buFont typeface="Arial" panose="020B0604020202020204" pitchFamily="34" charset="0"/>
              <a:buChar char="•"/>
            </a:pPr>
            <a:r>
              <a:rPr lang="lt-LT" sz="1400" dirty="0">
                <a:latin typeface="Arial" panose="020B0604020202020204" pitchFamily="34" charset="0"/>
                <a:cs typeface="Arial" panose="020B0604020202020204" pitchFamily="34" charset="0"/>
              </a:rPr>
              <a:t>Didžiausia moterų vadovių dalis yra tarp sveikatinimo paslaugų, švietimo, ir finansų srities vadovų, mažiausia tarp statybos, žemės ir miškų ūkio produkcijos gamybos, IT srities vadovų bei įmonių vadovų.</a:t>
            </a:r>
          </a:p>
        </p:txBody>
      </p:sp>
      <p:graphicFrame>
        <p:nvGraphicFramePr>
          <p:cNvPr id="11" name="Diagrama 10">
            <a:extLst>
              <a:ext uri="{FF2B5EF4-FFF2-40B4-BE49-F238E27FC236}">
                <a16:creationId xmlns:a16="http://schemas.microsoft.com/office/drawing/2014/main" id="{28A58EBD-B40E-4706-B6C0-E71DA440BD57}"/>
              </a:ext>
            </a:extLst>
          </p:cNvPr>
          <p:cNvGraphicFramePr>
            <a:graphicFrameLocks/>
          </p:cNvGraphicFramePr>
          <p:nvPr>
            <p:extLst>
              <p:ext uri="{D42A27DB-BD31-4B8C-83A1-F6EECF244321}">
                <p14:modId xmlns:p14="http://schemas.microsoft.com/office/powerpoint/2010/main" val="1846919466"/>
              </p:ext>
            </p:extLst>
          </p:nvPr>
        </p:nvGraphicFramePr>
        <p:xfrm>
          <a:off x="308560" y="1291472"/>
          <a:ext cx="3515902" cy="4189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a 11">
            <a:extLst>
              <a:ext uri="{FF2B5EF4-FFF2-40B4-BE49-F238E27FC236}">
                <a16:creationId xmlns:a16="http://schemas.microsoft.com/office/drawing/2014/main" id="{84AF7302-8DE6-49A5-9C03-C1240746F611}"/>
              </a:ext>
            </a:extLst>
          </p:cNvPr>
          <p:cNvGraphicFramePr>
            <a:graphicFrameLocks/>
          </p:cNvGraphicFramePr>
          <p:nvPr>
            <p:extLst>
              <p:ext uri="{D42A27DB-BD31-4B8C-83A1-F6EECF244321}">
                <p14:modId xmlns:p14="http://schemas.microsoft.com/office/powerpoint/2010/main" val="380026037"/>
              </p:ext>
            </p:extLst>
          </p:nvPr>
        </p:nvGraphicFramePr>
        <p:xfrm>
          <a:off x="3920445" y="1296901"/>
          <a:ext cx="7962994" cy="4504424"/>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Tiesioji jungtis 8">
            <a:extLst>
              <a:ext uri="{FF2B5EF4-FFF2-40B4-BE49-F238E27FC236}">
                <a16:creationId xmlns:a16="http://schemas.microsoft.com/office/drawing/2014/main" id="{AA59CA44-04AD-4D96-847A-1117AC16866A}"/>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94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a 22">
            <a:extLst>
              <a:ext uri="{FF2B5EF4-FFF2-40B4-BE49-F238E27FC236}">
                <a16:creationId xmlns:a16="http://schemas.microsoft.com/office/drawing/2014/main" id="{1FD8B994-B3B6-4970-839C-F9E0640AEC7C}"/>
              </a:ext>
            </a:extLst>
          </p:cNvPr>
          <p:cNvGraphicFramePr>
            <a:graphicFrameLocks/>
          </p:cNvGraphicFramePr>
          <p:nvPr>
            <p:extLst>
              <p:ext uri="{D42A27DB-BD31-4B8C-83A1-F6EECF244321}">
                <p14:modId xmlns:p14="http://schemas.microsoft.com/office/powerpoint/2010/main" val="1168971997"/>
              </p:ext>
            </p:extLst>
          </p:nvPr>
        </p:nvGraphicFramePr>
        <p:xfrm>
          <a:off x="6470396" y="1241244"/>
          <a:ext cx="5102480" cy="4326497"/>
        </p:xfrm>
        <a:graphic>
          <a:graphicData uri="http://schemas.openxmlformats.org/drawingml/2006/chart">
            <c:chart xmlns:c="http://schemas.openxmlformats.org/drawingml/2006/chart" xmlns:r="http://schemas.openxmlformats.org/officeDocument/2006/relationships" r:id="rId3"/>
          </a:graphicData>
        </a:graphic>
      </p:graphicFrame>
      <p:sp>
        <p:nvSpPr>
          <p:cNvPr id="24" name="Poraštės vietos rezervavimo ženklas 3"/>
          <p:cNvSpPr txBox="1">
            <a:spLocks/>
          </p:cNvSpPr>
          <p:nvPr/>
        </p:nvSpPr>
        <p:spPr>
          <a:xfrm>
            <a:off x="5983357" y="6486165"/>
            <a:ext cx="5546079"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191966" y="239093"/>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Atotrūkis tarp vyrų ir moterų senatvės pensijų mažėja:</a:t>
            </a:r>
          </a:p>
          <a:p>
            <a:r>
              <a:rPr lang="lt-LT" sz="2800" dirty="0">
                <a:latin typeface="Arial" panose="020B0604020202020204" pitchFamily="34" charset="0"/>
                <a:cs typeface="Arial" panose="020B0604020202020204" pitchFamily="34" charset="0"/>
              </a:rPr>
              <a:t>vyrų pensija didesnė 90 eurų</a:t>
            </a:r>
          </a:p>
        </p:txBody>
      </p:sp>
      <p:sp>
        <p:nvSpPr>
          <p:cNvPr id="15" name="Debesis 14"/>
          <p:cNvSpPr/>
          <p:nvPr/>
        </p:nvSpPr>
        <p:spPr>
          <a:xfrm>
            <a:off x="6829754" y="2123819"/>
            <a:ext cx="1234472" cy="793747"/>
          </a:xfrm>
          <a:prstGeom prst="cloud">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Debesis 15"/>
          <p:cNvSpPr/>
          <p:nvPr/>
        </p:nvSpPr>
        <p:spPr>
          <a:xfrm>
            <a:off x="10248435" y="1993333"/>
            <a:ext cx="1204071" cy="793747"/>
          </a:xfrm>
          <a:prstGeom prst="clou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TextBox 16"/>
          <p:cNvSpPr txBox="1"/>
          <p:nvPr/>
        </p:nvSpPr>
        <p:spPr>
          <a:xfrm>
            <a:off x="7046418" y="2275795"/>
            <a:ext cx="909409" cy="400110"/>
          </a:xfrm>
          <a:prstGeom prst="rect">
            <a:avLst/>
          </a:prstGeom>
          <a:noFill/>
        </p:spPr>
        <p:txBody>
          <a:bodyPr wrap="square" rtlCol="0">
            <a:spAutoFit/>
          </a:bodyPr>
          <a:lstStyle/>
          <a:p>
            <a:r>
              <a:rPr lang="lt-LT" sz="2000" b="1" dirty="0">
                <a:solidFill>
                  <a:srgbClr val="FF6699"/>
                </a:solidFill>
                <a:latin typeface="Arial" panose="020B0604020202020204" pitchFamily="34" charset="0"/>
                <a:cs typeface="Arial" panose="020B0604020202020204" pitchFamily="34" charset="0"/>
              </a:rPr>
              <a:t>22 m.</a:t>
            </a:r>
          </a:p>
        </p:txBody>
      </p:sp>
      <p:sp>
        <p:nvSpPr>
          <p:cNvPr id="18" name="TextBox 17"/>
          <p:cNvSpPr txBox="1"/>
          <p:nvPr/>
        </p:nvSpPr>
        <p:spPr>
          <a:xfrm>
            <a:off x="10339747" y="2190151"/>
            <a:ext cx="977029" cy="400110"/>
          </a:xfrm>
          <a:prstGeom prst="rect">
            <a:avLst/>
          </a:prstGeom>
          <a:noFill/>
        </p:spPr>
        <p:txBody>
          <a:bodyPr wrap="square" rtlCol="0">
            <a:spAutoFit/>
          </a:bodyPr>
          <a:lstStyle/>
          <a:p>
            <a:pPr algn="ctr"/>
            <a:r>
              <a:rPr lang="lt-LT" sz="2000" b="1" dirty="0">
                <a:solidFill>
                  <a:srgbClr val="00B0F0"/>
                </a:solidFill>
                <a:latin typeface="Arial" panose="020B0604020202020204" pitchFamily="34" charset="0"/>
                <a:cs typeface="Arial" panose="020B0604020202020204" pitchFamily="34" charset="0"/>
              </a:rPr>
              <a:t>15 m.</a:t>
            </a:r>
          </a:p>
        </p:txBody>
      </p:sp>
      <p:sp>
        <p:nvSpPr>
          <p:cNvPr id="28" name="TextBox 27"/>
          <p:cNvSpPr txBox="1"/>
          <p:nvPr/>
        </p:nvSpPr>
        <p:spPr>
          <a:xfrm>
            <a:off x="8423584" y="1819097"/>
            <a:ext cx="1252698" cy="95410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Tikėtina gyvenimo trukmė išėjus į pensiją</a:t>
            </a:r>
          </a:p>
        </p:txBody>
      </p:sp>
      <p:sp>
        <p:nvSpPr>
          <p:cNvPr id="2" name="Rodyklė: žemyn 1">
            <a:extLst>
              <a:ext uri="{FF2B5EF4-FFF2-40B4-BE49-F238E27FC236}">
                <a16:creationId xmlns:a16="http://schemas.microsoft.com/office/drawing/2014/main" id="{D460682E-F4CB-40A8-9874-A9C5AEF21151}"/>
              </a:ext>
            </a:extLst>
          </p:cNvPr>
          <p:cNvSpPr/>
          <p:nvPr/>
        </p:nvSpPr>
        <p:spPr>
          <a:xfrm rot="10800000">
            <a:off x="8728116" y="3080796"/>
            <a:ext cx="736396" cy="696407"/>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TextBox 2">
            <a:extLst>
              <a:ext uri="{FF2B5EF4-FFF2-40B4-BE49-F238E27FC236}">
                <a16:creationId xmlns:a16="http://schemas.microsoft.com/office/drawing/2014/main" id="{D95083FB-9DB7-4ADE-A8D2-DA626E9F635C}"/>
              </a:ext>
            </a:extLst>
          </p:cNvPr>
          <p:cNvSpPr txBox="1"/>
          <p:nvPr/>
        </p:nvSpPr>
        <p:spPr>
          <a:xfrm>
            <a:off x="8544846" y="3881422"/>
            <a:ext cx="110293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+16%</a:t>
            </a:r>
          </a:p>
          <a:p>
            <a:pPr algn="ctr"/>
            <a:r>
              <a:rPr lang="en-US" sz="1600" dirty="0">
                <a:latin typeface="Arial" panose="020B0604020202020204" pitchFamily="34" charset="0"/>
                <a:cs typeface="Arial" panose="020B0604020202020204" pitchFamily="34" charset="0"/>
              </a:rPr>
              <a:t>9</a:t>
            </a:r>
            <a:r>
              <a:rPr lang="lt-LT" sz="1600" dirty="0">
                <a:latin typeface="Arial" panose="020B0604020202020204" pitchFamily="34" charset="0"/>
                <a:cs typeface="Arial" panose="020B0604020202020204" pitchFamily="34" charset="0"/>
              </a:rPr>
              <a:t>0</a:t>
            </a:r>
            <a:r>
              <a:rPr lang="en-US" sz="1600" dirty="0">
                <a:latin typeface="Arial" panose="020B0604020202020204" pitchFamily="34" charset="0"/>
                <a:cs typeface="Arial" panose="020B0604020202020204" pitchFamily="34" charset="0"/>
              </a:rPr>
              <a:t> Eur</a:t>
            </a:r>
            <a:endParaRPr lang="lt-LT" dirty="0">
              <a:latin typeface="Arial" panose="020B0604020202020204" pitchFamily="34" charset="0"/>
              <a:cs typeface="Arial" panose="020B0604020202020204" pitchFamily="34" charset="0"/>
            </a:endParaRPr>
          </a:p>
        </p:txBody>
      </p:sp>
      <p:cxnSp>
        <p:nvCxnSpPr>
          <p:cNvPr id="19" name="Tiesioji jungtis 18">
            <a:extLst>
              <a:ext uri="{FF2B5EF4-FFF2-40B4-BE49-F238E27FC236}">
                <a16:creationId xmlns:a16="http://schemas.microsoft.com/office/drawing/2014/main" id="{09654CE9-B025-4F0E-90EE-564CB6C3BCB7}"/>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21" name="Diagrama 20">
            <a:extLst>
              <a:ext uri="{FF2B5EF4-FFF2-40B4-BE49-F238E27FC236}">
                <a16:creationId xmlns:a16="http://schemas.microsoft.com/office/drawing/2014/main" id="{11F17722-8E3F-4902-B0BA-CCD5275E311A}"/>
              </a:ext>
            </a:extLst>
          </p:cNvPr>
          <p:cNvGraphicFramePr>
            <a:graphicFrameLocks/>
          </p:cNvGraphicFramePr>
          <p:nvPr>
            <p:extLst>
              <p:ext uri="{D42A27DB-BD31-4B8C-83A1-F6EECF244321}">
                <p14:modId xmlns:p14="http://schemas.microsoft.com/office/powerpoint/2010/main" val="4114828344"/>
              </p:ext>
            </p:extLst>
          </p:nvPr>
        </p:nvGraphicFramePr>
        <p:xfrm>
          <a:off x="619124" y="1305151"/>
          <a:ext cx="5279119" cy="3666944"/>
        </p:xfrm>
        <a:graphic>
          <a:graphicData uri="http://schemas.openxmlformats.org/drawingml/2006/chart">
            <c:chart xmlns:c="http://schemas.openxmlformats.org/drawingml/2006/chart" xmlns:r="http://schemas.openxmlformats.org/officeDocument/2006/relationships" r:id="rId4"/>
          </a:graphicData>
        </a:graphic>
      </p:graphicFrame>
      <p:pic>
        <p:nvPicPr>
          <p:cNvPr id="4" name="Paveikslėlis 3">
            <a:extLst>
              <a:ext uri="{FF2B5EF4-FFF2-40B4-BE49-F238E27FC236}">
                <a16:creationId xmlns:a16="http://schemas.microsoft.com/office/drawing/2014/main" id="{216501E4-3682-4175-9351-0D72459B7C4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154" b="93750" l="44844" r="63750">
                        <a14:foregroundMark x1="52760" y1="47019" x2="55313" y2="46154"/>
                        <a14:foregroundMark x1="55313" y1="46154" x2="56563" y2="48558"/>
                        <a14:foregroundMark x1="56563" y1="48558" x2="57240" y2="51442"/>
                        <a14:foregroundMark x1="57240" y1="51442" x2="56927" y2="56058"/>
                        <a14:foregroundMark x1="56927" y1="56058" x2="55781" y2="59712"/>
                        <a14:foregroundMark x1="55781" y1="59712" x2="49531" y2="64423"/>
                        <a14:foregroundMark x1="49531" y1="64423" x2="45469" y2="75096"/>
                        <a14:foregroundMark x1="45469" y1="75096" x2="46563" y2="77885"/>
                        <a14:foregroundMark x1="46563" y1="77885" x2="48281" y2="85385"/>
                        <a14:foregroundMark x1="48281" y1="85385" x2="51354" y2="91538"/>
                        <a14:foregroundMark x1="51354" y1="91538" x2="57240" y2="93654"/>
                        <a14:foregroundMark x1="57240" y1="93654" x2="59323" y2="85288"/>
                        <a14:foregroundMark x1="59323" y1="85288" x2="63594" y2="77981"/>
                        <a14:foregroundMark x1="63594" y1="77981" x2="63802" y2="74712"/>
                        <a14:foregroundMark x1="63802" y1="74712" x2="60521" y2="63558"/>
                        <a14:foregroundMark x1="60521" y1="63558" x2="56615" y2="58077"/>
                        <a14:foregroundMark x1="52604" y1="46154" x2="54740" y2="57596"/>
                        <a14:foregroundMark x1="54740" y1="57596" x2="55208" y2="58173"/>
                        <a14:foregroundMark x1="52604" y1="51346" x2="53490" y2="58365"/>
                        <a14:foregroundMark x1="53490" y1="58365" x2="54792" y2="60962"/>
                        <a14:foregroundMark x1="54792" y1="60962" x2="55313" y2="60673"/>
                        <a14:foregroundMark x1="57292" y1="47885" x2="55729" y2="54519"/>
                        <a14:foregroundMark x1="55729" y1="54519" x2="55469" y2="54231"/>
                        <a14:foregroundMark x1="51719" y1="53846" x2="53698" y2="53269"/>
                        <a14:foregroundMark x1="53698" y1="53269" x2="53750" y2="53173"/>
                        <a14:foregroundMark x1="51354" y1="67885" x2="62240" y2="66442"/>
                        <a14:foregroundMark x1="61875" y1="81635" x2="61406" y2="78173"/>
                        <a14:foregroundMark x1="61406" y1="78173" x2="61302" y2="77885"/>
                        <a14:foregroundMark x1="53698" y1="70769" x2="55729" y2="71154"/>
                        <a14:foregroundMark x1="55729" y1="71154" x2="56302" y2="71635"/>
                        <a14:foregroundMark x1="56510" y1="59712" x2="57135" y2="62596"/>
                        <a14:foregroundMark x1="57135" y1="62596" x2="57135" y2="62596"/>
                        <a14:foregroundMark x1="47656" y1="78077" x2="50885" y2="84423"/>
                        <a14:foregroundMark x1="50625" y1="71827" x2="50833" y2="73077"/>
                        <a14:foregroundMark x1="45052" y1="75673" x2="46302" y2="78654"/>
                        <a14:foregroundMark x1="46302" y1="78654" x2="48177" y2="80096"/>
                        <a14:foregroundMark x1="48177" y1="80096" x2="50000" y2="79423"/>
                        <a14:foregroundMark x1="50000" y1="79423" x2="50052" y2="79423"/>
                        <a14:foregroundMark x1="52969" y1="92788" x2="59010" y2="93846"/>
                        <a14:foregroundMark x1="51615" y1="61731" x2="50052" y2="63173"/>
                        <a14:foregroundMark x1="50052" y1="63173" x2="48698" y2="65288"/>
                        <a14:foregroundMark x1="48698" y1="65288" x2="44844" y2="76635"/>
                        <a14:foregroundMark x1="44844" y1="76635" x2="45521" y2="78077"/>
                      </a14:backgroundRemoval>
                    </a14:imgEffect>
                  </a14:imgLayer>
                </a14:imgProps>
              </a:ext>
            </a:extLst>
          </a:blip>
          <a:srcRect l="44791" t="44006" r="35938" b="30658"/>
          <a:stretch/>
        </p:blipFill>
        <p:spPr>
          <a:xfrm>
            <a:off x="10078075" y="3566449"/>
            <a:ext cx="1644157" cy="1170916"/>
          </a:xfrm>
          <a:prstGeom prst="rect">
            <a:avLst/>
          </a:prstGeom>
        </p:spPr>
      </p:pic>
      <p:pic>
        <p:nvPicPr>
          <p:cNvPr id="6" name="Paveikslėlis 5">
            <a:extLst>
              <a:ext uri="{FF2B5EF4-FFF2-40B4-BE49-F238E27FC236}">
                <a16:creationId xmlns:a16="http://schemas.microsoft.com/office/drawing/2014/main" id="{FAF0A7FF-6B1B-4789-8801-19BABB452A5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827" b="47596" l="48281" r="61875">
                        <a14:foregroundMark x1="49219" y1="42404" x2="61042" y2="45000"/>
                        <a14:foregroundMark x1="61042" y1="45000" x2="61198" y2="44904"/>
                        <a14:foregroundMark x1="53594" y1="23269" x2="55677" y2="29615"/>
                        <a14:foregroundMark x1="55677" y1="29615" x2="56406" y2="40481"/>
                        <a14:foregroundMark x1="52656" y1="30288" x2="54167" y2="28750"/>
                        <a14:foregroundMark x1="54167" y1="39327" x2="55208" y2="39904"/>
                        <a14:foregroundMark x1="52969" y1="23365" x2="57448" y2="25385"/>
                        <a14:foregroundMark x1="57448" y1="25385" x2="56094" y2="32885"/>
                        <a14:foregroundMark x1="56094" y1="32885" x2="50677" y2="41923"/>
                        <a14:foregroundMark x1="50677" y1="41923" x2="54531" y2="45962"/>
                        <a14:foregroundMark x1="54531" y1="45962" x2="61302" y2="47596"/>
                        <a14:foregroundMark x1="55937" y1="23846" x2="53281" y2="22981"/>
                        <a14:foregroundMark x1="56146" y1="23750" x2="53542" y2="21827"/>
                        <a14:foregroundMark x1="47813" y1="44519" x2="51823" y2="46250"/>
                        <a14:foregroundMark x1="51823" y1="46250" x2="57969" y2="45962"/>
                        <a14:foregroundMark x1="57969" y1="45962" x2="61979" y2="46538"/>
                        <a14:foregroundMark x1="61979" y1="46538" x2="61615" y2="46827"/>
                        <a14:foregroundMark x1="48750" y1="42019" x2="50052" y2="47019"/>
                        <a14:foregroundMark x1="48333" y1="46827" x2="49688" y2="47019"/>
                        <a14:foregroundMark x1="54583" y1="46923" x2="58490" y2="47596"/>
                      </a14:backgroundRemoval>
                    </a14:imgEffect>
                  </a14:imgLayer>
                </a14:imgProps>
              </a:ext>
            </a:extLst>
          </a:blip>
          <a:srcRect l="47713" t="20300" r="37846" b="52633"/>
          <a:stretch/>
        </p:blipFill>
        <p:spPr>
          <a:xfrm>
            <a:off x="6750605" y="3594329"/>
            <a:ext cx="1127623" cy="1144776"/>
          </a:xfrm>
          <a:prstGeom prst="rect">
            <a:avLst/>
          </a:prstGeom>
        </p:spPr>
      </p:pic>
      <p:sp>
        <p:nvSpPr>
          <p:cNvPr id="7" name="TextBox 6">
            <a:extLst>
              <a:ext uri="{FF2B5EF4-FFF2-40B4-BE49-F238E27FC236}">
                <a16:creationId xmlns:a16="http://schemas.microsoft.com/office/drawing/2014/main" id="{F79505AD-08BC-49B9-B385-4BE56B200D5B}"/>
              </a:ext>
            </a:extLst>
          </p:cNvPr>
          <p:cNvSpPr txBox="1"/>
          <p:nvPr/>
        </p:nvSpPr>
        <p:spPr>
          <a:xfrm>
            <a:off x="390864" y="5117590"/>
            <a:ext cx="11682916" cy="1384995"/>
          </a:xfrm>
          <a:prstGeom prst="rect">
            <a:avLst/>
          </a:prstGeom>
          <a:solidFill>
            <a:schemeClr val="bg1">
              <a:lumMod val="95000"/>
            </a:schemeClr>
          </a:solidFill>
        </p:spPr>
        <p:txBody>
          <a:bodyPr wrap="square" rtlCol="0">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12,8 proc. </a:t>
            </a:r>
            <a:r>
              <a:rPr lang="en-US" sz="1400" dirty="0" err="1">
                <a:latin typeface="Arial" panose="020B0604020202020204" pitchFamily="34" charset="0"/>
                <a:cs typeface="Arial" panose="020B0604020202020204" pitchFamily="34" charset="0"/>
              </a:rPr>
              <a:t>arba</a:t>
            </a:r>
            <a:r>
              <a:rPr lang="en-US" sz="1400" dirty="0">
                <a:latin typeface="Arial" panose="020B0604020202020204" pitchFamily="34" charset="0"/>
                <a:cs typeface="Arial" panose="020B0604020202020204" pitchFamily="34" charset="0"/>
              </a:rPr>
              <a:t> 80,5 t</a:t>
            </a:r>
            <a:r>
              <a:rPr lang="lt-LT" sz="1400" dirty="0" err="1">
                <a:latin typeface="Arial" panose="020B0604020202020204" pitchFamily="34" charset="0"/>
                <a:cs typeface="Arial" panose="020B0604020202020204" pitchFamily="34" charset="0"/>
              </a:rPr>
              <a:t>ūkst</a:t>
            </a:r>
            <a:r>
              <a:rPr lang="lt-LT" sz="1400" dirty="0">
                <a:latin typeface="Arial" panose="020B0604020202020204" pitchFamily="34" charset="0"/>
                <a:cs typeface="Arial" panose="020B0604020202020204" pitchFamily="34" charset="0"/>
              </a:rPr>
              <a:t>. senatvės pensijos gavėjų kartu dirba. Tarp moterų dirba 11 proc. (46 tūkst.), tarp vyrų – 16 proc. (35 tūkst.)</a:t>
            </a:r>
            <a:r>
              <a:rPr lang="en-US" sz="14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sz="1400" dirty="0" err="1">
                <a:latin typeface="Arial" panose="020B0604020202020204" pitchFamily="34" charset="0"/>
                <a:cs typeface="Arial" panose="020B0604020202020204" pitchFamily="34" charset="0"/>
              </a:rPr>
              <a:t>Dirban</a:t>
            </a:r>
            <a:r>
              <a:rPr lang="lt-LT" sz="1400" dirty="0" err="1">
                <a:latin typeface="Arial" panose="020B0604020202020204" pitchFamily="34" charset="0"/>
                <a:cs typeface="Arial" panose="020B0604020202020204" pitchFamily="34" charset="0"/>
              </a:rPr>
              <a:t>čių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pensinin</a:t>
            </a:r>
            <a:r>
              <a:rPr lang="lt-LT" sz="1400" dirty="0" err="1">
                <a:latin typeface="Arial" panose="020B0604020202020204" pitchFamily="34" charset="0"/>
                <a:cs typeface="Arial" panose="020B0604020202020204" pitchFamily="34" charset="0"/>
              </a:rPr>
              <a:t>kų</a:t>
            </a:r>
            <a:r>
              <a:rPr lang="lt-LT" sz="1400" dirty="0">
                <a:latin typeface="Arial" panose="020B0604020202020204" pitchFamily="34" charset="0"/>
                <a:cs typeface="Arial" panose="020B0604020202020204" pitchFamily="34" charset="0"/>
              </a:rPr>
              <a:t> darbo pajamos nesiskiria: vyrai lapkritį uždirbo 1 545 Eur, moterys – 1 554 Eur. Dirbančių moterų pensija siekė 654 Eur, vyrų – 710 Eur.</a:t>
            </a: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1" dirty="0" err="1">
                <a:solidFill>
                  <a:srgbClr val="FF6699"/>
                </a:solidFill>
                <a:latin typeface="Arial" panose="020B0604020202020204" pitchFamily="34" charset="0"/>
                <a:cs typeface="Arial" panose="020B0604020202020204" pitchFamily="34" charset="0"/>
              </a:rPr>
              <a:t>Moter</a:t>
            </a:r>
            <a:r>
              <a:rPr lang="lt-LT" sz="1400" b="1" dirty="0">
                <a:solidFill>
                  <a:srgbClr val="FF6699"/>
                </a:solidFill>
                <a:latin typeface="Arial" panose="020B0604020202020204" pitchFamily="34" charset="0"/>
                <a:cs typeface="Arial" panose="020B0604020202020204" pitchFamily="34" charset="0"/>
              </a:rPr>
              <a:t>ų</a:t>
            </a:r>
            <a:r>
              <a:rPr lang="lt-LT" sz="1400" dirty="0">
                <a:latin typeface="Arial" panose="020B0604020202020204" pitchFamily="34" charset="0"/>
                <a:cs typeface="Arial" panose="020B0604020202020204" pitchFamily="34" charset="0"/>
              </a:rPr>
              <a:t> daugiausiai dirba valytojomis (16 proc.), sveikatos specialistėmis (11 proc.), verslo ir administravimo specialistėmis (11 proc.), mokymo specialistėmis (10 proc.)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a:t>
            </a:r>
            <a:r>
              <a:rPr lang="en-US" sz="1400" dirty="0">
                <a:latin typeface="Arial" panose="020B0604020202020204" pitchFamily="34" charset="0"/>
                <a:cs typeface="Arial" panose="020B0604020202020204" pitchFamily="34" charset="0"/>
              </a:rPr>
              <a:t> kt.</a:t>
            </a:r>
            <a:r>
              <a:rPr lang="lt-LT" sz="1400" dirty="0">
                <a:latin typeface="Arial" panose="020B0604020202020204" pitchFamily="34" charset="0"/>
                <a:cs typeface="Arial" panose="020B0604020202020204" pitchFamily="34" charset="0"/>
              </a:rPr>
              <a:t>. </a:t>
            </a:r>
            <a:r>
              <a:rPr lang="en-US" sz="1400" b="1" dirty="0" err="1">
                <a:solidFill>
                  <a:srgbClr val="00B0F0"/>
                </a:solidFill>
                <a:latin typeface="Arial" panose="020B0604020202020204" pitchFamily="34" charset="0"/>
                <a:cs typeface="Arial" panose="020B0604020202020204" pitchFamily="34" charset="0"/>
              </a:rPr>
              <a:t>Vyrai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daugiausiai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dirba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vairuotojais</a:t>
            </a:r>
            <a:r>
              <a:rPr lang="en-US" sz="1400" dirty="0">
                <a:latin typeface="Arial" panose="020B0604020202020204" pitchFamily="34" charset="0"/>
                <a:cs typeface="Arial" panose="020B0604020202020204" pitchFamily="34" charset="0"/>
              </a:rPr>
              <a:t> (16 proc.), </a:t>
            </a:r>
            <a:r>
              <a:rPr lang="en-US" sz="1400" dirty="0" err="1">
                <a:latin typeface="Arial" panose="020B0604020202020204" pitchFamily="34" charset="0"/>
                <a:cs typeface="Arial" panose="020B0604020202020204" pitchFamily="34" charset="0"/>
              </a:rPr>
              <a:t>teis</a:t>
            </a:r>
            <a:r>
              <a:rPr lang="lt-LT" sz="1400" dirty="0">
                <a:latin typeface="Arial" panose="020B0604020202020204" pitchFamily="34" charset="0"/>
                <a:cs typeface="Arial" panose="020B0604020202020204" pitchFamily="34" charset="0"/>
              </a:rPr>
              <a:t>ė</a:t>
            </a:r>
            <a:r>
              <a:rPr lang="en-US" sz="1400" dirty="0">
                <a:latin typeface="Arial" panose="020B0604020202020204" pitchFamily="34" charset="0"/>
                <a:cs typeface="Arial" panose="020B0604020202020204" pitchFamily="34" charset="0"/>
              </a:rPr>
              <a:t>s </a:t>
            </a:r>
            <a:r>
              <a:rPr lang="en-US" sz="1400" dirty="0" err="1">
                <a:latin typeface="Arial" panose="020B0604020202020204" pitchFamily="34" charset="0"/>
                <a:cs typeface="Arial" panose="020B0604020202020204" pitchFamily="34" charset="0"/>
              </a:rPr>
              <a:t>akt</a:t>
            </a:r>
            <a:r>
              <a:rPr lang="lt-LT" sz="1400" dirty="0">
                <a:latin typeface="Arial" panose="020B0604020202020204" pitchFamily="34" charset="0"/>
                <a:cs typeface="Arial" panose="020B0604020202020204" pitchFamily="34" charset="0"/>
              </a:rPr>
              <a:t>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leid</a:t>
            </a:r>
            <a:r>
              <a:rPr lang="lt-LT" sz="1400" dirty="0">
                <a:latin typeface="Arial" panose="020B0604020202020204" pitchFamily="34" charset="0"/>
                <a:cs typeface="Arial" panose="020B0604020202020204" pitchFamily="34" charset="0"/>
              </a:rPr>
              <a:t>ė</a:t>
            </a:r>
            <a:r>
              <a:rPr lang="en-US" sz="1400" dirty="0" err="1">
                <a:latin typeface="Arial" panose="020B0604020202020204" pitchFamily="34" charset="0"/>
                <a:cs typeface="Arial" panose="020B0604020202020204" pitchFamily="34" charset="0"/>
              </a:rPr>
              <a:t>jais</a:t>
            </a:r>
            <a:r>
              <a:rPr lang="en-US" sz="1400" dirty="0">
                <a:latin typeface="Arial" panose="020B0604020202020204" pitchFamily="34" charset="0"/>
                <a:cs typeface="Arial" panose="020B0604020202020204" pitchFamily="34" charset="0"/>
              </a:rPr>
              <a:t>, v</a:t>
            </a:r>
            <a:r>
              <a:rPr lang="lt-LT" sz="1400" dirty="0" err="1">
                <a:latin typeface="Arial" panose="020B0604020202020204" pitchFamily="34" charset="0"/>
                <a:cs typeface="Arial" panose="020B0604020202020204" pitchFamily="34" charset="0"/>
              </a:rPr>
              <a:t>yresniaisiais</a:t>
            </a:r>
            <a:r>
              <a:rPr lang="lt-LT" sz="1400" dirty="0">
                <a:latin typeface="Arial" panose="020B0604020202020204" pitchFamily="34" charset="0"/>
                <a:cs typeface="Arial" panose="020B0604020202020204" pitchFamily="34" charset="0"/>
              </a:rPr>
              <a:t> valstybės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tarnautojais</a:t>
            </a:r>
            <a:r>
              <a:rPr lang="lt-LT" sz="1400" dirty="0">
                <a:latin typeface="Arial" panose="020B0604020202020204" pitchFamily="34" charset="0"/>
                <a:cs typeface="Arial" panose="020B0604020202020204" pitchFamily="34" charset="0"/>
              </a:rPr>
              <a:t>, įmonių įstaigų vadovais</a:t>
            </a:r>
            <a:r>
              <a:rPr lang="en-US" sz="1400" dirty="0">
                <a:latin typeface="Arial" panose="020B0604020202020204" pitchFamily="34" charset="0"/>
                <a:cs typeface="Arial" panose="020B0604020202020204" pitchFamily="34" charset="0"/>
              </a:rPr>
              <a:t> (8 proc.)</a:t>
            </a:r>
            <a:r>
              <a:rPr lang="lt-LT" sz="1400" dirty="0">
                <a:latin typeface="Arial" panose="020B0604020202020204" pitchFamily="34" charset="0"/>
                <a:cs typeface="Arial" panose="020B0604020202020204" pitchFamily="34" charset="0"/>
              </a:rPr>
              <a:t>, buitinių atliekų surinkėjais (7 proc.), administravimo ir komercijos vadovais (6 proc.) ir kt.</a:t>
            </a:r>
          </a:p>
        </p:txBody>
      </p:sp>
      <p:pic>
        <p:nvPicPr>
          <p:cNvPr id="13" name="Paveikslėlis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1250" y="6290548"/>
            <a:ext cx="732530" cy="501298"/>
          </a:xfrm>
          <a:prstGeom prst="rect">
            <a:avLst/>
          </a:prstGeom>
        </p:spPr>
      </p:pic>
    </p:spTree>
    <p:extLst>
      <p:ext uri="{BB962C8B-B14F-4D97-AF65-F5344CB8AC3E}">
        <p14:creationId xmlns:p14="http://schemas.microsoft.com/office/powerpoint/2010/main" val="251176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25" name="Pavadinimas 1"/>
          <p:cNvSpPr txBox="1">
            <a:spLocks/>
          </p:cNvSpPr>
          <p:nvPr/>
        </p:nvSpPr>
        <p:spPr>
          <a:xfrm>
            <a:off x="254542" y="192092"/>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Didžiausios vidutinės apdraustųjų pajamos Neringoje, </a:t>
            </a:r>
          </a:p>
          <a:p>
            <a:r>
              <a:rPr lang="lt-LT" sz="2800" dirty="0">
                <a:latin typeface="Arial" panose="020B0604020202020204" pitchFamily="34" charset="0"/>
                <a:cs typeface="Arial" panose="020B0604020202020204" pitchFamily="34" charset="0"/>
              </a:rPr>
              <a:t>mažiausios – Jurbarko savivaldybėje </a:t>
            </a:r>
          </a:p>
        </p:txBody>
      </p:sp>
      <p:cxnSp>
        <p:nvCxnSpPr>
          <p:cNvPr id="4" name="Tiesioji jungtis 3"/>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343DFDAB-0B1B-49E8-821D-DA460517F2ED}"/>
              </a:ext>
            </a:extLst>
          </p:cNvPr>
          <p:cNvGraphicFramePr>
            <a:graphicFrameLocks/>
          </p:cNvGraphicFramePr>
          <p:nvPr>
            <p:extLst>
              <p:ext uri="{D42A27DB-BD31-4B8C-83A1-F6EECF244321}">
                <p14:modId xmlns:p14="http://schemas.microsoft.com/office/powerpoint/2010/main" val="991514118"/>
              </p:ext>
            </p:extLst>
          </p:nvPr>
        </p:nvGraphicFramePr>
        <p:xfrm>
          <a:off x="316648" y="1177213"/>
          <a:ext cx="5833135" cy="5333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a 7">
            <a:extLst>
              <a:ext uri="{FF2B5EF4-FFF2-40B4-BE49-F238E27FC236}">
                <a16:creationId xmlns:a16="http://schemas.microsoft.com/office/drawing/2014/main" id="{EA080041-33A7-4ECA-96D6-AE91FB22F4D5}"/>
              </a:ext>
            </a:extLst>
          </p:cNvPr>
          <p:cNvGraphicFramePr>
            <a:graphicFrameLocks/>
          </p:cNvGraphicFramePr>
          <p:nvPr>
            <p:extLst>
              <p:ext uri="{D42A27DB-BD31-4B8C-83A1-F6EECF244321}">
                <p14:modId xmlns:p14="http://schemas.microsoft.com/office/powerpoint/2010/main" val="2211506251"/>
              </p:ext>
            </p:extLst>
          </p:nvPr>
        </p:nvGraphicFramePr>
        <p:xfrm>
          <a:off x="6372808" y="1186471"/>
          <a:ext cx="5564650" cy="5306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5658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870174" y="6535462"/>
            <a:ext cx="5321826"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13" name="TextBox 12">
            <a:extLst>
              <a:ext uri="{FF2B5EF4-FFF2-40B4-BE49-F238E27FC236}">
                <a16:creationId xmlns:a16="http://schemas.microsoft.com/office/drawing/2014/main" id="{9920F370-823C-4D50-BD07-B78C6B369615}"/>
              </a:ext>
            </a:extLst>
          </p:cNvPr>
          <p:cNvSpPr txBox="1"/>
          <p:nvPr/>
        </p:nvSpPr>
        <p:spPr>
          <a:xfrm>
            <a:off x="7396304" y="4489193"/>
            <a:ext cx="4487079" cy="1323439"/>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lt-LT" sz="1600" dirty="0">
                <a:latin typeface="Arial" panose="020B0604020202020204" pitchFamily="34" charset="0"/>
                <a:cs typeface="Arial" panose="020B0604020202020204" pitchFamily="34" charset="0"/>
              </a:rPr>
              <a:t>10 savivaldybių, kurių VDP didžiausios jų vidurkis siekė 2 294 Eur (į rankas 1 408 Eur), o savivaldybėse, kurių VDP mažiausios – 1 629 Eur į rankas 1 065 Eur)</a:t>
            </a:r>
            <a:r>
              <a:rPr lang="lt-LT" sz="1600" i="1" dirty="0">
                <a:latin typeface="Arial" panose="020B0604020202020204" pitchFamily="34" charset="0"/>
                <a:cs typeface="Arial" panose="020B0604020202020204" pitchFamily="34" charset="0"/>
              </a:rPr>
              <a:t>. Skirtumas 343 Eur. </a:t>
            </a:r>
          </a:p>
        </p:txBody>
      </p:sp>
      <p:sp>
        <p:nvSpPr>
          <p:cNvPr id="14" name="TextBox 13">
            <a:extLst>
              <a:ext uri="{FF2B5EF4-FFF2-40B4-BE49-F238E27FC236}">
                <a16:creationId xmlns:a16="http://schemas.microsoft.com/office/drawing/2014/main" id="{5D45DB71-5AB4-4036-A949-444ADA4806CB}"/>
              </a:ext>
            </a:extLst>
          </p:cNvPr>
          <p:cNvSpPr txBox="1"/>
          <p:nvPr/>
        </p:nvSpPr>
        <p:spPr>
          <a:xfrm>
            <a:off x="8855519" y="3594069"/>
            <a:ext cx="1330030" cy="769441"/>
          </a:xfrm>
          <a:prstGeom prst="rect">
            <a:avLst/>
          </a:prstGeom>
          <a:noFill/>
        </p:spPr>
        <p:txBody>
          <a:bodyPr wrap="square" rtlCol="0">
            <a:spAutoFit/>
          </a:bodyPr>
          <a:lstStyle/>
          <a:p>
            <a:pPr algn="ctr"/>
            <a:r>
              <a:rPr lang="lt-LT" sz="4400" b="1" dirty="0">
                <a:solidFill>
                  <a:srgbClr val="339966"/>
                </a:solidFill>
                <a:latin typeface="Arial" panose="020B0604020202020204" pitchFamily="34" charset="0"/>
                <a:cs typeface="Arial" panose="020B0604020202020204" pitchFamily="34" charset="0"/>
              </a:rPr>
              <a:t>41</a:t>
            </a:r>
            <a:r>
              <a:rPr lang="en-US" sz="4400" b="1" dirty="0">
                <a:solidFill>
                  <a:srgbClr val="339966"/>
                </a:solidFill>
                <a:latin typeface="Arial" panose="020B0604020202020204" pitchFamily="34" charset="0"/>
                <a:cs typeface="Arial" panose="020B0604020202020204" pitchFamily="34" charset="0"/>
              </a:rPr>
              <a:t>%</a:t>
            </a:r>
            <a:endParaRPr lang="lt-LT" sz="4400" b="1" dirty="0">
              <a:solidFill>
                <a:srgbClr val="33996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1E583C1-5A25-43F9-8C9A-5ADCAC899354}"/>
              </a:ext>
            </a:extLst>
          </p:cNvPr>
          <p:cNvSpPr txBox="1"/>
          <p:nvPr/>
        </p:nvSpPr>
        <p:spPr>
          <a:xfrm>
            <a:off x="7396304" y="2351782"/>
            <a:ext cx="4541154" cy="1077218"/>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lt-LT" sz="1600" dirty="0">
                <a:latin typeface="Arial" panose="020B0604020202020204" pitchFamily="34" charset="0"/>
                <a:cs typeface="Arial" panose="020B0604020202020204" pitchFamily="34" charset="0"/>
              </a:rPr>
              <a:t>Vilniaus m. VDP siekė 2 600 Eur </a:t>
            </a:r>
            <a:r>
              <a:rPr lang="lt-LT" sz="1600" i="1" dirty="0">
                <a:latin typeface="Arial" panose="020B0604020202020204" pitchFamily="34" charset="0"/>
                <a:cs typeface="Arial" panose="020B0604020202020204" pitchFamily="34" charset="0"/>
              </a:rPr>
              <a:t>(į rankas 1 583 Eur)</a:t>
            </a:r>
            <a:r>
              <a:rPr lang="lt-LT" sz="1600" dirty="0">
                <a:latin typeface="Arial" panose="020B0604020202020204" pitchFamily="34" charset="0"/>
                <a:cs typeface="Arial" panose="020B0604020202020204" pitchFamily="34" charset="0"/>
              </a:rPr>
              <a:t>, o likusiose savivaldybėse jos vidutiniškai siekė – 1 816 Eur </a:t>
            </a:r>
            <a:r>
              <a:rPr lang="lt-LT" sz="1600" i="1" dirty="0">
                <a:latin typeface="Arial" panose="020B0604020202020204" pitchFamily="34" charset="0"/>
                <a:cs typeface="Arial" panose="020B0604020202020204" pitchFamily="34" charset="0"/>
              </a:rPr>
              <a:t>(į rankas 1 159 Eur).</a:t>
            </a:r>
            <a:r>
              <a:rPr lang="lt-LT" sz="1600" dirty="0">
                <a:latin typeface="Arial" panose="020B0604020202020204" pitchFamily="34" charset="0"/>
                <a:cs typeface="Arial" panose="020B0604020202020204" pitchFamily="34" charset="0"/>
              </a:rPr>
              <a:t> </a:t>
            </a:r>
            <a:r>
              <a:rPr lang="lt-LT" sz="1600" i="1" dirty="0">
                <a:latin typeface="Arial" panose="020B0604020202020204" pitchFamily="34" charset="0"/>
                <a:cs typeface="Arial" panose="020B0604020202020204" pitchFamily="34" charset="0"/>
              </a:rPr>
              <a:t>Skirtumas 424 Eur.</a:t>
            </a:r>
          </a:p>
        </p:txBody>
      </p:sp>
      <p:sp>
        <p:nvSpPr>
          <p:cNvPr id="16" name="TextBox 15">
            <a:extLst>
              <a:ext uri="{FF2B5EF4-FFF2-40B4-BE49-F238E27FC236}">
                <a16:creationId xmlns:a16="http://schemas.microsoft.com/office/drawing/2014/main" id="{9B877317-AFA2-4353-99E3-E34285606D66}"/>
              </a:ext>
            </a:extLst>
          </p:cNvPr>
          <p:cNvSpPr txBox="1"/>
          <p:nvPr/>
        </p:nvSpPr>
        <p:spPr>
          <a:xfrm>
            <a:off x="8855520" y="1539659"/>
            <a:ext cx="1330030" cy="769441"/>
          </a:xfrm>
          <a:prstGeom prst="rect">
            <a:avLst/>
          </a:prstGeom>
          <a:noFill/>
        </p:spPr>
        <p:txBody>
          <a:bodyPr wrap="square" rtlCol="0">
            <a:spAutoFit/>
          </a:bodyPr>
          <a:lstStyle/>
          <a:p>
            <a:pPr algn="ctr"/>
            <a:r>
              <a:rPr lang="lt-LT" sz="4400" b="1" dirty="0">
                <a:solidFill>
                  <a:srgbClr val="87497E"/>
                </a:solidFill>
                <a:latin typeface="Arial" panose="020B0604020202020204" pitchFamily="34" charset="0"/>
                <a:cs typeface="Arial" panose="020B0604020202020204" pitchFamily="34" charset="0"/>
              </a:rPr>
              <a:t>43</a:t>
            </a:r>
            <a:r>
              <a:rPr lang="en-US" sz="4400" b="1" dirty="0">
                <a:solidFill>
                  <a:srgbClr val="87497E"/>
                </a:solidFill>
                <a:latin typeface="Arial" panose="020B0604020202020204" pitchFamily="34" charset="0"/>
                <a:cs typeface="Arial" panose="020B0604020202020204" pitchFamily="34" charset="0"/>
              </a:rPr>
              <a:t>%</a:t>
            </a:r>
            <a:endParaRPr lang="lt-LT" sz="4400" b="1" dirty="0">
              <a:solidFill>
                <a:srgbClr val="87497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739ED92-4827-41C1-A6D6-219E97771ABF}"/>
              </a:ext>
            </a:extLst>
          </p:cNvPr>
          <p:cNvSpPr txBox="1"/>
          <p:nvPr/>
        </p:nvSpPr>
        <p:spPr>
          <a:xfrm>
            <a:off x="8855519" y="1143757"/>
            <a:ext cx="1183876" cy="369332"/>
          </a:xfrm>
          <a:prstGeom prst="rect">
            <a:avLst/>
          </a:prstGeom>
          <a:noFill/>
        </p:spPr>
        <p:txBody>
          <a:bodyPr wrap="square" rtlCol="0">
            <a:spAutoFit/>
          </a:bodyPr>
          <a:lstStyle/>
          <a:p>
            <a:pPr algn="ctr"/>
            <a:r>
              <a:rPr lang="lt-LT" dirty="0">
                <a:latin typeface="Arial" panose="020B0604020202020204" pitchFamily="34" charset="0"/>
                <a:cs typeface="Arial" panose="020B0604020202020204" pitchFamily="34" charset="0"/>
              </a:rPr>
              <a:t>Atotrūkis:</a:t>
            </a:r>
          </a:p>
        </p:txBody>
      </p:sp>
      <p:sp>
        <p:nvSpPr>
          <p:cNvPr id="19" name="Pavadinimas 1">
            <a:extLst>
              <a:ext uri="{FF2B5EF4-FFF2-40B4-BE49-F238E27FC236}">
                <a16:creationId xmlns:a16="http://schemas.microsoft.com/office/drawing/2014/main" id="{C26D1D23-5397-4657-B8B4-DD7E486D200E}"/>
              </a:ext>
            </a:extLst>
          </p:cNvPr>
          <p:cNvSpPr txBox="1">
            <a:spLocks/>
          </p:cNvSpPr>
          <p:nvPr/>
        </p:nvSpPr>
        <p:spPr>
          <a:xfrm>
            <a:off x="254542" y="192092"/>
            <a:ext cx="11682916"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Pajamų atotrūkiai tarp savivaldybių išliko panašūs</a:t>
            </a:r>
            <a:endParaRPr lang="lt-LT" sz="2800" dirty="0">
              <a:latin typeface="Arial" panose="020B0604020202020204" pitchFamily="34" charset="0"/>
              <a:cs typeface="Arial" panose="020B0604020202020204" pitchFamily="34" charset="0"/>
            </a:endParaRPr>
          </a:p>
        </p:txBody>
      </p:sp>
      <p:cxnSp>
        <p:nvCxnSpPr>
          <p:cNvPr id="20" name="Tiesioji jungtis 19">
            <a:extLst>
              <a:ext uri="{FF2B5EF4-FFF2-40B4-BE49-F238E27FC236}">
                <a16:creationId xmlns:a16="http://schemas.microsoft.com/office/drawing/2014/main" id="{E6C7EB07-A813-468C-97E9-D3302511006C}"/>
              </a:ext>
            </a:extLst>
          </p:cNvPr>
          <p:cNvCxnSpPr/>
          <p:nvPr/>
        </p:nvCxnSpPr>
        <p:spPr>
          <a:xfrm flipV="1">
            <a:off x="316648" y="1056675"/>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21" name="Stačiakampis 20">
            <a:extLst>
              <a:ext uri="{FF2B5EF4-FFF2-40B4-BE49-F238E27FC236}">
                <a16:creationId xmlns:a16="http://schemas.microsoft.com/office/drawing/2014/main" id="{ACB0913D-64FC-42AB-AF64-A22C3BDE77DC}"/>
              </a:ext>
            </a:extLst>
          </p:cNvPr>
          <p:cNvSpPr/>
          <p:nvPr/>
        </p:nvSpPr>
        <p:spPr>
          <a:xfrm>
            <a:off x="450487" y="6108578"/>
            <a:ext cx="11560774" cy="646331"/>
          </a:xfrm>
          <a:prstGeom prst="rect">
            <a:avLst/>
          </a:prstGeom>
        </p:spPr>
        <p:txBody>
          <a:bodyPr wrap="square">
            <a:spAutoFit/>
          </a:bodyPr>
          <a:lstStyle/>
          <a:p>
            <a:pPr algn="just"/>
            <a:r>
              <a:rPr lang="lt-LT" sz="1200" b="1" dirty="0">
                <a:latin typeface="Arial" panose="020B0604020202020204" pitchFamily="34" charset="0"/>
                <a:cs typeface="Arial" panose="020B0604020202020204" pitchFamily="34" charset="0"/>
              </a:rPr>
              <a:t>Pastaba: </a:t>
            </a:r>
            <a:r>
              <a:rPr lang="lt-LT" sz="1200" dirty="0">
                <a:latin typeface="Arial" panose="020B0604020202020204" pitchFamily="34" charset="0"/>
                <a:cs typeface="Arial" panose="020B0604020202020204" pitchFamily="34" charset="0"/>
              </a:rPr>
              <a:t>Savivaldybės, kuriose vidutinės apdraustųjų pajamos didžiausios: Neringos, Vilniaus m. ir Vilniaus raj., Kauno m. ir raj., Klaipėdos m. ir raj., Palangos m., Trakų raj., Mažeikių sav. Savivaldybės, kuriose vidutinės apdraustųjų pajamos mažiausios: Vilkaviškio raj., Biržų raj., Šalčininkų raj., Radviliškio raj., Kupiškio r., Kelmės raj., Skuodo raj., Jurbarko raj., Kalvarijos ir Pagėgių.</a:t>
            </a:r>
          </a:p>
        </p:txBody>
      </p:sp>
      <p:graphicFrame>
        <p:nvGraphicFramePr>
          <p:cNvPr id="12" name="Diagrama 11">
            <a:extLst>
              <a:ext uri="{FF2B5EF4-FFF2-40B4-BE49-F238E27FC236}">
                <a16:creationId xmlns:a16="http://schemas.microsoft.com/office/drawing/2014/main" id="{14A68869-C9CB-43FD-A8A0-95F190722BC4}"/>
              </a:ext>
            </a:extLst>
          </p:cNvPr>
          <p:cNvGraphicFramePr>
            <a:graphicFrameLocks/>
          </p:cNvGraphicFramePr>
          <p:nvPr>
            <p:extLst>
              <p:ext uri="{D42A27DB-BD31-4B8C-83A1-F6EECF244321}">
                <p14:modId xmlns:p14="http://schemas.microsoft.com/office/powerpoint/2010/main" val="414584993"/>
              </p:ext>
            </p:extLst>
          </p:nvPr>
        </p:nvGraphicFramePr>
        <p:xfrm>
          <a:off x="450487" y="1215685"/>
          <a:ext cx="6667286" cy="4860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758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7051059" y="6549377"/>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17" name="Pavadinimas 1"/>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dirty="0">
                <a:latin typeface="Arial" panose="020B0604020202020204" pitchFamily="34" charset="0"/>
                <a:cs typeface="Arial" panose="020B0604020202020204" pitchFamily="34" charset="0"/>
              </a:rPr>
              <a:t>Apžvalgos apibendrinimas:</a:t>
            </a:r>
          </a:p>
        </p:txBody>
      </p:sp>
      <p:sp>
        <p:nvSpPr>
          <p:cNvPr id="2" name="TextBox 1"/>
          <p:cNvSpPr txBox="1"/>
          <p:nvPr/>
        </p:nvSpPr>
        <p:spPr>
          <a:xfrm>
            <a:off x="3119448" y="3974718"/>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1 275</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cxnSp>
        <p:nvCxnSpPr>
          <p:cNvPr id="6" name="Tiesioji jungtis 5"/>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A8B000-344B-4694-A27C-E6C7C7326A4F}"/>
              </a:ext>
            </a:extLst>
          </p:cNvPr>
          <p:cNvSpPr txBox="1"/>
          <p:nvPr/>
        </p:nvSpPr>
        <p:spPr>
          <a:xfrm>
            <a:off x="6782725" y="3804475"/>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1 407</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sp>
        <p:nvSpPr>
          <p:cNvPr id="4" name="Stačiakampis: suapvalinti kampai 3">
            <a:extLst>
              <a:ext uri="{FF2B5EF4-FFF2-40B4-BE49-F238E27FC236}">
                <a16:creationId xmlns:a16="http://schemas.microsoft.com/office/drawing/2014/main" id="{255C9B70-5EA9-4B30-8D81-ED03F4A89DFC}"/>
              </a:ext>
            </a:extLst>
          </p:cNvPr>
          <p:cNvSpPr/>
          <p:nvPr/>
        </p:nvSpPr>
        <p:spPr>
          <a:xfrm>
            <a:off x="1184718" y="1856151"/>
            <a:ext cx="4343999" cy="1607844"/>
          </a:xfrm>
          <a:prstGeom prst="roundRect">
            <a:avLst/>
          </a:prstGeom>
          <a:solidFill>
            <a:srgbClr val="8A2062"/>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TextBox 4">
            <a:extLst>
              <a:ext uri="{FF2B5EF4-FFF2-40B4-BE49-F238E27FC236}">
                <a16:creationId xmlns:a16="http://schemas.microsoft.com/office/drawing/2014/main" id="{458754CD-F0BC-4318-ADA0-B7F1D8B5C300}"/>
              </a:ext>
            </a:extLst>
          </p:cNvPr>
          <p:cNvSpPr txBox="1"/>
          <p:nvPr/>
        </p:nvSpPr>
        <p:spPr>
          <a:xfrm>
            <a:off x="1323635" y="2007979"/>
            <a:ext cx="3918875" cy="1384995"/>
          </a:xfrm>
          <a:prstGeom prst="rect">
            <a:avLst/>
          </a:prstGeom>
          <a:noFill/>
        </p:spPr>
        <p:txBody>
          <a:bodyPr wrap="square" rtlCol="0">
            <a:spAutoFit/>
          </a:bodyPr>
          <a:lstStyle/>
          <a:p>
            <a:pPr marL="285750" indent="-285750" algn="just">
              <a:buFont typeface="Wingdings" panose="05000000000000000000" pitchFamily="2" charset="2"/>
              <a:buChar char="ü"/>
            </a:pPr>
            <a:r>
              <a:rPr lang="lt-LT" sz="1400" i="1" dirty="0">
                <a:solidFill>
                  <a:schemeClr val="bg1"/>
                </a:solidFill>
                <a:latin typeface="Arial" panose="020B0604020202020204" pitchFamily="34" charset="0"/>
                <a:cs typeface="Arial" panose="020B0604020202020204" pitchFamily="34" charset="0"/>
              </a:rPr>
              <a:t>2024 m. vidutinės darbo pajamos augo taip pat sparčiai kaip ir 2023 m.</a:t>
            </a:r>
          </a:p>
          <a:p>
            <a:pPr marL="285750" indent="-285750" algn="just">
              <a:buFont typeface="Wingdings" panose="05000000000000000000" pitchFamily="2" charset="2"/>
              <a:buChar char="ü"/>
            </a:pPr>
            <a:r>
              <a:rPr lang="lt-LT" sz="1400" i="1" dirty="0">
                <a:solidFill>
                  <a:schemeClr val="bg1"/>
                </a:solidFill>
                <a:latin typeface="Arial" panose="020B0604020202020204" pitchFamily="34" charset="0"/>
                <a:cs typeface="Arial" panose="020B0604020202020204" pitchFamily="34" charset="0"/>
              </a:rPr>
              <a:t>Sparčiausiai jos pernai augo vyresniems darbuotojams, bei dirbusiems </a:t>
            </a:r>
            <a:r>
              <a:rPr lang="pt-BR" sz="1400" i="1" dirty="0">
                <a:solidFill>
                  <a:schemeClr val="bg1"/>
                </a:solidFill>
                <a:latin typeface="Arial" panose="020B0604020202020204" pitchFamily="34" charset="0"/>
                <a:cs typeface="Arial" panose="020B0604020202020204" pitchFamily="34" charset="0"/>
              </a:rPr>
              <a:t>švietimo, žmonių sveikatos priežiūros ir transporto veiklose</a:t>
            </a:r>
            <a:r>
              <a:rPr lang="lt-LT" sz="1400" i="1" dirty="0">
                <a:solidFill>
                  <a:schemeClr val="bg1"/>
                </a:solidFill>
                <a:latin typeface="Arial" panose="020B0604020202020204" pitchFamily="34" charset="0"/>
                <a:cs typeface="Arial" panose="020B0604020202020204" pitchFamily="34" charset="0"/>
              </a:rPr>
              <a:t>.</a:t>
            </a:r>
            <a:endParaRPr lang="lt-LT" sz="1200" i="1" dirty="0">
              <a:solidFill>
                <a:schemeClr val="bg1"/>
              </a:solidFill>
              <a:latin typeface="Arial" panose="020B0604020202020204" pitchFamily="34" charset="0"/>
              <a:cs typeface="Arial" panose="020B0604020202020204" pitchFamily="34" charset="0"/>
            </a:endParaRPr>
          </a:p>
        </p:txBody>
      </p:sp>
      <p:sp>
        <p:nvSpPr>
          <p:cNvPr id="21" name="Stačiakampis: suapvalinti kampai 20">
            <a:extLst>
              <a:ext uri="{FF2B5EF4-FFF2-40B4-BE49-F238E27FC236}">
                <a16:creationId xmlns:a16="http://schemas.microsoft.com/office/drawing/2014/main" id="{433F3F7A-0794-4413-AABF-5E628B9F4CC2}"/>
              </a:ext>
            </a:extLst>
          </p:cNvPr>
          <p:cNvSpPr/>
          <p:nvPr/>
        </p:nvSpPr>
        <p:spPr>
          <a:xfrm>
            <a:off x="1184718" y="4416940"/>
            <a:ext cx="4343999" cy="1607844"/>
          </a:xfrm>
          <a:prstGeom prst="roundRect">
            <a:avLst/>
          </a:prstGeom>
          <a:solidFill>
            <a:srgbClr val="8A2062"/>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TextBox 22">
            <a:extLst>
              <a:ext uri="{FF2B5EF4-FFF2-40B4-BE49-F238E27FC236}">
                <a16:creationId xmlns:a16="http://schemas.microsoft.com/office/drawing/2014/main" id="{8E6292A3-C8A9-415D-8EDB-A1293ED1BB81}"/>
              </a:ext>
            </a:extLst>
          </p:cNvPr>
          <p:cNvSpPr txBox="1"/>
          <p:nvPr/>
        </p:nvSpPr>
        <p:spPr>
          <a:xfrm>
            <a:off x="1374467" y="4433152"/>
            <a:ext cx="4043975" cy="1600438"/>
          </a:xfrm>
          <a:prstGeom prst="rect">
            <a:avLst/>
          </a:prstGeom>
          <a:noFill/>
        </p:spPr>
        <p:txBody>
          <a:bodyPr wrap="square" rtlCol="0">
            <a:spAutoFit/>
          </a:bodyPr>
          <a:lstStyle/>
          <a:p>
            <a:pPr marL="285750" indent="-285750" algn="just">
              <a:buFont typeface="Wingdings" panose="05000000000000000000" pitchFamily="2" charset="2"/>
              <a:buChar char="ü"/>
            </a:pPr>
            <a:r>
              <a:rPr lang="lt-LT" sz="1400" dirty="0">
                <a:solidFill>
                  <a:schemeClr val="bg1"/>
                </a:solidFill>
                <a:latin typeface="Arial" panose="020B0604020202020204" pitchFamily="34" charset="0"/>
                <a:cs typeface="Arial" panose="020B0604020202020204" pitchFamily="34" charset="0"/>
              </a:rPr>
              <a:t>Kuo vyresnis apdraustųjų amžius, tuo dažniau sergama ligomis, susijusiomis su nugaros ir juosmens skausmais, bei širdies ligomis.</a:t>
            </a:r>
          </a:p>
          <a:p>
            <a:pPr marL="285750" indent="-285750" algn="just">
              <a:buFont typeface="Wingdings" panose="05000000000000000000" pitchFamily="2" charset="2"/>
              <a:buChar char="ü"/>
            </a:pPr>
            <a:r>
              <a:rPr lang="lt-LT" sz="1400" dirty="0">
                <a:solidFill>
                  <a:schemeClr val="bg1"/>
                </a:solidFill>
                <a:latin typeface="Arial" panose="020B0604020202020204" pitchFamily="34" charset="0"/>
                <a:cs typeface="Arial" panose="020B0604020202020204" pitchFamily="34" charset="0"/>
              </a:rPr>
              <a:t>Ilgiau serga dirbantys prekybos, apdirbamosios gamybos, transporto bei statybos veiklose.</a:t>
            </a:r>
            <a:endParaRPr lang="lt-LT" sz="1200" dirty="0">
              <a:solidFill>
                <a:schemeClr val="bg1"/>
              </a:solidFill>
              <a:latin typeface="Arial" panose="020B0604020202020204" pitchFamily="34" charset="0"/>
              <a:cs typeface="Arial" panose="020B0604020202020204" pitchFamily="34" charset="0"/>
            </a:endParaRPr>
          </a:p>
        </p:txBody>
      </p:sp>
      <p:pic>
        <p:nvPicPr>
          <p:cNvPr id="24" name="Paveikslėlis 23">
            <a:extLst>
              <a:ext uri="{FF2B5EF4-FFF2-40B4-BE49-F238E27FC236}">
                <a16:creationId xmlns:a16="http://schemas.microsoft.com/office/drawing/2014/main" id="{158C18A8-915A-4690-916F-683A4BE7D19C}"/>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10000" b="90000" l="10000" r="90000">
                        <a14:foregroundMark x1="48125" y1="85962" x2="52083" y2="89808"/>
                        <a14:foregroundMark x1="52083" y1="89808" x2="52396" y2="87885"/>
                        <a14:foregroundMark x1="43333" y1="61346" x2="43438" y2="62308"/>
                        <a14:foregroundMark x1="42500" y1="64808" x2="42604" y2="65192"/>
                        <a14:foregroundMark x1="43438" y1="64423" x2="43958" y2="64423"/>
                        <a14:backgroundMark x1="30833" y1="32115" x2="74167" y2="20769"/>
                        <a14:backgroundMark x1="74167" y1="20769" x2="77396" y2="18269"/>
                        <a14:backgroundMark x1="63854" y1="38846" x2="69219" y2="82500"/>
                        <a14:backgroundMark x1="69219" y1="82500" x2="71042" y2="88654"/>
                        <a14:backgroundMark x1="36771" y1="15000" x2="33021" y2="97308"/>
                      </a14:backgroundRemoval>
                    </a14:imgEffect>
                  </a14:imgLayer>
                </a14:imgProps>
              </a:ext>
            </a:extLst>
          </a:blip>
          <a:srcRect l="39415" t="43413" r="38700"/>
          <a:stretch/>
        </p:blipFill>
        <p:spPr>
          <a:xfrm>
            <a:off x="629749" y="4645250"/>
            <a:ext cx="860849" cy="1205690"/>
          </a:xfrm>
          <a:prstGeom prst="rect">
            <a:avLst/>
          </a:prstGeom>
        </p:spPr>
      </p:pic>
      <p:sp>
        <p:nvSpPr>
          <p:cNvPr id="25" name="Stačiakampis: suapvalinti kampai 24">
            <a:extLst>
              <a:ext uri="{FF2B5EF4-FFF2-40B4-BE49-F238E27FC236}">
                <a16:creationId xmlns:a16="http://schemas.microsoft.com/office/drawing/2014/main" id="{F6406E40-96E8-4ABD-B277-A8F9CFB22741}"/>
              </a:ext>
            </a:extLst>
          </p:cNvPr>
          <p:cNvSpPr/>
          <p:nvPr/>
        </p:nvSpPr>
        <p:spPr>
          <a:xfrm>
            <a:off x="7218253" y="1856151"/>
            <a:ext cx="4343999" cy="1607844"/>
          </a:xfrm>
          <a:prstGeom prst="roundRect">
            <a:avLst/>
          </a:prstGeom>
          <a:solidFill>
            <a:srgbClr val="8A2062"/>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0" name="Stačiakampis: suapvalinti kampai 29">
            <a:extLst>
              <a:ext uri="{FF2B5EF4-FFF2-40B4-BE49-F238E27FC236}">
                <a16:creationId xmlns:a16="http://schemas.microsoft.com/office/drawing/2014/main" id="{F9ACD67C-93B4-4117-81F6-B73C1F0A712C}"/>
              </a:ext>
            </a:extLst>
          </p:cNvPr>
          <p:cNvSpPr/>
          <p:nvPr/>
        </p:nvSpPr>
        <p:spPr>
          <a:xfrm>
            <a:off x="7218252" y="4367675"/>
            <a:ext cx="4343999" cy="1607844"/>
          </a:xfrm>
          <a:prstGeom prst="roundRect">
            <a:avLst/>
          </a:prstGeom>
          <a:solidFill>
            <a:srgbClr val="8A2062"/>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3" name="Paveikslėlis 32">
            <a:extLst>
              <a:ext uri="{FF2B5EF4-FFF2-40B4-BE49-F238E27FC236}">
                <a16:creationId xmlns:a16="http://schemas.microsoft.com/office/drawing/2014/main" id="{0806405D-C853-4EC0-947D-ED5C0F99790D}"/>
              </a:ext>
            </a:extLst>
          </p:cNvPr>
          <p:cNvPicPr>
            <a:picLocks noChangeAspect="1"/>
          </p:cNvPicPr>
          <p:nvPr/>
        </p:nvPicPr>
        <p:blipFill rotWithShape="1">
          <a:blip r:embed="rId5">
            <a:grayscl/>
            <a:extLst>
              <a:ext uri="{BEBA8EAE-BF5A-486C-A8C5-ECC9F3942E4B}">
                <a14:imgProps xmlns:a14="http://schemas.microsoft.com/office/drawing/2010/main">
                  <a14:imgLayer r:embed="rId6">
                    <a14:imgEffect>
                      <a14:backgroundRemoval t="48077" b="95962" l="35521" r="64271">
                        <a14:foregroundMark x1="47396" y1="53462" x2="50417" y2="48269"/>
                        <a14:foregroundMark x1="50417" y1="48269" x2="52917" y2="52308"/>
                        <a14:foregroundMark x1="50833" y1="54615" x2="49115" y2="72115"/>
                        <a14:foregroundMark x1="49115" y1="72115" x2="46667" y2="78942"/>
                        <a14:foregroundMark x1="46667" y1="78942" x2="45625" y2="87500"/>
                        <a14:foregroundMark x1="45625" y1="87500" x2="50625" y2="94423"/>
                        <a14:foregroundMark x1="50625" y1="94423" x2="54479" y2="91923"/>
                        <a14:foregroundMark x1="54479" y1="91923" x2="57500" y2="87115"/>
                        <a14:foregroundMark x1="57500" y1="87115" x2="62552" y2="83846"/>
                        <a14:foregroundMark x1="62552" y1="83846" x2="64271" y2="79231"/>
                        <a14:foregroundMark x1="51458" y1="63846" x2="54688" y2="73846"/>
                        <a14:foregroundMark x1="54688" y1="73846" x2="55052" y2="84327"/>
                        <a14:foregroundMark x1="55052" y1="84327" x2="53021" y2="95962"/>
                        <a14:foregroundMark x1="51667" y1="68269" x2="52604" y2="71154"/>
                      </a14:backgroundRemoval>
                    </a14:imgEffect>
                  </a14:imgLayer>
                </a14:imgProps>
              </a:ext>
            </a:extLst>
          </a:blip>
          <a:srcRect l="32083" t="45443" r="33542" b="5261"/>
          <a:stretch/>
        </p:blipFill>
        <p:spPr>
          <a:xfrm>
            <a:off x="10870213" y="1170932"/>
            <a:ext cx="1334798" cy="1036838"/>
          </a:xfrm>
          <a:prstGeom prst="rect">
            <a:avLst/>
          </a:prstGeom>
        </p:spPr>
      </p:pic>
      <p:pic>
        <p:nvPicPr>
          <p:cNvPr id="34" name="Paveikslėlis 33">
            <a:extLst>
              <a:ext uri="{FF2B5EF4-FFF2-40B4-BE49-F238E27FC236}">
                <a16:creationId xmlns:a16="http://schemas.microsoft.com/office/drawing/2014/main" id="{44DF9F6C-D124-43BB-AD19-8BA7FE9B6FD6}"/>
              </a:ext>
            </a:extLst>
          </p:cNvPr>
          <p:cNvPicPr>
            <a:picLocks noChangeAspect="1"/>
          </p:cNvPicPr>
          <p:nvPr/>
        </p:nvPicPr>
        <p:blipFill rotWithShape="1">
          <a:blip r:embed="rId7">
            <a:grayscl/>
            <a:extLst>
              <a:ext uri="{BEBA8EAE-BF5A-486C-A8C5-ECC9F3942E4B}">
                <a14:imgProps xmlns:a14="http://schemas.microsoft.com/office/drawing/2010/main">
                  <a14:imgLayer r:embed="rId8">
                    <a14:imgEffect>
                      <a14:backgroundRemoval t="24135" b="83846" l="30625" r="46771">
                        <a14:foregroundMark x1="38333" y1="27500" x2="36042" y2="32308"/>
                        <a14:foregroundMark x1="33367" y1="74711" x2="46354" y2="80385"/>
                        <a14:foregroundMark x1="46478" y1="53269" x2="43646" y2="47692"/>
                        <a14:foregroundMark x1="34167" y1="77308" x2="39792" y2="82308"/>
                        <a14:foregroundMark x1="39792" y1="82308" x2="44271" y2="82019"/>
                        <a14:foregroundMark x1="44271" y1="82019" x2="45313" y2="82692"/>
                        <a14:foregroundMark x1="33125" y1="80769" x2="40833" y2="83077"/>
                        <a14:foregroundMark x1="33125" y1="83077" x2="41979" y2="83462"/>
                        <a14:foregroundMark x1="44167" y1="83846" x2="42396" y2="82500"/>
                        <a14:backgroundMark x1="47292" y1="54615" x2="47500" y2="58462"/>
                        <a14:backgroundMark x1="47083" y1="69423" x2="48542" y2="80000"/>
                        <a14:backgroundMark x1="46771" y1="80577" x2="46146" y2="70769"/>
                        <a14:backgroundMark x1="47292" y1="76154" x2="46354" y2="80000"/>
                        <a14:backgroundMark x1="46979" y1="58654" x2="47396" y2="67692"/>
                        <a14:backgroundMark x1="47396" y1="67692" x2="47188" y2="68846"/>
                        <a14:backgroundMark x1="46875" y1="53269" x2="46875" y2="55577"/>
                        <a14:backgroundMark x1="32813" y1="74808" x2="33333" y2="74808"/>
                        <a14:backgroundMark x1="46146" y1="79808" x2="46146" y2="80962"/>
                      </a14:backgroundRemoval>
                    </a14:imgEffect>
                    <a14:imgEffect>
                      <a14:colorTemperature colorTemp="4700"/>
                    </a14:imgEffect>
                    <a14:imgEffect>
                      <a14:saturation sat="400000"/>
                    </a14:imgEffect>
                  </a14:imgLayer>
                </a14:imgProps>
              </a:ext>
            </a:extLst>
          </a:blip>
          <a:srcRect l="28750" t="17391" r="52396" b="14920"/>
          <a:stretch/>
        </p:blipFill>
        <p:spPr>
          <a:xfrm>
            <a:off x="6890922" y="999244"/>
            <a:ext cx="605381" cy="1177241"/>
          </a:xfrm>
          <a:prstGeom prst="rect">
            <a:avLst/>
          </a:prstGeom>
        </p:spPr>
      </p:pic>
      <p:pic>
        <p:nvPicPr>
          <p:cNvPr id="35" name="Paveikslėlis 34">
            <a:extLst>
              <a:ext uri="{FF2B5EF4-FFF2-40B4-BE49-F238E27FC236}">
                <a16:creationId xmlns:a16="http://schemas.microsoft.com/office/drawing/2014/main" id="{280F5617-10B8-45B9-A4D0-DEA185C07108}"/>
              </a:ext>
            </a:extLst>
          </p:cNvPr>
          <p:cNvPicPr>
            <a:picLocks noChangeAspect="1"/>
          </p:cNvPicPr>
          <p:nvPr/>
        </p:nvPicPr>
        <p:blipFill rotWithShape="1">
          <a:blip r:embed="rId9">
            <a:grayscl/>
            <a:extLst>
              <a:ext uri="{BEBA8EAE-BF5A-486C-A8C5-ECC9F3942E4B}">
                <a14:imgProps xmlns:a14="http://schemas.microsoft.com/office/drawing/2010/main">
                  <a14:imgLayer r:embed="rId10">
                    <a14:imgEffect>
                      <a14:backgroundRemoval t="50192" b="82404" l="30625" r="69844">
                        <a14:foregroundMark x1="38698" y1="69519" x2="67760" y2="76250"/>
                        <a14:foregroundMark x1="44010" y1="78365" x2="63490" y2="76923"/>
                        <a14:foregroundMark x1="39115" y1="80288" x2="64167" y2="78558"/>
                        <a14:foregroundMark x1="64583" y1="81058" x2="44375" y2="81250"/>
                      </a14:backgroundRemoval>
                    </a14:imgEffect>
                  </a14:imgLayer>
                </a14:imgProps>
              </a:ext>
            </a:extLst>
          </a:blip>
          <a:srcRect l="30972" t="49231" r="30625" b="18205"/>
          <a:stretch/>
        </p:blipFill>
        <p:spPr>
          <a:xfrm>
            <a:off x="2251937" y="1135641"/>
            <a:ext cx="1735022" cy="796918"/>
          </a:xfrm>
          <a:prstGeom prst="rect">
            <a:avLst/>
          </a:prstGeom>
        </p:spPr>
      </p:pic>
      <p:pic>
        <p:nvPicPr>
          <p:cNvPr id="36" name="Paveikslėlis 35">
            <a:extLst>
              <a:ext uri="{FF2B5EF4-FFF2-40B4-BE49-F238E27FC236}">
                <a16:creationId xmlns:a16="http://schemas.microsoft.com/office/drawing/2014/main" id="{5542FA5A-CB5A-482D-B581-2BDC6BEDA866}"/>
              </a:ext>
            </a:extLst>
          </p:cNvPr>
          <p:cNvPicPr>
            <a:picLocks noChangeAspect="1"/>
          </p:cNvPicPr>
          <p:nvPr/>
        </p:nvPicPr>
        <p:blipFill rotWithShape="1">
          <a:blip r:embed="rId9">
            <a:grayscl/>
            <a:extLst>
              <a:ext uri="{BEBA8EAE-BF5A-486C-A8C5-ECC9F3942E4B}">
                <a14:imgProps xmlns:a14="http://schemas.microsoft.com/office/drawing/2010/main">
                  <a14:imgLayer r:embed="rId10">
                    <a14:imgEffect>
                      <a14:backgroundRemoval t="50192" b="82404" l="30625" r="69844">
                        <a14:foregroundMark x1="38698" y1="69519" x2="67760" y2="76250"/>
                        <a14:foregroundMark x1="44010" y1="78365" x2="63490" y2="76923"/>
                        <a14:foregroundMark x1="39115" y1="80288" x2="64167" y2="78558"/>
                        <a14:foregroundMark x1="64583" y1="81058" x2="44375" y2="81250"/>
                      </a14:backgroundRemoval>
                    </a14:imgEffect>
                  </a14:imgLayer>
                </a14:imgProps>
              </a:ext>
            </a:extLst>
          </a:blip>
          <a:srcRect l="30972" t="49231" r="30625" b="18205"/>
          <a:stretch/>
        </p:blipFill>
        <p:spPr>
          <a:xfrm>
            <a:off x="8510421" y="3740861"/>
            <a:ext cx="1735022" cy="796918"/>
          </a:xfrm>
          <a:prstGeom prst="rect">
            <a:avLst/>
          </a:prstGeom>
        </p:spPr>
      </p:pic>
      <p:sp>
        <p:nvSpPr>
          <p:cNvPr id="11" name="Ovalas 10">
            <a:extLst>
              <a:ext uri="{FF2B5EF4-FFF2-40B4-BE49-F238E27FC236}">
                <a16:creationId xmlns:a16="http://schemas.microsoft.com/office/drawing/2014/main" id="{017D7AE0-948A-4C96-97B2-B835F924BD91}"/>
              </a:ext>
            </a:extLst>
          </p:cNvPr>
          <p:cNvSpPr/>
          <p:nvPr/>
        </p:nvSpPr>
        <p:spPr>
          <a:xfrm>
            <a:off x="5112562" y="2630118"/>
            <a:ext cx="2575835" cy="2368937"/>
          </a:xfrm>
          <a:prstGeom prst="ellipse">
            <a:avLst/>
          </a:prstGeom>
          <a:solidFill>
            <a:srgbClr val="8A206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dirty="0">
                <a:latin typeface="Arial" panose="020B0604020202020204" pitchFamily="34" charset="0"/>
                <a:cs typeface="Arial" panose="020B0604020202020204" pitchFamily="34" charset="0"/>
              </a:rPr>
              <a:t>2024</a:t>
            </a:r>
          </a:p>
        </p:txBody>
      </p:sp>
      <p:sp>
        <p:nvSpPr>
          <p:cNvPr id="22" name="TextBox 21">
            <a:extLst>
              <a:ext uri="{FF2B5EF4-FFF2-40B4-BE49-F238E27FC236}">
                <a16:creationId xmlns:a16="http://schemas.microsoft.com/office/drawing/2014/main" id="{3A7E26E5-4509-4C1F-8E44-E6D68B4D7DC0}"/>
              </a:ext>
            </a:extLst>
          </p:cNvPr>
          <p:cNvSpPr txBox="1"/>
          <p:nvPr/>
        </p:nvSpPr>
        <p:spPr>
          <a:xfrm>
            <a:off x="7418495" y="1865623"/>
            <a:ext cx="3918875" cy="1600438"/>
          </a:xfrm>
          <a:prstGeom prst="rect">
            <a:avLst/>
          </a:prstGeom>
          <a:noFill/>
        </p:spPr>
        <p:txBody>
          <a:bodyPr wrap="square" rtlCol="0">
            <a:spAutoFit/>
          </a:bodyPr>
          <a:lstStyle/>
          <a:p>
            <a:pPr marL="285750" indent="-285750" algn="just">
              <a:buFont typeface="Wingdings" panose="05000000000000000000" pitchFamily="2" charset="2"/>
              <a:buChar char="ü"/>
            </a:pPr>
            <a:r>
              <a:rPr lang="lt-LT" sz="1400" i="1" dirty="0">
                <a:solidFill>
                  <a:schemeClr val="bg1"/>
                </a:solidFill>
                <a:latin typeface="Arial" panose="020B0604020202020204" pitchFamily="34" charset="0"/>
                <a:cs typeface="Arial" panose="020B0604020202020204" pitchFamily="34" charset="0"/>
              </a:rPr>
              <a:t>Pajamų skirtumai tarp lyčių išlieka: moterys uždirba apie 150 Eur mažiau nei vyrai.</a:t>
            </a:r>
          </a:p>
          <a:p>
            <a:pPr marL="285750" indent="-285750" algn="just">
              <a:buFont typeface="Wingdings" panose="05000000000000000000" pitchFamily="2" charset="2"/>
              <a:buChar char="ü"/>
            </a:pPr>
            <a:r>
              <a:rPr lang="lt-LT" sz="1400" i="1" dirty="0">
                <a:solidFill>
                  <a:schemeClr val="bg1"/>
                </a:solidFill>
                <a:latin typeface="Arial" panose="020B0604020202020204" pitchFamily="34" charset="0"/>
                <a:cs typeface="Arial" panose="020B0604020202020204" pitchFamily="34" charset="0"/>
              </a:rPr>
              <a:t>Pernai 5 tūkst. vyrų gavo vaiko priežiūros išmoką už neperleidžiamus mėnesius. Maždaug pusei vaiko priežiūros išmokų abu tėvai pasinaudoja neperleidžiamais mėnesiais.</a:t>
            </a:r>
            <a:endParaRPr lang="lt-LT" sz="1200" i="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050515B-6A9C-4A7A-A0D7-2A71C9941919}"/>
              </a:ext>
            </a:extLst>
          </p:cNvPr>
          <p:cNvSpPr txBox="1"/>
          <p:nvPr/>
        </p:nvSpPr>
        <p:spPr>
          <a:xfrm>
            <a:off x="7358206" y="4517167"/>
            <a:ext cx="3918875" cy="1384995"/>
          </a:xfrm>
          <a:prstGeom prst="rect">
            <a:avLst/>
          </a:prstGeom>
          <a:noFill/>
        </p:spPr>
        <p:txBody>
          <a:bodyPr wrap="square" rtlCol="0">
            <a:spAutoFit/>
          </a:bodyPr>
          <a:lstStyle/>
          <a:p>
            <a:pPr marL="285750" indent="-285750" algn="just">
              <a:buFont typeface="Wingdings" panose="05000000000000000000" pitchFamily="2" charset="2"/>
              <a:buChar char="ü"/>
            </a:pPr>
            <a:r>
              <a:rPr lang="lt-LT" sz="1400" i="1" dirty="0">
                <a:solidFill>
                  <a:schemeClr val="bg1"/>
                </a:solidFill>
                <a:latin typeface="Arial" panose="020B0604020202020204" pitchFamily="34" charset="0"/>
                <a:cs typeface="Arial" panose="020B0604020202020204" pitchFamily="34" charset="0"/>
              </a:rPr>
              <a:t>Sparčiausiai vidutinės darbo pajamos augo Palangos m. ir Klaipėdos raj., lėčiausiai – Pagėgių, Kupiškio r.,  Kalvarijos savivaldybėse. </a:t>
            </a:r>
          </a:p>
          <a:p>
            <a:pPr marL="285750" indent="-285750" algn="just">
              <a:buFont typeface="Wingdings" panose="05000000000000000000" pitchFamily="2" charset="2"/>
              <a:buChar char="ü"/>
            </a:pPr>
            <a:r>
              <a:rPr lang="lt-LT" sz="1400" i="1" dirty="0">
                <a:solidFill>
                  <a:schemeClr val="bg1"/>
                </a:solidFill>
                <a:latin typeface="Arial" panose="020B0604020202020204" pitchFamily="34" charset="0"/>
                <a:cs typeface="Arial" panose="020B0604020202020204" pitchFamily="34" charset="0"/>
              </a:rPr>
              <a:t>Skirtumai tarp Vilniaus m. ir likusios Lietuvos išlieka.</a:t>
            </a:r>
            <a:endParaRPr lang="lt-LT" sz="1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64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p:cNvGrpSpPr/>
          <p:nvPr/>
        </p:nvGrpSpPr>
        <p:grpSpPr>
          <a:xfrm>
            <a:off x="-1" y="13063"/>
            <a:ext cx="12192002" cy="6858000"/>
            <a:chOff x="-1" y="0"/>
            <a:chExt cx="12192002" cy="6858000"/>
          </a:xfrm>
        </p:grpSpPr>
        <p:pic>
          <p:nvPicPr>
            <p:cNvPr id="15" name="Paveikslėlis 14"/>
            <p:cNvPicPr>
              <a:picLocks noChangeAspect="1"/>
            </p:cNvPicPr>
            <p:nvPr/>
          </p:nvPicPr>
          <p:blipFill rotWithShape="1">
            <a:blip r:embed="rId3" cstate="print">
              <a:extLst>
                <a:ext uri="{28A0092B-C50C-407E-A947-70E740481C1C}">
                  <a14:useLocalDpi xmlns:a14="http://schemas.microsoft.com/office/drawing/2010/main" val="0"/>
                </a:ext>
              </a:extLst>
            </a:blip>
            <a:srcRect l="20824" r="47088"/>
            <a:stretch/>
          </p:blipFill>
          <p:spPr>
            <a:xfrm>
              <a:off x="-1" y="3805518"/>
              <a:ext cx="4164106" cy="3052482"/>
            </a:xfrm>
            <a:prstGeom prst="rect">
              <a:avLst/>
            </a:prstGeom>
          </p:spPr>
        </p:pic>
        <p:grpSp>
          <p:nvGrpSpPr>
            <p:cNvPr id="10" name="Grupė 9"/>
            <p:cNvGrpSpPr/>
            <p:nvPr/>
          </p:nvGrpSpPr>
          <p:grpSpPr>
            <a:xfrm>
              <a:off x="4947" y="0"/>
              <a:ext cx="12187054" cy="6858000"/>
              <a:chOff x="4947" y="0"/>
              <a:chExt cx="12187054" cy="6858000"/>
            </a:xfrm>
          </p:grpSpPr>
          <p:pic>
            <p:nvPicPr>
              <p:cNvPr id="11" name="Paveikslėlis 10"/>
              <p:cNvPicPr>
                <a:picLocks noChangeAspect="1"/>
              </p:cNvPicPr>
              <p:nvPr/>
            </p:nvPicPr>
            <p:blipFill rotWithShape="1">
              <a:blip r:embed="rId4" cstate="print">
                <a:extLst>
                  <a:ext uri="{28A0092B-C50C-407E-A947-70E740481C1C}">
                    <a14:useLocalDpi xmlns:a14="http://schemas.microsoft.com/office/drawing/2010/main" val="0"/>
                  </a:ext>
                </a:extLst>
              </a:blip>
              <a:srcRect r="47089"/>
              <a:stretch/>
            </p:blipFill>
            <p:spPr>
              <a:xfrm>
                <a:off x="4947" y="0"/>
                <a:ext cx="3414365" cy="4302000"/>
              </a:xfrm>
              <a:prstGeom prst="rect">
                <a:avLst/>
              </a:prstGeom>
            </p:spPr>
          </p:pic>
          <p:pic>
            <p:nvPicPr>
              <p:cNvPr id="12" name="Paveikslėlis 11"/>
              <p:cNvPicPr>
                <a:picLocks noChangeAspect="1"/>
              </p:cNvPicPr>
              <p:nvPr/>
            </p:nvPicPr>
            <p:blipFill rotWithShape="1">
              <a:blip r:embed="rId5" cstate="print">
                <a:extLst>
                  <a:ext uri="{28A0092B-C50C-407E-A947-70E740481C1C}">
                    <a14:useLocalDpi xmlns:a14="http://schemas.microsoft.com/office/drawing/2010/main" val="0"/>
                  </a:ext>
                </a:extLst>
              </a:blip>
              <a:srcRect l="31641"/>
              <a:stretch/>
            </p:blipFill>
            <p:spPr>
              <a:xfrm>
                <a:off x="8131473" y="2898000"/>
                <a:ext cx="4060527" cy="3960000"/>
              </a:xfrm>
              <a:prstGeom prst="rect">
                <a:avLst/>
              </a:prstGeom>
            </p:spPr>
          </p:pic>
          <p:pic>
            <p:nvPicPr>
              <p:cNvPr id="13" name="Paveikslėlis 12"/>
              <p:cNvPicPr>
                <a:picLocks noChangeAspect="1"/>
              </p:cNvPicPr>
              <p:nvPr/>
            </p:nvPicPr>
            <p:blipFill rotWithShape="1">
              <a:blip r:embed="rId6" cstate="print">
                <a:extLst>
                  <a:ext uri="{28A0092B-C50C-407E-A947-70E740481C1C}">
                    <a14:useLocalDpi xmlns:a14="http://schemas.microsoft.com/office/drawing/2010/main" val="0"/>
                  </a:ext>
                </a:extLst>
              </a:blip>
              <a:srcRect l="20824" r="47088"/>
              <a:stretch/>
            </p:blipFill>
            <p:spPr>
              <a:xfrm>
                <a:off x="3191070" y="0"/>
                <a:ext cx="5051978" cy="6858000"/>
              </a:xfrm>
              <a:prstGeom prst="rect">
                <a:avLst/>
              </a:prstGeom>
            </p:spPr>
          </p:pic>
          <p:pic>
            <p:nvPicPr>
              <p:cNvPr id="14" name="Paveikslėlis 13"/>
              <p:cNvPicPr>
                <a:picLocks noChangeAspect="1"/>
              </p:cNvPicPr>
              <p:nvPr/>
            </p:nvPicPr>
            <p:blipFill rotWithShape="1">
              <a:blip r:embed="rId3" cstate="print">
                <a:extLst>
                  <a:ext uri="{28A0092B-C50C-407E-A947-70E740481C1C}">
                    <a14:useLocalDpi xmlns:a14="http://schemas.microsoft.com/office/drawing/2010/main" val="0"/>
                  </a:ext>
                </a:extLst>
              </a:blip>
              <a:srcRect l="20824" r="47088"/>
              <a:stretch/>
            </p:blipFill>
            <p:spPr>
              <a:xfrm>
                <a:off x="8027895" y="0"/>
                <a:ext cx="4164106" cy="3052482"/>
              </a:xfrm>
              <a:prstGeom prst="rect">
                <a:avLst/>
              </a:prstGeom>
            </p:spPr>
          </p:pic>
        </p:grpSp>
      </p:grpSp>
      <p:sp>
        <p:nvSpPr>
          <p:cNvPr id="9" name="TextBox 8"/>
          <p:cNvSpPr txBox="1"/>
          <p:nvPr/>
        </p:nvSpPr>
        <p:spPr>
          <a:xfrm>
            <a:off x="842565" y="3391733"/>
            <a:ext cx="5153493" cy="923330"/>
          </a:xfrm>
          <a:prstGeom prst="rect">
            <a:avLst/>
          </a:prstGeom>
          <a:noFill/>
        </p:spPr>
        <p:txBody>
          <a:bodyPr wrap="square" rtlCol="0">
            <a:spAutoFit/>
          </a:bodyPr>
          <a:lstStyle/>
          <a:p>
            <a:pPr algn="ctr"/>
            <a:r>
              <a:rPr lang="lt-LT" sz="5400" dirty="0">
                <a:solidFill>
                  <a:schemeClr val="bg1"/>
                </a:solidFill>
                <a:latin typeface="Arial" panose="020B0604020202020204" pitchFamily="34" charset="0"/>
                <a:cs typeface="Arial" panose="020B0604020202020204" pitchFamily="34" charset="0"/>
              </a:rPr>
              <a:t>Ačiū už dėmesį</a:t>
            </a:r>
            <a:endParaRPr lang="en-US" sz="5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880669" y="5504911"/>
            <a:ext cx="6242415" cy="646331"/>
          </a:xfrm>
          <a:prstGeom prst="rect">
            <a:avLst/>
          </a:prstGeom>
          <a:noFill/>
        </p:spPr>
        <p:txBody>
          <a:bodyPr wrap="none" rtlCol="0">
            <a:spAutoFit/>
          </a:bodyPr>
          <a:lstStyle/>
          <a:p>
            <a:pPr algn="ctr"/>
            <a:r>
              <a:rPr lang="lt-LT" dirty="0">
                <a:solidFill>
                  <a:schemeClr val="bg1"/>
                </a:solidFill>
                <a:latin typeface="Arial" panose="020B0604020202020204" pitchFamily="34" charset="0"/>
                <a:cs typeface="Arial" panose="020B0604020202020204" pitchFamily="34" charset="0"/>
              </a:rPr>
              <a:t>Kristina Zitikytė</a:t>
            </a:r>
          </a:p>
          <a:p>
            <a:pPr algn="ctr"/>
            <a:r>
              <a:rPr lang="lt-LT" dirty="0">
                <a:solidFill>
                  <a:schemeClr val="bg1"/>
                </a:solidFill>
                <a:latin typeface="Arial" panose="020B0604020202020204" pitchFamily="34" charset="0"/>
                <a:cs typeface="Arial" panose="020B0604020202020204" pitchFamily="34" charset="0"/>
              </a:rPr>
              <a:t>„Sodros“ Statistikos, analizės ir prognozės skyriaus patarėja</a:t>
            </a:r>
          </a:p>
        </p:txBody>
      </p:sp>
    </p:spTree>
    <p:extLst>
      <p:ext uri="{BB962C8B-B14F-4D97-AF65-F5344CB8AC3E}">
        <p14:creationId xmlns:p14="http://schemas.microsoft.com/office/powerpoint/2010/main" val="1840273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vadinimas 1"/>
          <p:cNvSpPr txBox="1">
            <a:spLocks/>
          </p:cNvSpPr>
          <p:nvPr/>
        </p:nvSpPr>
        <p:spPr>
          <a:xfrm>
            <a:off x="249113" y="243840"/>
            <a:ext cx="11682916" cy="527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dirty="0">
                <a:solidFill>
                  <a:srgbClr val="8A2062"/>
                </a:solidFill>
                <a:latin typeface="Arial" panose="020B0604020202020204" pitchFamily="34" charset="0"/>
                <a:cs typeface="Arial" panose="020B0604020202020204" pitchFamily="34" charset="0"/>
              </a:rPr>
              <a:t>Apdraustųjų skaičius ir vidutinės nominalios darbo pajamos (1)</a:t>
            </a:r>
            <a:endParaRPr lang="lt-LT" sz="2800" i="1" dirty="0">
              <a:solidFill>
                <a:srgbClr val="8A2062"/>
              </a:solidFill>
              <a:latin typeface="Arial" panose="020B0604020202020204" pitchFamily="34" charset="0"/>
              <a:cs typeface="Arial" panose="020B0604020202020204" pitchFamily="34" charset="0"/>
            </a:endParaRPr>
          </a:p>
        </p:txBody>
      </p:sp>
      <p:sp>
        <p:nvSpPr>
          <p:cNvPr id="19" name="Poraštės vietos rezervavimo ženklas 3"/>
          <p:cNvSpPr txBox="1">
            <a:spLocks/>
          </p:cNvSpPr>
          <p:nvPr/>
        </p:nvSpPr>
        <p:spPr>
          <a:xfrm>
            <a:off x="6560820" y="6470015"/>
            <a:ext cx="5194488"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t-LT" dirty="0">
                <a:latin typeface="Arial" panose="020B0604020202020204" pitchFamily="34" charset="0"/>
                <a:cs typeface="Arial" panose="020B0604020202020204" pitchFamily="34" charset="0"/>
              </a:rPr>
              <a:t>Skelbiant ar platinant šią prezentaciją ar jos dalį būtina nuoroda į „Sodrą"</a:t>
            </a:r>
          </a:p>
        </p:txBody>
      </p:sp>
      <p:graphicFrame>
        <p:nvGraphicFramePr>
          <p:cNvPr id="2" name="Lentelė 1"/>
          <p:cNvGraphicFramePr>
            <a:graphicFrameLocks noGrp="1"/>
          </p:cNvGraphicFramePr>
          <p:nvPr>
            <p:extLst>
              <p:ext uri="{D42A27DB-BD31-4B8C-83A1-F6EECF244321}">
                <p14:modId xmlns:p14="http://schemas.microsoft.com/office/powerpoint/2010/main" val="932578785"/>
              </p:ext>
            </p:extLst>
          </p:nvPr>
        </p:nvGraphicFramePr>
        <p:xfrm>
          <a:off x="308181" y="985184"/>
          <a:ext cx="11447127" cy="5484841"/>
        </p:xfrm>
        <a:graphic>
          <a:graphicData uri="http://schemas.openxmlformats.org/drawingml/2006/table">
            <a:tbl>
              <a:tblPr>
                <a:tableStyleId>{5C22544A-7EE6-4342-B048-85BDC9FD1C3A}</a:tableStyleId>
              </a:tblPr>
              <a:tblGrid>
                <a:gridCol w="3298508">
                  <a:extLst>
                    <a:ext uri="{9D8B030D-6E8A-4147-A177-3AD203B41FA5}">
                      <a16:colId xmlns:a16="http://schemas.microsoft.com/office/drawing/2014/main" val="4196587909"/>
                    </a:ext>
                  </a:extLst>
                </a:gridCol>
                <a:gridCol w="1556982">
                  <a:extLst>
                    <a:ext uri="{9D8B030D-6E8A-4147-A177-3AD203B41FA5}">
                      <a16:colId xmlns:a16="http://schemas.microsoft.com/office/drawing/2014/main" val="673747289"/>
                    </a:ext>
                  </a:extLst>
                </a:gridCol>
                <a:gridCol w="1508244">
                  <a:extLst>
                    <a:ext uri="{9D8B030D-6E8A-4147-A177-3AD203B41FA5}">
                      <a16:colId xmlns:a16="http://schemas.microsoft.com/office/drawing/2014/main" val="2022026605"/>
                    </a:ext>
                  </a:extLst>
                </a:gridCol>
                <a:gridCol w="1415972">
                  <a:extLst>
                    <a:ext uri="{9D8B030D-6E8A-4147-A177-3AD203B41FA5}">
                      <a16:colId xmlns:a16="http://schemas.microsoft.com/office/drawing/2014/main" val="4045109955"/>
                    </a:ext>
                  </a:extLst>
                </a:gridCol>
                <a:gridCol w="1367146">
                  <a:extLst>
                    <a:ext uri="{9D8B030D-6E8A-4147-A177-3AD203B41FA5}">
                      <a16:colId xmlns:a16="http://schemas.microsoft.com/office/drawing/2014/main" val="1965001310"/>
                    </a:ext>
                  </a:extLst>
                </a:gridCol>
                <a:gridCol w="1258642">
                  <a:extLst>
                    <a:ext uri="{9D8B030D-6E8A-4147-A177-3AD203B41FA5}">
                      <a16:colId xmlns:a16="http://schemas.microsoft.com/office/drawing/2014/main" val="1476737612"/>
                    </a:ext>
                  </a:extLst>
                </a:gridCol>
                <a:gridCol w="1041633">
                  <a:extLst>
                    <a:ext uri="{9D8B030D-6E8A-4147-A177-3AD203B41FA5}">
                      <a16:colId xmlns:a16="http://schemas.microsoft.com/office/drawing/2014/main" val="514055350"/>
                    </a:ext>
                  </a:extLst>
                </a:gridCol>
              </a:tblGrid>
              <a:tr h="998261">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Savivaldybė</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Apdraustųjų skaičius 202</a:t>
                      </a:r>
                      <a:r>
                        <a:rPr lang="en-US" sz="1400" u="none" strike="noStrike" dirty="0">
                          <a:solidFill>
                            <a:schemeClr val="bg1"/>
                          </a:solidFill>
                          <a:effectLst/>
                          <a:latin typeface="Arial" panose="020B0604020202020204" pitchFamily="34" charset="0"/>
                          <a:cs typeface="Arial" panose="020B0604020202020204" pitchFamily="34" charset="0"/>
                        </a:rPr>
                        <a:t>3</a:t>
                      </a:r>
                      <a:r>
                        <a:rPr lang="lt-LT" sz="1400" u="none" strike="noStrike" dirty="0">
                          <a:solidFill>
                            <a:schemeClr val="bg1"/>
                          </a:solidFill>
                          <a:effectLst/>
                          <a:latin typeface="Arial" panose="020B0604020202020204" pitchFamily="34" charset="0"/>
                          <a:cs typeface="Arial" panose="020B0604020202020204" pitchFamily="34" charset="0"/>
                        </a:rPr>
                        <a:t>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tūkst. </a:t>
                      </a:r>
                      <a:r>
                        <a:rPr lang="lt-LT" sz="1400" u="none" strike="noStrike" dirty="0" err="1">
                          <a:solidFill>
                            <a:schemeClr val="bg1"/>
                          </a:solidFill>
                          <a:effectLst/>
                          <a:latin typeface="Arial" panose="020B0604020202020204" pitchFamily="34" charset="0"/>
                          <a:cs typeface="Arial" panose="020B0604020202020204" pitchFamily="34" charset="0"/>
                        </a:rPr>
                        <a:t>žm</a:t>
                      </a:r>
                      <a:r>
                        <a:rPr lang="lt-LT" sz="1400" u="none" strike="noStrike" dirty="0">
                          <a:solidFill>
                            <a:schemeClr val="bg1"/>
                          </a:solidFill>
                          <a:effectLst/>
                          <a:latin typeface="Arial" panose="020B0604020202020204" pitchFamily="34" charset="0"/>
                          <a:cs typeface="Arial" panose="020B0604020202020204" pitchFamily="34" charset="0"/>
                        </a:rPr>
                        <a:t>. </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Apdraustųjų skaičius 2024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tūkst. </a:t>
                      </a:r>
                      <a:r>
                        <a:rPr lang="lt-LT" sz="1400" u="none" strike="noStrike" dirty="0" err="1">
                          <a:solidFill>
                            <a:schemeClr val="bg1"/>
                          </a:solidFill>
                          <a:effectLst/>
                          <a:latin typeface="Arial" panose="020B0604020202020204" pitchFamily="34" charset="0"/>
                          <a:cs typeface="Arial" panose="020B0604020202020204" pitchFamily="34" charset="0"/>
                        </a:rPr>
                        <a:t>žm</a:t>
                      </a:r>
                      <a:r>
                        <a:rPr lang="lt-LT" sz="1400" u="none" strike="noStrike" dirty="0">
                          <a:solidFill>
                            <a:schemeClr val="bg1"/>
                          </a:solidFill>
                          <a:effectLst/>
                          <a:latin typeface="Arial" panose="020B0604020202020204" pitchFamily="34" charset="0"/>
                          <a:cs typeface="Arial" panose="020B0604020202020204" pitchFamily="34" charset="0"/>
                        </a:rPr>
                        <a:t>. </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Pokytis, proc.</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Vidutinės apdraustųjų pajamos 2023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Eur</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Vidutinės apdraustųjų pajamos 2024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Eur</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Pokytis, proc.</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extLst>
                  <a:ext uri="{0D108BD9-81ED-4DB2-BD59-A6C34878D82A}">
                    <a16:rowId xmlns:a16="http://schemas.microsoft.com/office/drawing/2014/main" val="783596951"/>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Akmenės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1547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1722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11,3</a:t>
                      </a:r>
                    </a:p>
                  </a:txBody>
                  <a:tcPr marL="9525" marR="9525" marT="9525" marB="0" anchor="ctr">
                    <a:solidFill>
                      <a:schemeClr val="bg1">
                        <a:lumMod val="75000"/>
                      </a:schemeClr>
                    </a:solidFill>
                  </a:tcPr>
                </a:tc>
                <a:extLst>
                  <a:ext uri="{0D108BD9-81ED-4DB2-BD59-A6C34878D82A}">
                    <a16:rowId xmlns:a16="http://schemas.microsoft.com/office/drawing/2014/main" val="18745155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Alytaus m. sav.</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21,1</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20,9</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-0,9</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1637</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1796</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9,7</a:t>
                      </a:r>
                    </a:p>
                  </a:txBody>
                  <a:tcPr marL="9525" marR="9525" marT="9525" marB="0" anchor="ctr">
                    <a:solidFill>
                      <a:srgbClr val="F1D3E9"/>
                    </a:solidFill>
                  </a:tcPr>
                </a:tc>
                <a:extLst>
                  <a:ext uri="{0D108BD9-81ED-4DB2-BD59-A6C34878D82A}">
                    <a16:rowId xmlns:a16="http://schemas.microsoft.com/office/drawing/2014/main" val="3328068966"/>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Alytaus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1608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1770</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ctr">
                    <a:solidFill>
                      <a:schemeClr val="bg1">
                        <a:lumMod val="75000"/>
                      </a:schemeClr>
                    </a:solidFill>
                  </a:tcPr>
                </a:tc>
                <a:extLst>
                  <a:ext uri="{0D108BD9-81ED-4DB2-BD59-A6C34878D82A}">
                    <a16:rowId xmlns:a16="http://schemas.microsoft.com/office/drawing/2014/main" val="184257037"/>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Anykščių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1541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1725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11,9</a:t>
                      </a:r>
                    </a:p>
                  </a:txBody>
                  <a:tcPr marL="9525" marR="9525" marT="9525" marB="0" anchor="ctr">
                    <a:solidFill>
                      <a:schemeClr val="bg1">
                        <a:lumMod val="75000"/>
                      </a:schemeClr>
                    </a:solidFill>
                  </a:tcPr>
                </a:tc>
                <a:extLst>
                  <a:ext uri="{0D108BD9-81ED-4DB2-BD59-A6C34878D82A}">
                    <a16:rowId xmlns:a16="http://schemas.microsoft.com/office/drawing/2014/main" val="16942605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Birštono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1707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1906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11,7</a:t>
                      </a:r>
                    </a:p>
                  </a:txBody>
                  <a:tcPr marL="9525" marR="9525" marT="9525" marB="0" anchor="ctr">
                    <a:solidFill>
                      <a:schemeClr val="bg1">
                        <a:lumMod val="75000"/>
                      </a:schemeClr>
                    </a:solidFill>
                  </a:tcPr>
                </a:tc>
                <a:extLst>
                  <a:ext uri="{0D108BD9-81ED-4DB2-BD59-A6C34878D82A}">
                    <a16:rowId xmlns:a16="http://schemas.microsoft.com/office/drawing/2014/main" val="2256190030"/>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Biržų r.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8,1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1460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1628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11,6</a:t>
                      </a:r>
                    </a:p>
                  </a:txBody>
                  <a:tcPr marL="9525" marR="9525" marT="9525" marB="0" anchor="ctr">
                    <a:solidFill>
                      <a:schemeClr val="bg1">
                        <a:lumMod val="75000"/>
                      </a:schemeClr>
                    </a:solidFill>
                  </a:tcPr>
                </a:tc>
                <a:extLst>
                  <a:ext uri="{0D108BD9-81ED-4DB2-BD59-A6C34878D82A}">
                    <a16:rowId xmlns:a16="http://schemas.microsoft.com/office/drawing/2014/main" val="2377790149"/>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Druskininkų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1560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1739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11,4</a:t>
                      </a:r>
                    </a:p>
                  </a:txBody>
                  <a:tcPr marL="9525" marR="9525" marT="9525" marB="0" anchor="ctr">
                    <a:solidFill>
                      <a:schemeClr val="bg1">
                        <a:lumMod val="75000"/>
                      </a:schemeClr>
                    </a:solidFill>
                  </a:tcPr>
                </a:tc>
                <a:extLst>
                  <a:ext uri="{0D108BD9-81ED-4DB2-BD59-A6C34878D82A}">
                    <a16:rowId xmlns:a16="http://schemas.microsoft.com/office/drawing/2014/main" val="280864034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Elektrėnų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13,6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13,3</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1644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1858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13,0</a:t>
                      </a:r>
                    </a:p>
                  </a:txBody>
                  <a:tcPr marL="9525" marR="9525" marT="9525" marB="0" anchor="ctr">
                    <a:solidFill>
                      <a:schemeClr val="bg1">
                        <a:lumMod val="75000"/>
                      </a:schemeClr>
                    </a:solidFill>
                  </a:tcPr>
                </a:tc>
                <a:extLst>
                  <a:ext uri="{0D108BD9-81ED-4DB2-BD59-A6C34878D82A}">
                    <a16:rowId xmlns:a16="http://schemas.microsoft.com/office/drawing/2014/main" val="3744337806"/>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Ignalinos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1642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1824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11,1</a:t>
                      </a:r>
                    </a:p>
                  </a:txBody>
                  <a:tcPr marL="9525" marR="9525" marT="9525" marB="0" anchor="ctr">
                    <a:solidFill>
                      <a:schemeClr val="bg1">
                        <a:lumMod val="75000"/>
                      </a:schemeClr>
                    </a:solidFill>
                  </a:tcPr>
                </a:tc>
                <a:extLst>
                  <a:ext uri="{0D108BD9-81ED-4DB2-BD59-A6C34878D82A}">
                    <a16:rowId xmlns:a16="http://schemas.microsoft.com/office/drawing/2014/main" val="2942872195"/>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Jonavos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1681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1869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11,1</a:t>
                      </a:r>
                    </a:p>
                  </a:txBody>
                  <a:tcPr marL="9525" marR="9525" marT="9525" marB="0" anchor="ctr">
                    <a:solidFill>
                      <a:schemeClr val="bg1">
                        <a:lumMod val="75000"/>
                      </a:schemeClr>
                    </a:solidFill>
                  </a:tcPr>
                </a:tc>
                <a:extLst>
                  <a:ext uri="{0D108BD9-81ED-4DB2-BD59-A6C34878D82A}">
                    <a16:rowId xmlns:a16="http://schemas.microsoft.com/office/drawing/2014/main" val="3332406332"/>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Joniškio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1507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1654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9,7</a:t>
                      </a:r>
                    </a:p>
                  </a:txBody>
                  <a:tcPr marL="9525" marR="9525" marT="9525" marB="0" anchor="ctr">
                    <a:solidFill>
                      <a:schemeClr val="bg1">
                        <a:lumMod val="75000"/>
                      </a:schemeClr>
                    </a:solidFill>
                  </a:tcPr>
                </a:tc>
                <a:extLst>
                  <a:ext uri="{0D108BD9-81ED-4DB2-BD59-A6C34878D82A}">
                    <a16:rowId xmlns:a16="http://schemas.microsoft.com/office/drawing/2014/main" val="184199457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Jurbarko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10,8</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1433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1586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solidFill>
                      <a:schemeClr val="bg1">
                        <a:lumMod val="75000"/>
                      </a:schemeClr>
                    </a:solidFill>
                  </a:tcPr>
                </a:tc>
                <a:extLst>
                  <a:ext uri="{0D108BD9-81ED-4DB2-BD59-A6C34878D82A}">
                    <a16:rowId xmlns:a16="http://schemas.microsoft.com/office/drawing/2014/main" val="387919844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Kaišiadorių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11,9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11,9</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1672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1865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ctr">
                    <a:solidFill>
                      <a:schemeClr val="bg1">
                        <a:lumMod val="75000"/>
                      </a:schemeClr>
                    </a:solidFill>
                  </a:tcPr>
                </a:tc>
                <a:extLst>
                  <a:ext uri="{0D108BD9-81ED-4DB2-BD59-A6C34878D82A}">
                    <a16:rowId xmlns:a16="http://schemas.microsoft.com/office/drawing/2014/main" val="348815751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Kalvarijos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1469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1600</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ctr">
                    <a:solidFill>
                      <a:schemeClr val="bg1">
                        <a:lumMod val="75000"/>
                      </a:schemeClr>
                    </a:solidFill>
                  </a:tcPr>
                </a:tc>
                <a:extLst>
                  <a:ext uri="{0D108BD9-81ED-4DB2-BD59-A6C34878D82A}">
                    <a16:rowId xmlns:a16="http://schemas.microsoft.com/office/drawing/2014/main" val="3708519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Kauno m. sav.</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141,9</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141,5</a:t>
                      </a:r>
                    </a:p>
                  </a:txBody>
                  <a:tcPr marL="9525" marR="9525" marT="9525" marB="0" anchor="ctr">
                    <a:solidFill>
                      <a:srgbClr val="F1D3E9"/>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-0,3</a:t>
                      </a:r>
                    </a:p>
                  </a:txBody>
                  <a:tcPr marL="9525" marR="9525" marT="9525" marB="0" anchor="ctr">
                    <a:solidFill>
                      <a:srgbClr val="F1D3E9"/>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2014</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2255</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ctr">
                    <a:solidFill>
                      <a:srgbClr val="F1D3E9"/>
                    </a:solidFill>
                  </a:tcPr>
                </a:tc>
                <a:extLst>
                  <a:ext uri="{0D108BD9-81ED-4DB2-BD59-A6C34878D82A}">
                    <a16:rowId xmlns:a16="http://schemas.microsoft.com/office/drawing/2014/main" val="3045760709"/>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Kauno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54,8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1974</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2212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12,1</a:t>
                      </a:r>
                    </a:p>
                  </a:txBody>
                  <a:tcPr marL="9525" marR="9525" marT="9525" marB="0" anchor="ctr">
                    <a:solidFill>
                      <a:schemeClr val="bg1">
                        <a:lumMod val="75000"/>
                      </a:schemeClr>
                    </a:solidFill>
                  </a:tcPr>
                </a:tc>
                <a:extLst>
                  <a:ext uri="{0D108BD9-81ED-4DB2-BD59-A6C34878D82A}">
                    <a16:rowId xmlns:a16="http://schemas.microsoft.com/office/drawing/2014/main" val="408157207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Kazlų Rūdos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1503</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1694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12,7</a:t>
                      </a:r>
                    </a:p>
                  </a:txBody>
                  <a:tcPr marL="9525" marR="9525" marT="9525" marB="0" anchor="ctr">
                    <a:solidFill>
                      <a:schemeClr val="bg1">
                        <a:lumMod val="75000"/>
                      </a:schemeClr>
                    </a:solidFill>
                  </a:tcPr>
                </a:tc>
                <a:extLst>
                  <a:ext uri="{0D108BD9-81ED-4DB2-BD59-A6C34878D82A}">
                    <a16:rowId xmlns:a16="http://schemas.microsoft.com/office/drawing/2014/main" val="3345700202"/>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Kelmės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1457</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1635</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solidFill>
                      <a:schemeClr val="bg1">
                        <a:lumMod val="75000"/>
                      </a:schemeClr>
                    </a:solidFill>
                  </a:tcPr>
                </a:tc>
                <a:extLst>
                  <a:ext uri="{0D108BD9-81ED-4DB2-BD59-A6C34878D82A}">
                    <a16:rowId xmlns:a16="http://schemas.microsoft.com/office/drawing/2014/main" val="3870512015"/>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Klaipėdos m. sav.</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73,8</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74,3</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0,7</a:t>
                      </a:r>
                    </a:p>
                  </a:txBody>
                  <a:tcPr marL="9525" marR="9525" marT="9525" marB="0" anchor="ctr">
                    <a:solidFill>
                      <a:srgbClr val="F1D3E9"/>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1841</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2046</a:t>
                      </a:r>
                    </a:p>
                  </a:txBody>
                  <a:tcPr marL="9525" marR="9525" marT="9525" marB="0" anchor="ctr">
                    <a:solidFill>
                      <a:srgbClr val="F1D3E9"/>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11,1</a:t>
                      </a:r>
                    </a:p>
                  </a:txBody>
                  <a:tcPr marL="9525" marR="9525" marT="9525" marB="0" anchor="ctr">
                    <a:solidFill>
                      <a:srgbClr val="F1D3E9"/>
                    </a:solidFill>
                  </a:tcPr>
                </a:tc>
                <a:extLst>
                  <a:ext uri="{0D108BD9-81ED-4DB2-BD59-A6C34878D82A}">
                    <a16:rowId xmlns:a16="http://schemas.microsoft.com/office/drawing/2014/main" val="58159917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Klaipėdos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34,7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35,1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1802</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2064</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14,5</a:t>
                      </a:r>
                    </a:p>
                  </a:txBody>
                  <a:tcPr marL="9525" marR="9525" marT="9525" marB="0" anchor="ctr">
                    <a:solidFill>
                      <a:schemeClr val="bg1">
                        <a:lumMod val="75000"/>
                      </a:schemeClr>
                    </a:solidFill>
                  </a:tcPr>
                </a:tc>
                <a:extLst>
                  <a:ext uri="{0D108BD9-81ED-4DB2-BD59-A6C34878D82A}">
                    <a16:rowId xmlns:a16="http://schemas.microsoft.com/office/drawing/2014/main" val="495670468"/>
                  </a:ext>
                </a:extLst>
              </a:tr>
            </a:tbl>
          </a:graphicData>
        </a:graphic>
      </p:graphicFrame>
    </p:spTree>
    <p:extLst>
      <p:ext uri="{BB962C8B-B14F-4D97-AF65-F5344CB8AC3E}">
        <p14:creationId xmlns:p14="http://schemas.microsoft.com/office/powerpoint/2010/main" val="1254191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6332220" y="6492875"/>
            <a:ext cx="55426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7" name="Pavadinimas 1"/>
          <p:cNvSpPr txBox="1">
            <a:spLocks/>
          </p:cNvSpPr>
          <p:nvPr/>
        </p:nvSpPr>
        <p:spPr>
          <a:xfrm>
            <a:off x="308609" y="114300"/>
            <a:ext cx="11566271" cy="697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dirty="0">
                <a:solidFill>
                  <a:srgbClr val="8A2062"/>
                </a:solidFill>
                <a:latin typeface="Arial" panose="020B0604020202020204" pitchFamily="34" charset="0"/>
                <a:cs typeface="Arial" panose="020B0604020202020204" pitchFamily="34" charset="0"/>
              </a:rPr>
              <a:t>Apdraustųjų skaičius ir vidutinės nominalios darbo pajamos (2)</a:t>
            </a:r>
            <a:endParaRPr lang="lt-LT" sz="2800" i="1" dirty="0">
              <a:solidFill>
                <a:srgbClr val="8A2062"/>
              </a:solidFill>
              <a:latin typeface="Arial" panose="020B0604020202020204" pitchFamily="34" charset="0"/>
              <a:cs typeface="Arial" panose="020B0604020202020204" pitchFamily="34" charset="0"/>
            </a:endParaRPr>
          </a:p>
        </p:txBody>
      </p:sp>
      <p:graphicFrame>
        <p:nvGraphicFramePr>
          <p:cNvPr id="5" name="Lentelė 4"/>
          <p:cNvGraphicFramePr>
            <a:graphicFrameLocks noGrp="1"/>
          </p:cNvGraphicFramePr>
          <p:nvPr>
            <p:extLst>
              <p:ext uri="{D42A27DB-BD31-4B8C-83A1-F6EECF244321}">
                <p14:modId xmlns:p14="http://schemas.microsoft.com/office/powerpoint/2010/main" val="2176174587"/>
              </p:ext>
            </p:extLst>
          </p:nvPr>
        </p:nvGraphicFramePr>
        <p:xfrm>
          <a:off x="308181" y="985184"/>
          <a:ext cx="11447127" cy="5484841"/>
        </p:xfrm>
        <a:graphic>
          <a:graphicData uri="http://schemas.openxmlformats.org/drawingml/2006/table">
            <a:tbl>
              <a:tblPr>
                <a:tableStyleId>{5C22544A-7EE6-4342-B048-85BDC9FD1C3A}</a:tableStyleId>
              </a:tblPr>
              <a:tblGrid>
                <a:gridCol w="3298508">
                  <a:extLst>
                    <a:ext uri="{9D8B030D-6E8A-4147-A177-3AD203B41FA5}">
                      <a16:colId xmlns:a16="http://schemas.microsoft.com/office/drawing/2014/main" val="4196587909"/>
                    </a:ext>
                  </a:extLst>
                </a:gridCol>
                <a:gridCol w="1489746">
                  <a:extLst>
                    <a:ext uri="{9D8B030D-6E8A-4147-A177-3AD203B41FA5}">
                      <a16:colId xmlns:a16="http://schemas.microsoft.com/office/drawing/2014/main" val="673747289"/>
                    </a:ext>
                  </a:extLst>
                </a:gridCol>
                <a:gridCol w="1575480">
                  <a:extLst>
                    <a:ext uri="{9D8B030D-6E8A-4147-A177-3AD203B41FA5}">
                      <a16:colId xmlns:a16="http://schemas.microsoft.com/office/drawing/2014/main" val="2022026605"/>
                    </a:ext>
                  </a:extLst>
                </a:gridCol>
                <a:gridCol w="1415972">
                  <a:extLst>
                    <a:ext uri="{9D8B030D-6E8A-4147-A177-3AD203B41FA5}">
                      <a16:colId xmlns:a16="http://schemas.microsoft.com/office/drawing/2014/main" val="4045109955"/>
                    </a:ext>
                  </a:extLst>
                </a:gridCol>
                <a:gridCol w="1367146">
                  <a:extLst>
                    <a:ext uri="{9D8B030D-6E8A-4147-A177-3AD203B41FA5}">
                      <a16:colId xmlns:a16="http://schemas.microsoft.com/office/drawing/2014/main" val="1965001310"/>
                    </a:ext>
                  </a:extLst>
                </a:gridCol>
                <a:gridCol w="1258642">
                  <a:extLst>
                    <a:ext uri="{9D8B030D-6E8A-4147-A177-3AD203B41FA5}">
                      <a16:colId xmlns:a16="http://schemas.microsoft.com/office/drawing/2014/main" val="1476737612"/>
                    </a:ext>
                  </a:extLst>
                </a:gridCol>
                <a:gridCol w="1041633">
                  <a:extLst>
                    <a:ext uri="{9D8B030D-6E8A-4147-A177-3AD203B41FA5}">
                      <a16:colId xmlns:a16="http://schemas.microsoft.com/office/drawing/2014/main" val="514055350"/>
                    </a:ext>
                  </a:extLst>
                </a:gridCol>
              </a:tblGrid>
              <a:tr h="998261">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Savivaldybė</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Apdraustųjų skaičius 202</a:t>
                      </a:r>
                      <a:r>
                        <a:rPr lang="en-US" sz="1400" u="none" strike="noStrike" dirty="0">
                          <a:solidFill>
                            <a:schemeClr val="bg1"/>
                          </a:solidFill>
                          <a:effectLst/>
                          <a:latin typeface="Arial" panose="020B0604020202020204" pitchFamily="34" charset="0"/>
                          <a:cs typeface="Arial" panose="020B0604020202020204" pitchFamily="34" charset="0"/>
                        </a:rPr>
                        <a:t>3</a:t>
                      </a:r>
                      <a:r>
                        <a:rPr lang="lt-LT" sz="1400" u="none" strike="noStrike" dirty="0">
                          <a:solidFill>
                            <a:schemeClr val="bg1"/>
                          </a:solidFill>
                          <a:effectLst/>
                          <a:latin typeface="Arial" panose="020B0604020202020204" pitchFamily="34" charset="0"/>
                          <a:cs typeface="Arial" panose="020B0604020202020204" pitchFamily="34" charset="0"/>
                        </a:rPr>
                        <a:t>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tūkst. </a:t>
                      </a:r>
                      <a:r>
                        <a:rPr lang="lt-LT" sz="1400" u="none" strike="noStrike" dirty="0" err="1">
                          <a:solidFill>
                            <a:schemeClr val="bg1"/>
                          </a:solidFill>
                          <a:effectLst/>
                          <a:latin typeface="Arial" panose="020B0604020202020204" pitchFamily="34" charset="0"/>
                          <a:cs typeface="Arial" panose="020B0604020202020204" pitchFamily="34" charset="0"/>
                        </a:rPr>
                        <a:t>žm</a:t>
                      </a:r>
                      <a:r>
                        <a:rPr lang="lt-LT" sz="1400" u="none" strike="noStrike" dirty="0">
                          <a:solidFill>
                            <a:schemeClr val="bg1"/>
                          </a:solidFill>
                          <a:effectLst/>
                          <a:latin typeface="Arial" panose="020B0604020202020204" pitchFamily="34" charset="0"/>
                          <a:cs typeface="Arial" panose="020B0604020202020204" pitchFamily="34" charset="0"/>
                        </a:rPr>
                        <a:t>. </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Apdraustųjų skaičius 2024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tūkst. </a:t>
                      </a:r>
                      <a:r>
                        <a:rPr lang="lt-LT" sz="1400" u="none" strike="noStrike" dirty="0" err="1">
                          <a:solidFill>
                            <a:schemeClr val="bg1"/>
                          </a:solidFill>
                          <a:effectLst/>
                          <a:latin typeface="Arial" panose="020B0604020202020204" pitchFamily="34" charset="0"/>
                          <a:cs typeface="Arial" panose="020B0604020202020204" pitchFamily="34" charset="0"/>
                        </a:rPr>
                        <a:t>žm</a:t>
                      </a:r>
                      <a:r>
                        <a:rPr lang="lt-LT" sz="1400" u="none" strike="noStrike" dirty="0">
                          <a:solidFill>
                            <a:schemeClr val="bg1"/>
                          </a:solidFill>
                          <a:effectLst/>
                          <a:latin typeface="Arial" panose="020B0604020202020204" pitchFamily="34" charset="0"/>
                          <a:cs typeface="Arial" panose="020B0604020202020204" pitchFamily="34" charset="0"/>
                        </a:rPr>
                        <a:t>. </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Pokytis, proc.</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Vidutinės apdraustųjų pajamos 2023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Eur</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Vidutinės apdraustųjų pajamos 2024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Eur</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Pokytis, proc.</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extLst>
                  <a:ext uri="{0D108BD9-81ED-4DB2-BD59-A6C34878D82A}">
                    <a16:rowId xmlns:a16="http://schemas.microsoft.com/office/drawing/2014/main" val="783596951"/>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Kretingos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1576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1762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11,8</a:t>
                      </a:r>
                    </a:p>
                  </a:txBody>
                  <a:tcPr marL="9525" marR="9525" marT="9525" marB="0" anchor="ctr">
                    <a:solidFill>
                      <a:schemeClr val="bg1">
                        <a:lumMod val="75000"/>
                      </a:schemeClr>
                    </a:solidFill>
                  </a:tcPr>
                </a:tc>
                <a:extLst>
                  <a:ext uri="{0D108BD9-81ED-4DB2-BD59-A6C34878D82A}">
                    <a16:rowId xmlns:a16="http://schemas.microsoft.com/office/drawing/2014/main" val="18745155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Kupiškio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1490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1627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9,2</a:t>
                      </a:r>
                    </a:p>
                  </a:txBody>
                  <a:tcPr marL="9525" marR="9525" marT="9525" marB="0" anchor="ctr">
                    <a:solidFill>
                      <a:schemeClr val="bg1">
                        <a:lumMod val="75000"/>
                      </a:schemeClr>
                    </a:solidFill>
                  </a:tcPr>
                </a:tc>
                <a:extLst>
                  <a:ext uri="{0D108BD9-81ED-4DB2-BD59-A6C34878D82A}">
                    <a16:rowId xmlns:a16="http://schemas.microsoft.com/office/drawing/2014/main" val="3328068966"/>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Kėdainių r.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19,5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1608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1821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13,2</a:t>
                      </a:r>
                    </a:p>
                  </a:txBody>
                  <a:tcPr marL="9525" marR="9525" marT="9525" marB="0" anchor="ctr">
                    <a:solidFill>
                      <a:schemeClr val="bg1">
                        <a:lumMod val="75000"/>
                      </a:schemeClr>
                    </a:solidFill>
                  </a:tcPr>
                </a:tc>
                <a:extLst>
                  <a:ext uri="{0D108BD9-81ED-4DB2-BD59-A6C34878D82A}">
                    <a16:rowId xmlns:a16="http://schemas.microsoft.com/office/drawing/2014/main" val="184257037"/>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Lazdijų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1542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1690</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9,6</a:t>
                      </a:r>
                    </a:p>
                  </a:txBody>
                  <a:tcPr marL="9525" marR="9525" marT="9525" marB="0" anchor="ctr">
                    <a:solidFill>
                      <a:schemeClr val="bg1">
                        <a:lumMod val="75000"/>
                      </a:schemeClr>
                    </a:solidFill>
                  </a:tcPr>
                </a:tc>
                <a:extLst>
                  <a:ext uri="{0D108BD9-81ED-4DB2-BD59-A6C34878D82A}">
                    <a16:rowId xmlns:a16="http://schemas.microsoft.com/office/drawing/2014/main" val="1694260534"/>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Marijampolės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23,7</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23,3</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1591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1773</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ctr">
                    <a:solidFill>
                      <a:schemeClr val="bg1">
                        <a:lumMod val="75000"/>
                      </a:schemeClr>
                    </a:solidFill>
                  </a:tcPr>
                </a:tc>
                <a:extLst>
                  <a:ext uri="{0D108BD9-81ED-4DB2-BD59-A6C34878D82A}">
                    <a16:rowId xmlns:a16="http://schemas.microsoft.com/office/drawing/2014/main" val="2256190030"/>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Mažeikių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22,8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22,9</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1726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1909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10,6</a:t>
                      </a:r>
                    </a:p>
                  </a:txBody>
                  <a:tcPr marL="9525" marR="9525" marT="9525" marB="0" anchor="ctr">
                    <a:solidFill>
                      <a:schemeClr val="bg1">
                        <a:lumMod val="75000"/>
                      </a:schemeClr>
                    </a:solidFill>
                  </a:tcPr>
                </a:tc>
                <a:extLst>
                  <a:ext uri="{0D108BD9-81ED-4DB2-BD59-A6C34878D82A}">
                    <a16:rowId xmlns:a16="http://schemas.microsoft.com/office/drawing/2014/main" val="2377790149"/>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Molėtų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1674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1848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10,4</a:t>
                      </a:r>
                    </a:p>
                  </a:txBody>
                  <a:tcPr marL="9525" marR="9525" marT="9525" marB="0" anchor="ctr">
                    <a:solidFill>
                      <a:schemeClr val="bg1">
                        <a:lumMod val="75000"/>
                      </a:schemeClr>
                    </a:solidFill>
                  </a:tcPr>
                </a:tc>
                <a:extLst>
                  <a:ext uri="{0D108BD9-81ED-4DB2-BD59-A6C34878D82A}">
                    <a16:rowId xmlns:a16="http://schemas.microsoft.com/office/drawing/2014/main" val="280864034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Neringos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2937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3523</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20,0</a:t>
                      </a:r>
                    </a:p>
                  </a:txBody>
                  <a:tcPr marL="9525" marR="9525" marT="9525" marB="0" anchor="ctr">
                    <a:solidFill>
                      <a:schemeClr val="bg1">
                        <a:lumMod val="75000"/>
                      </a:schemeClr>
                    </a:solidFill>
                  </a:tcPr>
                </a:tc>
                <a:extLst>
                  <a:ext uri="{0D108BD9-81ED-4DB2-BD59-A6C34878D82A}">
                    <a16:rowId xmlns:a16="http://schemas.microsoft.com/office/drawing/2014/main" val="3744337806"/>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Pagėgių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1517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1628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7,3</a:t>
                      </a:r>
                    </a:p>
                  </a:txBody>
                  <a:tcPr marL="9525" marR="9525" marT="9525" marB="0" anchor="ctr">
                    <a:solidFill>
                      <a:schemeClr val="bg1">
                        <a:lumMod val="75000"/>
                      </a:schemeClr>
                    </a:solidFill>
                  </a:tcPr>
                </a:tc>
                <a:extLst>
                  <a:ext uri="{0D108BD9-81ED-4DB2-BD59-A6C34878D82A}">
                    <a16:rowId xmlns:a16="http://schemas.microsoft.com/office/drawing/2014/main" val="2942872195"/>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Pakruojo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1499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1690</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12,8</a:t>
                      </a:r>
                    </a:p>
                  </a:txBody>
                  <a:tcPr marL="9525" marR="9525" marT="9525" marB="0" anchor="ctr">
                    <a:solidFill>
                      <a:schemeClr val="bg1">
                        <a:lumMod val="75000"/>
                      </a:schemeClr>
                    </a:solidFill>
                  </a:tcPr>
                </a:tc>
                <a:extLst>
                  <a:ext uri="{0D108BD9-81ED-4DB2-BD59-A6C34878D82A}">
                    <a16:rowId xmlns:a16="http://schemas.microsoft.com/office/drawing/2014/main" val="3332406332"/>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Palangos m.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1900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2184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15,0</a:t>
                      </a:r>
                    </a:p>
                  </a:txBody>
                  <a:tcPr marL="9525" marR="9525" marT="9525" marB="0" anchor="ctr">
                    <a:solidFill>
                      <a:schemeClr val="bg1">
                        <a:lumMod val="75000"/>
                      </a:schemeClr>
                    </a:solidFill>
                  </a:tcPr>
                </a:tc>
                <a:extLst>
                  <a:ext uri="{0D108BD9-81ED-4DB2-BD59-A6C34878D82A}">
                    <a16:rowId xmlns:a16="http://schemas.microsoft.com/office/drawing/2014/main" val="184199457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Panevėžio m. sav.</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38,3</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37,6</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1694</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1864</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rgbClr val="F1D3E9"/>
                    </a:solidFill>
                  </a:tcPr>
                </a:tc>
                <a:extLst>
                  <a:ext uri="{0D108BD9-81ED-4DB2-BD59-A6C34878D82A}">
                    <a16:rowId xmlns:a16="http://schemas.microsoft.com/office/drawing/2014/main" val="387919844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Panevėžio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1658</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1799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ctr">
                    <a:solidFill>
                      <a:schemeClr val="bg1">
                        <a:lumMod val="75000"/>
                      </a:schemeClr>
                    </a:solidFill>
                  </a:tcPr>
                </a:tc>
                <a:extLst>
                  <a:ext uri="{0D108BD9-81ED-4DB2-BD59-A6C34878D82A}">
                    <a16:rowId xmlns:a16="http://schemas.microsoft.com/office/drawing/2014/main" val="348815751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Pasvalio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1517</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1672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solidFill>
                      <a:schemeClr val="bg1">
                        <a:lumMod val="75000"/>
                      </a:schemeClr>
                    </a:solidFill>
                  </a:tcPr>
                </a:tc>
                <a:extLst>
                  <a:ext uri="{0D108BD9-81ED-4DB2-BD59-A6C34878D82A}">
                    <a16:rowId xmlns:a16="http://schemas.microsoft.com/office/drawing/2014/main" val="3708519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Plungės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13,7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13,6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1589</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1805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13,6</a:t>
                      </a:r>
                    </a:p>
                  </a:txBody>
                  <a:tcPr marL="9525" marR="9525" marT="9525" marB="0" anchor="ctr">
                    <a:solidFill>
                      <a:schemeClr val="bg1">
                        <a:lumMod val="75000"/>
                      </a:schemeClr>
                    </a:solidFill>
                  </a:tcPr>
                </a:tc>
                <a:extLst>
                  <a:ext uri="{0D108BD9-81ED-4DB2-BD59-A6C34878D82A}">
                    <a16:rowId xmlns:a16="http://schemas.microsoft.com/office/drawing/2014/main" val="3045760709"/>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Prienų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1579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1762</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11,6</a:t>
                      </a:r>
                    </a:p>
                  </a:txBody>
                  <a:tcPr marL="9525" marR="9525" marT="9525" marB="0" anchor="ctr">
                    <a:solidFill>
                      <a:schemeClr val="bg1">
                        <a:lumMod val="75000"/>
                      </a:schemeClr>
                    </a:solidFill>
                  </a:tcPr>
                </a:tc>
                <a:extLst>
                  <a:ext uri="{0D108BD9-81ED-4DB2-BD59-A6C34878D82A}">
                    <a16:rowId xmlns:a16="http://schemas.microsoft.com/office/drawing/2014/main" val="408157207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Radviliškio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1495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1653</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10,6</a:t>
                      </a:r>
                    </a:p>
                  </a:txBody>
                  <a:tcPr marL="9525" marR="9525" marT="9525" marB="0" anchor="ctr">
                    <a:solidFill>
                      <a:schemeClr val="bg1">
                        <a:lumMod val="75000"/>
                      </a:schemeClr>
                    </a:solidFill>
                  </a:tcPr>
                </a:tc>
                <a:extLst>
                  <a:ext uri="{0D108BD9-81ED-4DB2-BD59-A6C34878D82A}">
                    <a16:rowId xmlns:a16="http://schemas.microsoft.com/office/drawing/2014/main" val="3345700202"/>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Raseinių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1513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1694</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11,9</a:t>
                      </a:r>
                    </a:p>
                  </a:txBody>
                  <a:tcPr marL="9525" marR="9525" marT="9525" marB="0" anchor="ctr">
                    <a:solidFill>
                      <a:schemeClr val="bg1">
                        <a:lumMod val="75000"/>
                      </a:schemeClr>
                    </a:solidFill>
                  </a:tcPr>
                </a:tc>
                <a:extLst>
                  <a:ext uri="{0D108BD9-81ED-4DB2-BD59-A6C34878D82A}">
                    <a16:rowId xmlns:a16="http://schemas.microsoft.com/office/drawing/2014/main" val="3870512015"/>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Rietavo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1526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1712</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12,2</a:t>
                      </a:r>
                    </a:p>
                  </a:txBody>
                  <a:tcPr marL="9525" marR="9525" marT="9525" marB="0" anchor="ctr">
                    <a:solidFill>
                      <a:schemeClr val="bg1">
                        <a:lumMod val="75000"/>
                      </a:schemeClr>
                    </a:solidFill>
                  </a:tcPr>
                </a:tc>
                <a:extLst>
                  <a:ext uri="{0D108BD9-81ED-4DB2-BD59-A6C34878D82A}">
                    <a16:rowId xmlns:a16="http://schemas.microsoft.com/office/drawing/2014/main" val="58159917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Rokiškio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1559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1725</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10,6</a:t>
                      </a:r>
                    </a:p>
                  </a:txBody>
                  <a:tcPr marL="9525" marR="9525" marT="9525" marB="0" anchor="ctr">
                    <a:solidFill>
                      <a:schemeClr val="bg1">
                        <a:lumMod val="75000"/>
                      </a:schemeClr>
                    </a:solidFill>
                  </a:tcPr>
                </a:tc>
                <a:extLst>
                  <a:ext uri="{0D108BD9-81ED-4DB2-BD59-A6C34878D82A}">
                    <a16:rowId xmlns:a16="http://schemas.microsoft.com/office/drawing/2014/main" val="495670468"/>
                  </a:ext>
                </a:extLst>
              </a:tr>
            </a:tbl>
          </a:graphicData>
        </a:graphic>
      </p:graphicFrame>
    </p:spTree>
    <p:extLst>
      <p:ext uri="{BB962C8B-B14F-4D97-AF65-F5344CB8AC3E}">
        <p14:creationId xmlns:p14="http://schemas.microsoft.com/office/powerpoint/2010/main" val="94253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oraštės vietos rezervavimo ženklas 3"/>
          <p:cNvSpPr txBox="1">
            <a:spLocks/>
          </p:cNvSpPr>
          <p:nvPr/>
        </p:nvSpPr>
        <p:spPr>
          <a:xfrm>
            <a:off x="6323566" y="6492875"/>
            <a:ext cx="563221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t-LT" dirty="0">
                <a:latin typeface="Arial" panose="020B0604020202020204" pitchFamily="34" charset="0"/>
                <a:cs typeface="Arial" panose="020B0604020202020204" pitchFamily="34" charset="0"/>
              </a:rPr>
              <a:t>Skelbiant ar platinant šią prezentaciją ar jos dalį būtina nuoroda į „Sodrą"</a:t>
            </a:r>
          </a:p>
        </p:txBody>
      </p:sp>
      <p:graphicFrame>
        <p:nvGraphicFramePr>
          <p:cNvPr id="5" name="Lentelė 4"/>
          <p:cNvGraphicFramePr>
            <a:graphicFrameLocks noGrp="1"/>
          </p:cNvGraphicFramePr>
          <p:nvPr>
            <p:extLst>
              <p:ext uri="{D42A27DB-BD31-4B8C-83A1-F6EECF244321}">
                <p14:modId xmlns:p14="http://schemas.microsoft.com/office/powerpoint/2010/main" val="782567806"/>
              </p:ext>
            </p:extLst>
          </p:nvPr>
        </p:nvGraphicFramePr>
        <p:xfrm>
          <a:off x="308181" y="985184"/>
          <a:ext cx="11447127" cy="5484841"/>
        </p:xfrm>
        <a:graphic>
          <a:graphicData uri="http://schemas.openxmlformats.org/drawingml/2006/table">
            <a:tbl>
              <a:tblPr>
                <a:tableStyleId>{5C22544A-7EE6-4342-B048-85BDC9FD1C3A}</a:tableStyleId>
              </a:tblPr>
              <a:tblGrid>
                <a:gridCol w="3298508">
                  <a:extLst>
                    <a:ext uri="{9D8B030D-6E8A-4147-A177-3AD203B41FA5}">
                      <a16:colId xmlns:a16="http://schemas.microsoft.com/office/drawing/2014/main" val="4196587909"/>
                    </a:ext>
                  </a:extLst>
                </a:gridCol>
                <a:gridCol w="1556982">
                  <a:extLst>
                    <a:ext uri="{9D8B030D-6E8A-4147-A177-3AD203B41FA5}">
                      <a16:colId xmlns:a16="http://schemas.microsoft.com/office/drawing/2014/main" val="673747289"/>
                    </a:ext>
                  </a:extLst>
                </a:gridCol>
                <a:gridCol w="1508244">
                  <a:extLst>
                    <a:ext uri="{9D8B030D-6E8A-4147-A177-3AD203B41FA5}">
                      <a16:colId xmlns:a16="http://schemas.microsoft.com/office/drawing/2014/main" val="2022026605"/>
                    </a:ext>
                  </a:extLst>
                </a:gridCol>
                <a:gridCol w="1415972">
                  <a:extLst>
                    <a:ext uri="{9D8B030D-6E8A-4147-A177-3AD203B41FA5}">
                      <a16:colId xmlns:a16="http://schemas.microsoft.com/office/drawing/2014/main" val="4045109955"/>
                    </a:ext>
                  </a:extLst>
                </a:gridCol>
                <a:gridCol w="1367146">
                  <a:extLst>
                    <a:ext uri="{9D8B030D-6E8A-4147-A177-3AD203B41FA5}">
                      <a16:colId xmlns:a16="http://schemas.microsoft.com/office/drawing/2014/main" val="1965001310"/>
                    </a:ext>
                  </a:extLst>
                </a:gridCol>
                <a:gridCol w="1258642">
                  <a:extLst>
                    <a:ext uri="{9D8B030D-6E8A-4147-A177-3AD203B41FA5}">
                      <a16:colId xmlns:a16="http://schemas.microsoft.com/office/drawing/2014/main" val="1476737612"/>
                    </a:ext>
                  </a:extLst>
                </a:gridCol>
                <a:gridCol w="1041633">
                  <a:extLst>
                    <a:ext uri="{9D8B030D-6E8A-4147-A177-3AD203B41FA5}">
                      <a16:colId xmlns:a16="http://schemas.microsoft.com/office/drawing/2014/main" val="514055350"/>
                    </a:ext>
                  </a:extLst>
                </a:gridCol>
              </a:tblGrid>
              <a:tr h="998261">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Savivaldybė</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Apdraustųjų skaičius 202</a:t>
                      </a:r>
                      <a:r>
                        <a:rPr lang="en-US" sz="1400" u="none" strike="noStrike" dirty="0">
                          <a:solidFill>
                            <a:schemeClr val="bg1"/>
                          </a:solidFill>
                          <a:effectLst/>
                          <a:latin typeface="Arial" panose="020B0604020202020204" pitchFamily="34" charset="0"/>
                          <a:cs typeface="Arial" panose="020B0604020202020204" pitchFamily="34" charset="0"/>
                        </a:rPr>
                        <a:t>3</a:t>
                      </a:r>
                      <a:r>
                        <a:rPr lang="lt-LT" sz="1400" u="none" strike="noStrike" dirty="0">
                          <a:solidFill>
                            <a:schemeClr val="bg1"/>
                          </a:solidFill>
                          <a:effectLst/>
                          <a:latin typeface="Arial" panose="020B0604020202020204" pitchFamily="34" charset="0"/>
                          <a:cs typeface="Arial" panose="020B0604020202020204" pitchFamily="34" charset="0"/>
                        </a:rPr>
                        <a:t>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tūkst. </a:t>
                      </a:r>
                      <a:r>
                        <a:rPr lang="lt-LT" sz="1400" u="none" strike="noStrike" dirty="0" err="1">
                          <a:solidFill>
                            <a:schemeClr val="bg1"/>
                          </a:solidFill>
                          <a:effectLst/>
                          <a:latin typeface="Arial" panose="020B0604020202020204" pitchFamily="34" charset="0"/>
                          <a:cs typeface="Arial" panose="020B0604020202020204" pitchFamily="34" charset="0"/>
                        </a:rPr>
                        <a:t>žm</a:t>
                      </a:r>
                      <a:r>
                        <a:rPr lang="lt-LT" sz="1400" u="none" strike="noStrike" dirty="0">
                          <a:solidFill>
                            <a:schemeClr val="bg1"/>
                          </a:solidFill>
                          <a:effectLst/>
                          <a:latin typeface="Arial" panose="020B0604020202020204" pitchFamily="34" charset="0"/>
                          <a:cs typeface="Arial" panose="020B0604020202020204" pitchFamily="34" charset="0"/>
                        </a:rPr>
                        <a:t>. </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Apdraustųjų skaičius 2024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tūkst. </a:t>
                      </a:r>
                      <a:r>
                        <a:rPr lang="lt-LT" sz="1400" u="none" strike="noStrike" dirty="0" err="1">
                          <a:solidFill>
                            <a:schemeClr val="bg1"/>
                          </a:solidFill>
                          <a:effectLst/>
                          <a:latin typeface="Arial" panose="020B0604020202020204" pitchFamily="34" charset="0"/>
                          <a:cs typeface="Arial" panose="020B0604020202020204" pitchFamily="34" charset="0"/>
                        </a:rPr>
                        <a:t>žm</a:t>
                      </a:r>
                      <a:r>
                        <a:rPr lang="lt-LT" sz="1400" u="none" strike="noStrike" dirty="0">
                          <a:solidFill>
                            <a:schemeClr val="bg1"/>
                          </a:solidFill>
                          <a:effectLst/>
                          <a:latin typeface="Arial" panose="020B0604020202020204" pitchFamily="34" charset="0"/>
                          <a:cs typeface="Arial" panose="020B0604020202020204" pitchFamily="34" charset="0"/>
                        </a:rPr>
                        <a:t>. </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Pokytis, proc.</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Vidutinės apdraustųjų pajamos 2023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Eur</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Vidutinės apdraustųjų pajamos 2024 m. </a:t>
                      </a:r>
                      <a:r>
                        <a:rPr lang="en-US" sz="1400" u="none" strike="noStrike" dirty="0" err="1">
                          <a:solidFill>
                            <a:schemeClr val="bg1"/>
                          </a:solidFill>
                          <a:effectLst/>
                          <a:latin typeface="Arial" panose="020B0604020202020204" pitchFamily="34" charset="0"/>
                          <a:cs typeface="Arial" panose="020B0604020202020204" pitchFamily="34" charset="0"/>
                        </a:rPr>
                        <a:t>lapkrit</a:t>
                      </a:r>
                      <a:r>
                        <a:rPr lang="lt-LT" sz="1400" u="none" strike="noStrike" dirty="0">
                          <a:solidFill>
                            <a:schemeClr val="bg1"/>
                          </a:solidFill>
                          <a:effectLst/>
                          <a:latin typeface="Arial" panose="020B0604020202020204" pitchFamily="34" charset="0"/>
                          <a:cs typeface="Arial" panose="020B0604020202020204" pitchFamily="34" charset="0"/>
                        </a:rPr>
                        <a:t>į, Eur</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Pokytis, proc.</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8898" marR="8898" marT="8898" marB="0" anchor="ctr">
                    <a:solidFill>
                      <a:srgbClr val="8A2062"/>
                    </a:solidFill>
                  </a:tcPr>
                </a:tc>
                <a:extLst>
                  <a:ext uri="{0D108BD9-81ED-4DB2-BD59-A6C34878D82A}">
                    <a16:rowId xmlns:a16="http://schemas.microsoft.com/office/drawing/2014/main" val="783596951"/>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Skuodo r.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1481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1642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10,8</a:t>
                      </a:r>
                    </a:p>
                  </a:txBody>
                  <a:tcPr marL="9525" marR="9525" marT="9525" marB="0" anchor="ctr">
                    <a:solidFill>
                      <a:schemeClr val="bg1">
                        <a:lumMod val="75000"/>
                      </a:schemeClr>
                    </a:solidFill>
                  </a:tcPr>
                </a:tc>
                <a:extLst>
                  <a:ext uri="{0D108BD9-81ED-4DB2-BD59-A6C34878D82A}">
                    <a16:rowId xmlns:a16="http://schemas.microsoft.com/office/drawing/2014/main" val="18745155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Tauragės r.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15,3</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1557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9,1</a:t>
                      </a:r>
                    </a:p>
                  </a:txBody>
                  <a:tcPr marL="9525" marR="9525" marT="9525" marB="0" anchor="ctr">
                    <a:solidFill>
                      <a:schemeClr val="bg1">
                        <a:lumMod val="75000"/>
                      </a:schemeClr>
                    </a:solidFill>
                  </a:tcPr>
                </a:tc>
                <a:extLst>
                  <a:ext uri="{0D108BD9-81ED-4DB2-BD59-A6C34878D82A}">
                    <a16:rowId xmlns:a16="http://schemas.microsoft.com/office/drawing/2014/main" val="3328068966"/>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Telšių r.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15,2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1522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1710</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12,3</a:t>
                      </a:r>
                    </a:p>
                  </a:txBody>
                  <a:tcPr marL="9525" marR="9525" marT="9525" marB="0" anchor="ctr">
                    <a:solidFill>
                      <a:schemeClr val="bg1">
                        <a:lumMod val="75000"/>
                      </a:schemeClr>
                    </a:solidFill>
                  </a:tcPr>
                </a:tc>
                <a:extLst>
                  <a:ext uri="{0D108BD9-81ED-4DB2-BD59-A6C34878D82A}">
                    <a16:rowId xmlns:a16="http://schemas.microsoft.com/office/drawing/2014/main" val="184257037"/>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Trakų r. sav.</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18,7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1735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1945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12,1</a:t>
                      </a:r>
                    </a:p>
                  </a:txBody>
                  <a:tcPr marL="9525" marR="9525" marT="9525" marB="0" anchor="ctr">
                    <a:solidFill>
                      <a:schemeClr val="bg1">
                        <a:lumMod val="75000"/>
                      </a:schemeClr>
                    </a:solidFill>
                  </a:tcPr>
                </a:tc>
                <a:extLst>
                  <a:ext uri="{0D108BD9-81ED-4DB2-BD59-A6C34878D82A}">
                    <a16:rowId xmlns:a16="http://schemas.microsoft.com/office/drawing/2014/main" val="16942605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Ukmergės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14,2</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15,7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1586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1715</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ctr">
                    <a:solidFill>
                      <a:schemeClr val="bg1">
                        <a:lumMod val="75000"/>
                      </a:schemeClr>
                    </a:solidFill>
                  </a:tcPr>
                </a:tc>
                <a:extLst>
                  <a:ext uri="{0D108BD9-81ED-4DB2-BD59-A6C34878D82A}">
                    <a16:rowId xmlns:a16="http://schemas.microsoft.com/office/drawing/2014/main" val="2256190030"/>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Utenos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19,1</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17,1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1555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1819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17,0</a:t>
                      </a:r>
                    </a:p>
                  </a:txBody>
                  <a:tcPr marL="9525" marR="9525" marT="9525" marB="0" anchor="ctr">
                    <a:solidFill>
                      <a:schemeClr val="bg1">
                        <a:lumMod val="75000"/>
                      </a:schemeClr>
                    </a:solidFill>
                  </a:tcPr>
                </a:tc>
                <a:extLst>
                  <a:ext uri="{0D108BD9-81ED-4DB2-BD59-A6C34878D82A}">
                    <a16:rowId xmlns:a16="http://schemas.microsoft.com/office/drawing/2014/main" val="2377790149"/>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Varėnos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8,2</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8,1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1604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1764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bg1">
                        <a:lumMod val="75000"/>
                      </a:schemeClr>
                    </a:solidFill>
                  </a:tcPr>
                </a:tc>
                <a:extLst>
                  <a:ext uri="{0D108BD9-81ED-4DB2-BD59-A6C34878D82A}">
                    <a16:rowId xmlns:a16="http://schemas.microsoft.com/office/drawing/2014/main" val="2808640343"/>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Vilkaviškio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12,3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12,4</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1489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1647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10,6</a:t>
                      </a:r>
                    </a:p>
                  </a:txBody>
                  <a:tcPr marL="9525" marR="9525" marT="9525" marB="0" anchor="ctr">
                    <a:solidFill>
                      <a:schemeClr val="bg1">
                        <a:lumMod val="75000"/>
                      </a:schemeClr>
                    </a:solidFill>
                  </a:tcPr>
                </a:tc>
                <a:extLst>
                  <a:ext uri="{0D108BD9-81ED-4DB2-BD59-A6C34878D82A}">
                    <a16:rowId xmlns:a16="http://schemas.microsoft.com/office/drawing/2014/main" val="3744337806"/>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Vilniaus m. sav.</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306,6</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304,7</a:t>
                      </a:r>
                    </a:p>
                  </a:txBody>
                  <a:tcPr marL="9525" marR="9525" marT="9525" marB="0" anchor="ctr">
                    <a:solidFill>
                      <a:srgbClr val="F1D3E9"/>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-0,6</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2335</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2600</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11,4</a:t>
                      </a:r>
                    </a:p>
                  </a:txBody>
                  <a:tcPr marL="9525" marR="9525" marT="9525" marB="0" anchor="ctr">
                    <a:solidFill>
                      <a:srgbClr val="F1D3E9"/>
                    </a:solidFill>
                  </a:tcPr>
                </a:tc>
                <a:extLst>
                  <a:ext uri="{0D108BD9-81ED-4DB2-BD59-A6C34878D82A}">
                    <a16:rowId xmlns:a16="http://schemas.microsoft.com/office/drawing/2014/main" val="2942872195"/>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Vilniaus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56,9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1971</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2204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11,8</a:t>
                      </a:r>
                    </a:p>
                  </a:txBody>
                  <a:tcPr marL="9525" marR="9525" marT="9525" marB="0" anchor="ctr">
                    <a:solidFill>
                      <a:schemeClr val="bg1">
                        <a:lumMod val="75000"/>
                      </a:schemeClr>
                    </a:solidFill>
                  </a:tcPr>
                </a:tc>
                <a:extLst>
                  <a:ext uri="{0D108BD9-81ED-4DB2-BD59-A6C34878D82A}">
                    <a16:rowId xmlns:a16="http://schemas.microsoft.com/office/drawing/2014/main" val="3332406332"/>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Visagino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1605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1778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solidFill>
                      <a:schemeClr val="bg1">
                        <a:lumMod val="75000"/>
                      </a:schemeClr>
                    </a:solidFill>
                  </a:tcPr>
                </a:tc>
                <a:extLst>
                  <a:ext uri="{0D108BD9-81ED-4DB2-BD59-A6C34878D82A}">
                    <a16:rowId xmlns:a16="http://schemas.microsoft.com/office/drawing/2014/main" val="184199457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Zarasų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1582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1764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ctr">
                    <a:solidFill>
                      <a:schemeClr val="bg1">
                        <a:lumMod val="75000"/>
                      </a:schemeClr>
                    </a:solidFill>
                  </a:tcPr>
                </a:tc>
                <a:extLst>
                  <a:ext uri="{0D108BD9-81ED-4DB2-BD59-A6C34878D82A}">
                    <a16:rowId xmlns:a16="http://schemas.microsoft.com/office/drawing/2014/main" val="3879198443"/>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Šakių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1568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1719</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9,7</a:t>
                      </a:r>
                    </a:p>
                  </a:txBody>
                  <a:tcPr marL="9525" marR="9525" marT="9525" marB="0" anchor="ctr">
                    <a:solidFill>
                      <a:schemeClr val="bg1">
                        <a:lumMod val="75000"/>
                      </a:schemeClr>
                    </a:solidFill>
                  </a:tcPr>
                </a:tc>
                <a:extLst>
                  <a:ext uri="{0D108BD9-81ED-4DB2-BD59-A6C34878D82A}">
                    <a16:rowId xmlns:a16="http://schemas.microsoft.com/office/drawing/2014/main" val="3488157513"/>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Šalčininkų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0,7</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1482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1641</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solidFill>
                      <a:schemeClr val="bg1">
                        <a:lumMod val="75000"/>
                      </a:schemeClr>
                    </a:solidFill>
                  </a:tcPr>
                </a:tc>
                <a:extLst>
                  <a:ext uri="{0D108BD9-81ED-4DB2-BD59-A6C34878D82A}">
                    <a16:rowId xmlns:a16="http://schemas.microsoft.com/office/drawing/2014/main" val="37085193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Šiaulių m. sav.</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57,6</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1520</a:t>
                      </a:r>
                    </a:p>
                  </a:txBody>
                  <a:tcPr marL="9525" marR="9525" marT="9525" marB="0" anchor="ctr">
                    <a:solidFill>
                      <a:srgbClr val="F1D3E9"/>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1722</a:t>
                      </a:r>
                    </a:p>
                  </a:txBody>
                  <a:tcPr marL="9525" marR="9525" marT="9525" marB="0" anchor="ctr">
                    <a:solidFill>
                      <a:srgbClr val="F1D3E9"/>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13,3</a:t>
                      </a:r>
                    </a:p>
                  </a:txBody>
                  <a:tcPr marL="9525" marR="9525" marT="9525" marB="0" anchor="ctr">
                    <a:solidFill>
                      <a:srgbClr val="F1D3E9"/>
                    </a:solidFill>
                  </a:tcPr>
                </a:tc>
                <a:extLst>
                  <a:ext uri="{0D108BD9-81ED-4DB2-BD59-A6C34878D82A}">
                    <a16:rowId xmlns:a16="http://schemas.microsoft.com/office/drawing/2014/main" val="3045760709"/>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Šiaulių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17,3</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17,4</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1629</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1816</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ctr">
                    <a:solidFill>
                      <a:schemeClr val="bg1">
                        <a:lumMod val="75000"/>
                      </a:schemeClr>
                    </a:solidFill>
                  </a:tcPr>
                </a:tc>
                <a:extLst>
                  <a:ext uri="{0D108BD9-81ED-4DB2-BD59-A6C34878D82A}">
                    <a16:rowId xmlns:a16="http://schemas.microsoft.com/office/drawing/2014/main" val="4081572073"/>
                  </a:ext>
                </a:extLst>
              </a:tr>
              <a:tr h="224329">
                <a:tc>
                  <a:txBody>
                    <a:bodyPr/>
                    <a:lstStyle/>
                    <a:p>
                      <a:pPr lvl="1" algn="l" fontAlgn="b"/>
                      <a:r>
                        <a:rPr lang="lt-LT" sz="1200" b="0" i="0" u="none" strike="noStrike">
                          <a:solidFill>
                            <a:srgbClr val="000000"/>
                          </a:solidFill>
                          <a:effectLst/>
                          <a:latin typeface="Arial" panose="020B0604020202020204" pitchFamily="34" charset="0"/>
                          <a:cs typeface="Arial" panose="020B0604020202020204" pitchFamily="34" charset="0"/>
                        </a:rPr>
                        <a:t>Šilalės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7,8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1527</a:t>
                      </a:r>
                    </a:p>
                  </a:txBody>
                  <a:tcPr marL="9525" marR="9525" marT="9525" marB="0" anchor="ctr">
                    <a:solidFill>
                      <a:schemeClr val="bg1">
                        <a:lumMod val="75000"/>
                      </a:schemeClr>
                    </a:solidFill>
                  </a:tcPr>
                </a:tc>
                <a:tc>
                  <a:txBody>
                    <a:bodyPr/>
                    <a:lstStyle/>
                    <a:p>
                      <a:pPr algn="ctr" fontAlgn="b"/>
                      <a:r>
                        <a:rPr lang="lt-LT" sz="1200" b="0" i="0" u="none" strike="noStrike" dirty="0">
                          <a:solidFill>
                            <a:srgbClr val="000000"/>
                          </a:solidFill>
                          <a:effectLst/>
                          <a:latin typeface="Arial" panose="020B0604020202020204" pitchFamily="34" charset="0"/>
                          <a:cs typeface="Arial" panose="020B0604020202020204" pitchFamily="34" charset="0"/>
                        </a:rPr>
                        <a:t>1675</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ctr">
                    <a:solidFill>
                      <a:schemeClr val="bg1">
                        <a:lumMod val="75000"/>
                      </a:schemeClr>
                    </a:solidFill>
                  </a:tcPr>
                </a:tc>
                <a:extLst>
                  <a:ext uri="{0D108BD9-81ED-4DB2-BD59-A6C34878D82A}">
                    <a16:rowId xmlns:a16="http://schemas.microsoft.com/office/drawing/2014/main" val="3345700202"/>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Šilutės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14,6</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14,8</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1515</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1698</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12,1</a:t>
                      </a:r>
                    </a:p>
                  </a:txBody>
                  <a:tcPr marL="9525" marR="9525" marT="9525" marB="0" anchor="ctr">
                    <a:solidFill>
                      <a:schemeClr val="bg1">
                        <a:lumMod val="75000"/>
                      </a:schemeClr>
                    </a:solidFill>
                  </a:tcPr>
                </a:tc>
                <a:extLst>
                  <a:ext uri="{0D108BD9-81ED-4DB2-BD59-A6C34878D82A}">
                    <a16:rowId xmlns:a16="http://schemas.microsoft.com/office/drawing/2014/main" val="3870512015"/>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Širvintų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1692</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1892</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11,8</a:t>
                      </a:r>
                    </a:p>
                  </a:txBody>
                  <a:tcPr marL="9525" marR="9525" marT="9525" marB="0" anchor="ctr">
                    <a:solidFill>
                      <a:schemeClr val="bg1">
                        <a:lumMod val="75000"/>
                      </a:schemeClr>
                    </a:solidFill>
                  </a:tcPr>
                </a:tc>
                <a:extLst>
                  <a:ext uri="{0D108BD9-81ED-4DB2-BD59-A6C34878D82A}">
                    <a16:rowId xmlns:a16="http://schemas.microsoft.com/office/drawing/2014/main" val="581599174"/>
                  </a:ext>
                </a:extLst>
              </a:tr>
              <a:tr h="224329">
                <a:tc>
                  <a:txBody>
                    <a:bodyPr/>
                    <a:lstStyle/>
                    <a:p>
                      <a:pPr lvl="1" algn="l" fontAlgn="b"/>
                      <a:r>
                        <a:rPr lang="lt-LT" sz="1200" b="0" i="0" u="none" strike="noStrike" dirty="0">
                          <a:solidFill>
                            <a:srgbClr val="000000"/>
                          </a:solidFill>
                          <a:effectLst/>
                          <a:latin typeface="Arial" panose="020B0604020202020204" pitchFamily="34" charset="0"/>
                          <a:cs typeface="Arial" panose="020B0604020202020204" pitchFamily="34" charset="0"/>
                        </a:rPr>
                        <a:t>Švenčionių r. sav.</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9,8</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9,7</a:t>
                      </a:r>
                    </a:p>
                  </a:txBody>
                  <a:tcPr marL="9525" marR="9525" marT="9525" marB="0" anchor="ctr">
                    <a:solidFill>
                      <a:schemeClr val="bg1">
                        <a:lumMod val="75000"/>
                      </a:schemeClr>
                    </a:solidFill>
                  </a:tcPr>
                </a:tc>
                <a:tc>
                  <a:txBody>
                    <a:bodyPr/>
                    <a:lstStyle/>
                    <a:p>
                      <a:pPr algn="ctr" fontAlgn="ctr"/>
                      <a:r>
                        <a:rPr lang="lt-LT" sz="12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1554</a:t>
                      </a:r>
                    </a:p>
                  </a:txBody>
                  <a:tcPr marL="9525" marR="9525" marT="9525" marB="0" anchor="ctr">
                    <a:solidFill>
                      <a:schemeClr val="bg1">
                        <a:lumMod val="75000"/>
                      </a:schemeClr>
                    </a:solidFill>
                  </a:tcPr>
                </a:tc>
                <a:tc>
                  <a:txBody>
                    <a:bodyPr/>
                    <a:lstStyle/>
                    <a:p>
                      <a:pPr algn="ctr" fontAlgn="b"/>
                      <a:r>
                        <a:rPr lang="lt-LT" sz="1200" b="0" i="0" u="none" strike="noStrike">
                          <a:solidFill>
                            <a:srgbClr val="000000"/>
                          </a:solidFill>
                          <a:effectLst/>
                          <a:latin typeface="Arial" panose="020B0604020202020204" pitchFamily="34" charset="0"/>
                          <a:cs typeface="Arial" panose="020B0604020202020204" pitchFamily="34" charset="0"/>
                        </a:rPr>
                        <a:t>1717</a:t>
                      </a:r>
                    </a:p>
                  </a:txBody>
                  <a:tcPr marL="9525" marR="9525" marT="9525" marB="0" anchor="ctr">
                    <a:solidFill>
                      <a:schemeClr val="bg1">
                        <a:lumMod val="75000"/>
                      </a:schemeClr>
                    </a:solidFill>
                  </a:tcPr>
                </a:tc>
                <a:tc>
                  <a:txBody>
                    <a:bodyPr/>
                    <a:lstStyle/>
                    <a:p>
                      <a:pPr algn="ctr" fontAlgn="ctr"/>
                      <a:r>
                        <a:rPr lang="lt-LT" sz="1200" b="0" i="0" u="none" strike="noStrike" dirty="0">
                          <a:solidFill>
                            <a:srgbClr val="000000"/>
                          </a:solidFill>
                          <a:effectLst/>
                          <a:latin typeface="Arial" panose="020B0604020202020204" pitchFamily="34" charset="0"/>
                          <a:cs typeface="Arial" panose="020B0604020202020204" pitchFamily="34" charset="0"/>
                        </a:rPr>
                        <a:t>10,4</a:t>
                      </a:r>
                    </a:p>
                  </a:txBody>
                  <a:tcPr marL="9525" marR="9525" marT="9525" marB="0" anchor="ctr">
                    <a:solidFill>
                      <a:schemeClr val="bg1">
                        <a:lumMod val="75000"/>
                      </a:schemeClr>
                    </a:solidFill>
                  </a:tcPr>
                </a:tc>
                <a:extLst>
                  <a:ext uri="{0D108BD9-81ED-4DB2-BD59-A6C34878D82A}">
                    <a16:rowId xmlns:a16="http://schemas.microsoft.com/office/drawing/2014/main" val="495670468"/>
                  </a:ext>
                </a:extLst>
              </a:tr>
            </a:tbl>
          </a:graphicData>
        </a:graphic>
      </p:graphicFrame>
      <p:sp>
        <p:nvSpPr>
          <p:cNvPr id="6" name="Pavadinimas 1"/>
          <p:cNvSpPr txBox="1">
            <a:spLocks/>
          </p:cNvSpPr>
          <p:nvPr/>
        </p:nvSpPr>
        <p:spPr>
          <a:xfrm>
            <a:off x="308609" y="114300"/>
            <a:ext cx="11566271" cy="697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dirty="0">
                <a:solidFill>
                  <a:srgbClr val="8A2062"/>
                </a:solidFill>
                <a:latin typeface="Arial" panose="020B0604020202020204" pitchFamily="34" charset="0"/>
                <a:cs typeface="Arial" panose="020B0604020202020204" pitchFamily="34" charset="0"/>
              </a:rPr>
              <a:t>Apdraustųjų skaičius ir vidutinės nominalios darbo pajamos (3)</a:t>
            </a:r>
            <a:endParaRPr lang="lt-LT" sz="2800" i="1" dirty="0">
              <a:solidFill>
                <a:srgbClr val="8A20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2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tačiakampis 25"/>
          <p:cNvSpPr/>
          <p:nvPr/>
        </p:nvSpPr>
        <p:spPr>
          <a:xfrm>
            <a:off x="510646" y="6365926"/>
            <a:ext cx="9260592" cy="276999"/>
          </a:xfrm>
          <a:prstGeom prst="rect">
            <a:avLst/>
          </a:prstGeom>
        </p:spPr>
        <p:txBody>
          <a:bodyPr wrap="square">
            <a:spAutoFit/>
          </a:bodyPr>
          <a:lstStyle/>
          <a:p>
            <a:r>
              <a:rPr lang="lt-LT" sz="1200" b="1" dirty="0">
                <a:latin typeface="Arial" panose="020B0604020202020204" pitchFamily="34" charset="0"/>
                <a:cs typeface="Arial" panose="020B0604020202020204" pitchFamily="34" charset="0"/>
              </a:rPr>
              <a:t>Pastaba: </a:t>
            </a:r>
            <a:r>
              <a:rPr lang="lt-LT" sz="1200" dirty="0">
                <a:latin typeface="Arial" panose="020B0604020202020204" pitchFamily="34" charset="0"/>
                <a:cs typeface="Arial" panose="020B0604020202020204" pitchFamily="34" charset="0"/>
              </a:rPr>
              <a:t>Pateikiamos vidutinės asmenų, dirbusių visą mėnesį, pajamos, nuo kurių </a:t>
            </a:r>
            <a:r>
              <a:rPr lang="en-US" sz="1200" dirty="0" err="1">
                <a:latin typeface="Arial" panose="020B0604020202020204" pitchFamily="34" charset="0"/>
                <a:cs typeface="Arial" panose="020B0604020202020204" pitchFamily="34" charset="0"/>
              </a:rPr>
              <a:t>mokamos</a:t>
            </a:r>
            <a:r>
              <a:rPr lang="lt-LT" sz="1200" dirty="0">
                <a:latin typeface="Arial" panose="020B0604020202020204" pitchFamily="34" charset="0"/>
                <a:cs typeface="Arial" panose="020B0604020202020204" pitchFamily="34" charset="0"/>
              </a:rPr>
              <a:t> socialinio draudimo įmokos.</a:t>
            </a:r>
          </a:p>
        </p:txBody>
      </p:sp>
      <p:sp>
        <p:nvSpPr>
          <p:cNvPr id="19" name="Poraštės vietos rezervavimo ženklas 3"/>
          <p:cNvSpPr txBox="1">
            <a:spLocks/>
          </p:cNvSpPr>
          <p:nvPr/>
        </p:nvSpPr>
        <p:spPr>
          <a:xfrm>
            <a:off x="7051059" y="6549377"/>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17" name="Pavadinimas 1"/>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Darbo pajamų augimas išliko spartus: </a:t>
            </a:r>
          </a:p>
          <a:p>
            <a:r>
              <a:rPr lang="lt-LT" sz="2800" dirty="0">
                <a:latin typeface="Arial" panose="020B0604020202020204" pitchFamily="34" charset="0"/>
                <a:cs typeface="Arial" panose="020B0604020202020204" pitchFamily="34" charset="0"/>
              </a:rPr>
              <a:t>darbo pajamos į rankas didėjo dešimtadaliu</a:t>
            </a:r>
          </a:p>
        </p:txBody>
      </p:sp>
      <p:sp>
        <p:nvSpPr>
          <p:cNvPr id="2" name="TextBox 1"/>
          <p:cNvSpPr txBox="1"/>
          <p:nvPr/>
        </p:nvSpPr>
        <p:spPr>
          <a:xfrm>
            <a:off x="3119448" y="3974718"/>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1 275</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cxnSp>
        <p:nvCxnSpPr>
          <p:cNvPr id="6" name="Tiesioji jungtis 5"/>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A8B000-344B-4694-A27C-E6C7C7326A4F}"/>
              </a:ext>
            </a:extLst>
          </p:cNvPr>
          <p:cNvSpPr txBox="1"/>
          <p:nvPr/>
        </p:nvSpPr>
        <p:spPr>
          <a:xfrm>
            <a:off x="6782725" y="3804475"/>
            <a:ext cx="1119351"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1 407</a:t>
            </a:r>
            <a:r>
              <a:rPr lang="en-US" sz="1600" dirty="0">
                <a:solidFill>
                  <a:schemeClr val="bg1"/>
                </a:solidFill>
                <a:latin typeface="Arial" panose="020B0604020202020204" pitchFamily="34" charset="0"/>
                <a:cs typeface="Arial" panose="020B0604020202020204" pitchFamily="34" charset="0"/>
              </a:rPr>
              <a:t> €)*</a:t>
            </a:r>
            <a:endParaRPr lang="lt-LT" sz="1600" dirty="0">
              <a:solidFill>
                <a:schemeClr val="bg1"/>
              </a:solidFill>
              <a:latin typeface="Arial" panose="020B0604020202020204" pitchFamily="34" charset="0"/>
              <a:cs typeface="Arial" panose="020B0604020202020204" pitchFamily="34" charset="0"/>
            </a:endParaRPr>
          </a:p>
        </p:txBody>
      </p:sp>
      <p:graphicFrame>
        <p:nvGraphicFramePr>
          <p:cNvPr id="16" name="Diagrama 15">
            <a:extLst>
              <a:ext uri="{FF2B5EF4-FFF2-40B4-BE49-F238E27FC236}">
                <a16:creationId xmlns:a16="http://schemas.microsoft.com/office/drawing/2014/main" id="{0F8F30E7-B7F9-4B89-8404-4BA2788F238B}"/>
              </a:ext>
            </a:extLst>
          </p:cNvPr>
          <p:cNvGraphicFramePr>
            <a:graphicFrameLocks/>
          </p:cNvGraphicFramePr>
          <p:nvPr>
            <p:extLst>
              <p:ext uri="{D42A27DB-BD31-4B8C-83A1-F6EECF244321}">
                <p14:modId xmlns:p14="http://schemas.microsoft.com/office/powerpoint/2010/main" val="2307898530"/>
              </p:ext>
            </p:extLst>
          </p:nvPr>
        </p:nvGraphicFramePr>
        <p:xfrm>
          <a:off x="405681" y="1244422"/>
          <a:ext cx="11157961" cy="5057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022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5" name="Pavadinimas 1">
            <a:extLst>
              <a:ext uri="{FF2B5EF4-FFF2-40B4-BE49-F238E27FC236}">
                <a16:creationId xmlns:a16="http://schemas.microsoft.com/office/drawing/2014/main" id="{7FCD2742-130D-47C9-AA12-93D3D08D90EA}"/>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Didesnei apdraustųjų daliai pajamos didėjo: </a:t>
            </a:r>
          </a:p>
          <a:p>
            <a:r>
              <a:rPr lang="lt-LT" sz="2800" dirty="0">
                <a:latin typeface="Arial" panose="020B0604020202020204" pitchFamily="34" charset="0"/>
                <a:cs typeface="Arial" panose="020B0604020202020204" pitchFamily="34" charset="0"/>
              </a:rPr>
              <a:t>6 iš 10 apdraustųjų pajamos didėjo</a:t>
            </a:r>
          </a:p>
        </p:txBody>
      </p:sp>
      <p:cxnSp>
        <p:nvCxnSpPr>
          <p:cNvPr id="6" name="Tiesioji jungtis 5">
            <a:extLst>
              <a:ext uri="{FF2B5EF4-FFF2-40B4-BE49-F238E27FC236}">
                <a16:creationId xmlns:a16="http://schemas.microsoft.com/office/drawing/2014/main" id="{0DD31870-6221-4895-BC9D-618E659C2BE0}"/>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AA1DFD-547C-49C6-ADC4-2E5A8681BFFE}"/>
              </a:ext>
            </a:extLst>
          </p:cNvPr>
          <p:cNvSpPr txBox="1"/>
          <p:nvPr/>
        </p:nvSpPr>
        <p:spPr>
          <a:xfrm>
            <a:off x="1344021" y="6025444"/>
            <a:ext cx="1110343" cy="338554"/>
          </a:xfrm>
          <a:prstGeom prst="rect">
            <a:avLst/>
          </a:prstGeom>
          <a:noFill/>
        </p:spPr>
        <p:txBody>
          <a:bodyPr wrap="square" rtlCol="0">
            <a:spAutoFit/>
          </a:bodyPr>
          <a:lstStyle/>
          <a:p>
            <a:pPr algn="ctr"/>
            <a:r>
              <a:rPr lang="lt-LT" sz="1600" dirty="0">
                <a:solidFill>
                  <a:schemeClr val="bg1">
                    <a:lumMod val="65000"/>
                  </a:schemeClr>
                </a:solidFill>
                <a:latin typeface="Arial" panose="020B0604020202020204" pitchFamily="34" charset="0"/>
                <a:cs typeface="Arial" panose="020B0604020202020204" pitchFamily="34" charset="0"/>
              </a:rPr>
              <a:t>Iki 840</a:t>
            </a:r>
          </a:p>
        </p:txBody>
      </p:sp>
      <p:sp>
        <p:nvSpPr>
          <p:cNvPr id="8" name="TextBox 7">
            <a:extLst>
              <a:ext uri="{FF2B5EF4-FFF2-40B4-BE49-F238E27FC236}">
                <a16:creationId xmlns:a16="http://schemas.microsoft.com/office/drawing/2014/main" id="{8824D23F-51D0-4C9D-A566-CAD452382889}"/>
              </a:ext>
            </a:extLst>
          </p:cNvPr>
          <p:cNvSpPr txBox="1"/>
          <p:nvPr/>
        </p:nvSpPr>
        <p:spPr>
          <a:xfrm>
            <a:off x="2418787" y="6025444"/>
            <a:ext cx="1273628" cy="338554"/>
          </a:xfrm>
          <a:prstGeom prst="rect">
            <a:avLst/>
          </a:prstGeom>
          <a:noFill/>
        </p:spPr>
        <p:txBody>
          <a:bodyPr wrap="square" rtlCol="0">
            <a:spAutoFit/>
          </a:bodyPr>
          <a:lstStyle/>
          <a:p>
            <a:pPr algn="ctr"/>
            <a:r>
              <a:rPr lang="lt-LT" sz="1600" dirty="0">
                <a:solidFill>
                  <a:schemeClr val="bg1">
                    <a:lumMod val="65000"/>
                  </a:schemeClr>
                </a:solidFill>
                <a:latin typeface="Arial" panose="020B0604020202020204" pitchFamily="34" charset="0"/>
                <a:cs typeface="Arial" panose="020B0604020202020204" pitchFamily="34" charset="0"/>
              </a:rPr>
              <a:t>841 - 2 060</a:t>
            </a:r>
          </a:p>
        </p:txBody>
      </p:sp>
      <p:sp>
        <p:nvSpPr>
          <p:cNvPr id="9" name="TextBox 8">
            <a:extLst>
              <a:ext uri="{FF2B5EF4-FFF2-40B4-BE49-F238E27FC236}">
                <a16:creationId xmlns:a16="http://schemas.microsoft.com/office/drawing/2014/main" id="{68119AC4-0C48-401A-BAD7-887339AD99E2}"/>
              </a:ext>
            </a:extLst>
          </p:cNvPr>
          <p:cNvSpPr txBox="1"/>
          <p:nvPr/>
        </p:nvSpPr>
        <p:spPr>
          <a:xfrm>
            <a:off x="3659002" y="6021832"/>
            <a:ext cx="1408234" cy="338554"/>
          </a:xfrm>
          <a:prstGeom prst="rect">
            <a:avLst/>
          </a:prstGeom>
          <a:noFill/>
        </p:spPr>
        <p:txBody>
          <a:bodyPr wrap="square" rtlCol="0">
            <a:spAutoFit/>
          </a:bodyPr>
          <a:lstStyle/>
          <a:p>
            <a:pPr algn="ctr"/>
            <a:r>
              <a:rPr lang="lt-LT" sz="1600" dirty="0">
                <a:solidFill>
                  <a:schemeClr val="bg1">
                    <a:lumMod val="65000"/>
                  </a:schemeClr>
                </a:solidFill>
                <a:latin typeface="Arial" panose="020B0604020202020204" pitchFamily="34" charset="0"/>
                <a:cs typeface="Arial" panose="020B0604020202020204" pitchFamily="34" charset="0"/>
              </a:rPr>
              <a:t>2 061 - 4 120</a:t>
            </a:r>
          </a:p>
        </p:txBody>
      </p:sp>
      <p:sp>
        <p:nvSpPr>
          <p:cNvPr id="10" name="TextBox 9">
            <a:extLst>
              <a:ext uri="{FF2B5EF4-FFF2-40B4-BE49-F238E27FC236}">
                <a16:creationId xmlns:a16="http://schemas.microsoft.com/office/drawing/2014/main" id="{C2DC26A2-D00D-4345-9D4F-FE045C611F28}"/>
              </a:ext>
            </a:extLst>
          </p:cNvPr>
          <p:cNvSpPr txBox="1"/>
          <p:nvPr/>
        </p:nvSpPr>
        <p:spPr>
          <a:xfrm>
            <a:off x="5043826" y="6025444"/>
            <a:ext cx="1408234" cy="338554"/>
          </a:xfrm>
          <a:prstGeom prst="rect">
            <a:avLst/>
          </a:prstGeom>
          <a:noFill/>
        </p:spPr>
        <p:txBody>
          <a:bodyPr wrap="square" rtlCol="0">
            <a:spAutoFit/>
          </a:bodyPr>
          <a:lstStyle/>
          <a:p>
            <a:pPr algn="ctr"/>
            <a:r>
              <a:rPr lang="lt-LT" sz="1600" dirty="0">
                <a:solidFill>
                  <a:schemeClr val="bg1">
                    <a:lumMod val="65000"/>
                  </a:schemeClr>
                </a:solidFill>
                <a:latin typeface="Arial" panose="020B0604020202020204" pitchFamily="34" charset="0"/>
                <a:cs typeface="Arial" panose="020B0604020202020204" pitchFamily="34" charset="0"/>
              </a:rPr>
              <a:t>4 121 - 6 180</a:t>
            </a:r>
          </a:p>
        </p:txBody>
      </p:sp>
      <p:sp>
        <p:nvSpPr>
          <p:cNvPr id="11" name="TextBox 10">
            <a:extLst>
              <a:ext uri="{FF2B5EF4-FFF2-40B4-BE49-F238E27FC236}">
                <a16:creationId xmlns:a16="http://schemas.microsoft.com/office/drawing/2014/main" id="{5D2443FD-FA7A-42BB-89F3-D7CBE2896FCB}"/>
              </a:ext>
            </a:extLst>
          </p:cNvPr>
          <p:cNvSpPr txBox="1"/>
          <p:nvPr/>
        </p:nvSpPr>
        <p:spPr>
          <a:xfrm>
            <a:off x="6336140" y="6029056"/>
            <a:ext cx="1408234" cy="338554"/>
          </a:xfrm>
          <a:prstGeom prst="rect">
            <a:avLst/>
          </a:prstGeom>
          <a:noFill/>
        </p:spPr>
        <p:txBody>
          <a:bodyPr wrap="square" rtlCol="0">
            <a:spAutoFit/>
          </a:bodyPr>
          <a:lstStyle/>
          <a:p>
            <a:pPr algn="ctr"/>
            <a:r>
              <a:rPr lang="lt-LT" sz="1600" dirty="0">
                <a:solidFill>
                  <a:schemeClr val="bg1">
                    <a:lumMod val="65000"/>
                  </a:schemeClr>
                </a:solidFill>
                <a:latin typeface="Arial" panose="020B0604020202020204" pitchFamily="34" charset="0"/>
                <a:cs typeface="Arial" panose="020B0604020202020204" pitchFamily="34" charset="0"/>
              </a:rPr>
              <a:t>virš 6 180</a:t>
            </a:r>
          </a:p>
        </p:txBody>
      </p:sp>
      <p:sp>
        <p:nvSpPr>
          <p:cNvPr id="12" name="TextBox 11">
            <a:extLst>
              <a:ext uri="{FF2B5EF4-FFF2-40B4-BE49-F238E27FC236}">
                <a16:creationId xmlns:a16="http://schemas.microsoft.com/office/drawing/2014/main" id="{4B18173D-FDF1-4583-A027-75F1C5AD4C9A}"/>
              </a:ext>
            </a:extLst>
          </p:cNvPr>
          <p:cNvSpPr txBox="1"/>
          <p:nvPr/>
        </p:nvSpPr>
        <p:spPr>
          <a:xfrm>
            <a:off x="2627644" y="6386416"/>
            <a:ext cx="3526972"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Pajamų rėžiai 2023 m. IV </a:t>
            </a:r>
            <a:r>
              <a:rPr lang="lt-LT" sz="1400" dirty="0" err="1">
                <a:latin typeface="Arial" panose="020B0604020202020204" pitchFamily="34" charset="0"/>
                <a:cs typeface="Arial" panose="020B0604020202020204" pitchFamily="34" charset="0"/>
              </a:rPr>
              <a:t>ketv</a:t>
            </a:r>
            <a:r>
              <a:rPr lang="lt-LT" sz="1400"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E6C6BF05-B49E-4AAB-9ADB-F71A29214414}"/>
              </a:ext>
            </a:extLst>
          </p:cNvPr>
          <p:cNvSpPr txBox="1"/>
          <p:nvPr/>
        </p:nvSpPr>
        <p:spPr>
          <a:xfrm rot="16200000">
            <a:off x="-1430738" y="3333754"/>
            <a:ext cx="3526972" cy="338554"/>
          </a:xfrm>
          <a:prstGeom prst="rect">
            <a:avLst/>
          </a:prstGeom>
          <a:noFill/>
        </p:spPr>
        <p:txBody>
          <a:bodyPr wrap="square" rtlCol="0">
            <a:spAutoFit/>
          </a:bodyPr>
          <a:lstStyle/>
          <a:p>
            <a:r>
              <a:rPr lang="lt-LT" sz="1600" dirty="0">
                <a:latin typeface="Arial" panose="020B0604020202020204" pitchFamily="34" charset="0"/>
                <a:cs typeface="Arial" panose="020B0604020202020204" pitchFamily="34" charset="0"/>
              </a:rPr>
              <a:t>Asmenų dalis pagal jų pokytį ir dydį</a:t>
            </a:r>
          </a:p>
        </p:txBody>
      </p:sp>
      <p:graphicFrame>
        <p:nvGraphicFramePr>
          <p:cNvPr id="14" name="Diagrama 13">
            <a:extLst>
              <a:ext uri="{FF2B5EF4-FFF2-40B4-BE49-F238E27FC236}">
                <a16:creationId xmlns:a16="http://schemas.microsoft.com/office/drawing/2014/main" id="{E960311E-7FE3-4EAD-B32D-3C47D6ECFFA1}"/>
              </a:ext>
            </a:extLst>
          </p:cNvPr>
          <p:cNvGraphicFramePr>
            <a:graphicFrameLocks/>
          </p:cNvGraphicFramePr>
          <p:nvPr>
            <p:extLst>
              <p:ext uri="{D42A27DB-BD31-4B8C-83A1-F6EECF244321}">
                <p14:modId xmlns:p14="http://schemas.microsoft.com/office/powerpoint/2010/main" val="2293031042"/>
              </p:ext>
            </p:extLst>
          </p:nvPr>
        </p:nvGraphicFramePr>
        <p:xfrm>
          <a:off x="662473" y="1264357"/>
          <a:ext cx="11219573" cy="483891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Tiesioji jungtis 14">
            <a:extLst>
              <a:ext uri="{FF2B5EF4-FFF2-40B4-BE49-F238E27FC236}">
                <a16:creationId xmlns:a16="http://schemas.microsoft.com/office/drawing/2014/main" id="{9107B94C-B8AA-40B4-97C3-56F69B721E8C}"/>
              </a:ext>
            </a:extLst>
          </p:cNvPr>
          <p:cNvCxnSpPr/>
          <p:nvPr/>
        </p:nvCxnSpPr>
        <p:spPr>
          <a:xfrm>
            <a:off x="7656698" y="1739544"/>
            <a:ext cx="6350" cy="42954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61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5" name="Pavadinimas 1">
            <a:extLst>
              <a:ext uri="{FF2B5EF4-FFF2-40B4-BE49-F238E27FC236}">
                <a16:creationId xmlns:a16="http://schemas.microsoft.com/office/drawing/2014/main" id="{7FCD2742-130D-47C9-AA12-93D3D08D90EA}"/>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Pajamų atotrūkis tarp mažiausiai ir daugiausiai uždirbančių: </a:t>
            </a:r>
            <a:endParaRPr lang="lt-LT" sz="2800" dirty="0">
              <a:solidFill>
                <a:srgbClr val="8A2062"/>
              </a:solidFill>
              <a:latin typeface="Arial" panose="020B0604020202020204" pitchFamily="34" charset="0"/>
              <a:cs typeface="Arial" panose="020B0604020202020204" pitchFamily="34" charset="0"/>
            </a:endParaRPr>
          </a:p>
          <a:p>
            <a:r>
              <a:rPr lang="lt-LT" sz="2800" dirty="0">
                <a:latin typeface="Arial" panose="020B0604020202020204" pitchFamily="34" charset="0"/>
                <a:cs typeface="Arial" panose="020B0604020202020204" pitchFamily="34" charset="0"/>
              </a:rPr>
              <a:t>įvertinus mokesčių poveikį – mažėjo</a:t>
            </a:r>
            <a:endParaRPr lang="lt-LT" sz="3200" dirty="0">
              <a:latin typeface="Arial" panose="020B0604020202020204" pitchFamily="34" charset="0"/>
              <a:cs typeface="Arial" panose="020B0604020202020204" pitchFamily="34" charset="0"/>
            </a:endParaRPr>
          </a:p>
        </p:txBody>
      </p:sp>
      <p:cxnSp>
        <p:nvCxnSpPr>
          <p:cNvPr id="6" name="Tiesioji jungtis 5">
            <a:extLst>
              <a:ext uri="{FF2B5EF4-FFF2-40B4-BE49-F238E27FC236}">
                <a16:creationId xmlns:a16="http://schemas.microsoft.com/office/drawing/2014/main" id="{0DD31870-6221-4895-BC9D-618E659C2BE0}"/>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88369F55-9ADD-4791-9DC0-A96453792C20}"/>
              </a:ext>
            </a:extLst>
          </p:cNvPr>
          <p:cNvGraphicFramePr>
            <a:graphicFrameLocks/>
          </p:cNvGraphicFramePr>
          <p:nvPr>
            <p:extLst>
              <p:ext uri="{D42A27DB-BD31-4B8C-83A1-F6EECF244321}">
                <p14:modId xmlns:p14="http://schemas.microsoft.com/office/powerpoint/2010/main" val="3215595862"/>
              </p:ext>
            </p:extLst>
          </p:nvPr>
        </p:nvGraphicFramePr>
        <p:xfrm>
          <a:off x="405682" y="1279682"/>
          <a:ext cx="5690318" cy="4639151"/>
        </p:xfrm>
        <a:graphic>
          <a:graphicData uri="http://schemas.openxmlformats.org/drawingml/2006/chart">
            <c:chart xmlns:c="http://schemas.openxmlformats.org/drawingml/2006/chart" xmlns:r="http://schemas.openxmlformats.org/officeDocument/2006/relationships" r:id="rId3"/>
          </a:graphicData>
        </a:graphic>
      </p:graphicFrame>
      <p:sp>
        <p:nvSpPr>
          <p:cNvPr id="8" name="Stačiakampis 7">
            <a:extLst>
              <a:ext uri="{FF2B5EF4-FFF2-40B4-BE49-F238E27FC236}">
                <a16:creationId xmlns:a16="http://schemas.microsoft.com/office/drawing/2014/main" id="{8F525E4C-1293-484B-B75D-60538D4725A5}"/>
              </a:ext>
            </a:extLst>
          </p:cNvPr>
          <p:cNvSpPr/>
          <p:nvPr/>
        </p:nvSpPr>
        <p:spPr>
          <a:xfrm>
            <a:off x="0" y="6544632"/>
            <a:ext cx="7547429" cy="261610"/>
          </a:xfrm>
          <a:prstGeom prst="rect">
            <a:avLst/>
          </a:prstGeom>
        </p:spPr>
        <p:txBody>
          <a:bodyPr wrap="square">
            <a:spAutoFit/>
          </a:bodyPr>
          <a:lstStyle/>
          <a:p>
            <a:r>
              <a:rPr lang="lt-LT" sz="1100" b="1" dirty="0">
                <a:latin typeface="Arial" panose="020B0604020202020204" pitchFamily="34" charset="0"/>
                <a:cs typeface="Arial" panose="020B0604020202020204" pitchFamily="34" charset="0"/>
              </a:rPr>
              <a:t>Pastaba: </a:t>
            </a:r>
            <a:r>
              <a:rPr lang="lt-LT" sz="1100" dirty="0" err="1">
                <a:latin typeface="Arial" panose="020B0604020202020204" pitchFamily="34" charset="0"/>
                <a:cs typeface="Arial" panose="020B0604020202020204" pitchFamily="34" charset="0"/>
              </a:rPr>
              <a:t>Kvintiliai</a:t>
            </a:r>
            <a:r>
              <a:rPr lang="lt-LT" sz="1100" dirty="0">
                <a:latin typeface="Arial" panose="020B0604020202020204" pitchFamily="34" charset="0"/>
                <a:cs typeface="Arial" panose="020B0604020202020204" pitchFamily="34" charset="0"/>
              </a:rPr>
              <a:t> suskirsto dirbančiųjų pajamų duomenų seką, išdėstytą didėjimo tvarka, į penkias lygias dalis. </a:t>
            </a:r>
            <a:endParaRPr lang="lt-LT"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A4CB85E-4F35-4198-BDE3-3F1384C50432}"/>
              </a:ext>
            </a:extLst>
          </p:cNvPr>
          <p:cNvSpPr txBox="1"/>
          <p:nvPr/>
        </p:nvSpPr>
        <p:spPr>
          <a:xfrm>
            <a:off x="229124" y="6085418"/>
            <a:ext cx="11521063" cy="338554"/>
          </a:xfrm>
          <a:prstGeom prst="rect">
            <a:avLst/>
          </a:prstGeom>
          <a:noFill/>
        </p:spPr>
        <p:txBody>
          <a:bodyPr wrap="square" rtlCol="0">
            <a:spAutoFit/>
          </a:bodyPr>
          <a:lstStyle/>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Darbo pajamų atotrūkio mažėjimui poveikį darė paskutiniais metais kasmet didinta minimali mėnesinė alga.</a:t>
            </a:r>
          </a:p>
        </p:txBody>
      </p:sp>
      <p:graphicFrame>
        <p:nvGraphicFramePr>
          <p:cNvPr id="10" name="Diagrama 9">
            <a:extLst>
              <a:ext uri="{FF2B5EF4-FFF2-40B4-BE49-F238E27FC236}">
                <a16:creationId xmlns:a16="http://schemas.microsoft.com/office/drawing/2014/main" id="{F2452DE5-D093-449A-8517-130E2FED3217}"/>
              </a:ext>
            </a:extLst>
          </p:cNvPr>
          <p:cNvGraphicFramePr>
            <a:graphicFrameLocks/>
          </p:cNvGraphicFramePr>
          <p:nvPr>
            <p:extLst>
              <p:ext uri="{D42A27DB-BD31-4B8C-83A1-F6EECF244321}">
                <p14:modId xmlns:p14="http://schemas.microsoft.com/office/powerpoint/2010/main" val="3821002534"/>
              </p:ext>
            </p:extLst>
          </p:nvPr>
        </p:nvGraphicFramePr>
        <p:xfrm>
          <a:off x="6120845" y="1213789"/>
          <a:ext cx="5690318" cy="47326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81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oraštės vietos rezervavimo ženklas 3"/>
          <p:cNvSpPr txBox="1">
            <a:spLocks/>
          </p:cNvSpPr>
          <p:nvPr/>
        </p:nvSpPr>
        <p:spPr>
          <a:xfrm>
            <a:off x="6968523" y="6492875"/>
            <a:ext cx="5497960"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9" name="Pavadinimas 1">
            <a:extLst>
              <a:ext uri="{FF2B5EF4-FFF2-40B4-BE49-F238E27FC236}">
                <a16:creationId xmlns:a16="http://schemas.microsoft.com/office/drawing/2014/main" id="{D73D4494-25BB-4DBC-A79B-7657818E56BF}"/>
              </a:ext>
            </a:extLst>
          </p:cNvPr>
          <p:cNvSpPr txBox="1">
            <a:spLocks/>
          </p:cNvSpPr>
          <p:nvPr/>
        </p:nvSpPr>
        <p:spPr>
          <a:xfrm>
            <a:off x="225927" y="210004"/>
            <a:ext cx="12102813"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D</a:t>
            </a:r>
            <a:r>
              <a:rPr lang="lt-LT" sz="3200" dirty="0" smtClean="0">
                <a:solidFill>
                  <a:srgbClr val="8A2062"/>
                </a:solidFill>
                <a:latin typeface="Arial" panose="020B0604020202020204" pitchFamily="34" charset="0"/>
                <a:cs typeface="Arial" panose="020B0604020202020204" pitchFamily="34" charset="0"/>
              </a:rPr>
              <a:t>arbo </a:t>
            </a:r>
            <a:r>
              <a:rPr lang="lt-LT" sz="3200" dirty="0">
                <a:solidFill>
                  <a:srgbClr val="8A2062"/>
                </a:solidFill>
                <a:latin typeface="Arial" panose="020B0604020202020204" pitchFamily="34" charset="0"/>
                <a:cs typeface="Arial" panose="020B0604020202020204" pitchFamily="34" charset="0"/>
              </a:rPr>
              <a:t>pajamos šiemet </a:t>
            </a:r>
            <a:r>
              <a:rPr lang="lt-LT" sz="3200" dirty="0" smtClean="0">
                <a:solidFill>
                  <a:srgbClr val="8A2062"/>
                </a:solidFill>
                <a:latin typeface="Arial" panose="020B0604020202020204" pitchFamily="34" charset="0"/>
                <a:cs typeface="Arial" panose="020B0604020202020204" pitchFamily="34" charset="0"/>
              </a:rPr>
              <a:t>sparčiau didėjo </a:t>
            </a:r>
            <a:r>
              <a:rPr lang="lt-LT" sz="3200" dirty="0">
                <a:solidFill>
                  <a:srgbClr val="8A2062"/>
                </a:solidFill>
                <a:latin typeface="Arial" panose="020B0604020202020204" pitchFamily="34" charset="0"/>
                <a:cs typeface="Arial" panose="020B0604020202020204" pitchFamily="34" charset="0"/>
              </a:rPr>
              <a:t>vyresniems darbuotojams</a:t>
            </a:r>
            <a:r>
              <a:rPr lang="lt-LT" sz="2400" dirty="0">
                <a:latin typeface="Arial" panose="020B0604020202020204" pitchFamily="34" charset="0"/>
                <a:cs typeface="Arial" panose="020B0604020202020204" pitchFamily="34" charset="0"/>
              </a:rPr>
              <a:t>, </a:t>
            </a:r>
            <a:r>
              <a:rPr lang="lt-LT" sz="2800" dirty="0">
                <a:latin typeface="Arial" panose="020B0604020202020204" pitchFamily="34" charset="0"/>
                <a:cs typeface="Arial" panose="020B0604020202020204" pitchFamily="34" charset="0"/>
              </a:rPr>
              <a:t>o jaunimo darbo pajamos augo kukliau</a:t>
            </a:r>
          </a:p>
        </p:txBody>
      </p:sp>
      <p:cxnSp>
        <p:nvCxnSpPr>
          <p:cNvPr id="10" name="Tiesioji jungtis 9">
            <a:extLst>
              <a:ext uri="{FF2B5EF4-FFF2-40B4-BE49-F238E27FC236}">
                <a16:creationId xmlns:a16="http://schemas.microsoft.com/office/drawing/2014/main" id="{48D85D9D-5931-4EAB-B95D-50530B6064EE}"/>
              </a:ext>
            </a:extLst>
          </p:cNvPr>
          <p:cNvCxnSpPr/>
          <p:nvPr/>
        </p:nvCxnSpPr>
        <p:spPr>
          <a:xfrm flipV="1">
            <a:off x="302567" y="1021933"/>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6E7133-730C-489B-9CC5-AF319EC9A332}"/>
              </a:ext>
            </a:extLst>
          </p:cNvPr>
          <p:cNvSpPr txBox="1"/>
          <p:nvPr/>
        </p:nvSpPr>
        <p:spPr>
          <a:xfrm>
            <a:off x="-42375" y="5996727"/>
            <a:ext cx="1182030" cy="769441"/>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Vidutinės darbo p</a:t>
            </a:r>
            <a:r>
              <a:rPr lang="en-US" sz="1100" dirty="0" err="1">
                <a:latin typeface="Arial" panose="020B0604020202020204" pitchFamily="34" charset="0"/>
                <a:cs typeface="Arial" panose="020B0604020202020204" pitchFamily="34" charset="0"/>
              </a:rPr>
              <a:t>ajamos</a:t>
            </a:r>
            <a:r>
              <a:rPr lang="en-US" sz="1100" dirty="0">
                <a:latin typeface="Arial" panose="020B0604020202020204" pitchFamily="34" charset="0"/>
                <a:cs typeface="Arial" panose="020B0604020202020204" pitchFamily="34" charset="0"/>
              </a:rPr>
              <a:t> </a:t>
            </a:r>
            <a:r>
              <a:rPr lang="lt-LT" sz="1100" dirty="0">
                <a:latin typeface="Arial" panose="020B0604020202020204" pitchFamily="34" charset="0"/>
                <a:cs typeface="Arial" panose="020B0604020202020204" pitchFamily="34" charset="0"/>
              </a:rPr>
              <a:t>į rankas 2024 m. lapkritį:</a:t>
            </a:r>
          </a:p>
        </p:txBody>
      </p:sp>
      <p:graphicFrame>
        <p:nvGraphicFramePr>
          <p:cNvPr id="11" name="Diagrama 10">
            <a:extLst>
              <a:ext uri="{FF2B5EF4-FFF2-40B4-BE49-F238E27FC236}">
                <a16:creationId xmlns:a16="http://schemas.microsoft.com/office/drawing/2014/main" id="{15353688-02DB-49BB-AB67-0BB74A6DFA11}"/>
              </a:ext>
            </a:extLst>
          </p:cNvPr>
          <p:cNvGraphicFramePr>
            <a:graphicFrameLocks/>
          </p:cNvGraphicFramePr>
          <p:nvPr>
            <p:extLst>
              <p:ext uri="{D42A27DB-BD31-4B8C-83A1-F6EECF244321}">
                <p14:modId xmlns:p14="http://schemas.microsoft.com/office/powerpoint/2010/main" val="3529510580"/>
              </p:ext>
            </p:extLst>
          </p:nvPr>
        </p:nvGraphicFramePr>
        <p:xfrm>
          <a:off x="548640" y="1226719"/>
          <a:ext cx="5283448" cy="470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F06D7AD-4143-4676-83E4-494AC1AFF503}"/>
              </a:ext>
            </a:extLst>
          </p:cNvPr>
          <p:cNvSpPr txBox="1"/>
          <p:nvPr/>
        </p:nvSpPr>
        <p:spPr>
          <a:xfrm>
            <a:off x="1139655" y="6094592"/>
            <a:ext cx="47578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998</a:t>
            </a:r>
          </a:p>
        </p:txBody>
      </p:sp>
      <p:sp>
        <p:nvSpPr>
          <p:cNvPr id="13" name="TextBox 12">
            <a:extLst>
              <a:ext uri="{FF2B5EF4-FFF2-40B4-BE49-F238E27FC236}">
                <a16:creationId xmlns:a16="http://schemas.microsoft.com/office/drawing/2014/main" id="{1D364A39-03F0-4674-AA19-C27C85BD98FF}"/>
              </a:ext>
            </a:extLst>
          </p:cNvPr>
          <p:cNvSpPr txBox="1"/>
          <p:nvPr/>
        </p:nvSpPr>
        <p:spPr>
          <a:xfrm>
            <a:off x="1737360" y="6095318"/>
            <a:ext cx="70624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1 453</a:t>
            </a:r>
          </a:p>
        </p:txBody>
      </p:sp>
      <p:sp>
        <p:nvSpPr>
          <p:cNvPr id="14" name="TextBox 13">
            <a:extLst>
              <a:ext uri="{FF2B5EF4-FFF2-40B4-BE49-F238E27FC236}">
                <a16:creationId xmlns:a16="http://schemas.microsoft.com/office/drawing/2014/main" id="{4774284C-0BBF-4CF0-A550-D11D042193D5}"/>
              </a:ext>
            </a:extLst>
          </p:cNvPr>
          <p:cNvSpPr txBox="1"/>
          <p:nvPr/>
        </p:nvSpPr>
        <p:spPr>
          <a:xfrm>
            <a:off x="2443604" y="6094592"/>
            <a:ext cx="70624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1 563</a:t>
            </a:r>
          </a:p>
        </p:txBody>
      </p:sp>
      <p:sp>
        <p:nvSpPr>
          <p:cNvPr id="15" name="TextBox 14">
            <a:extLst>
              <a:ext uri="{FF2B5EF4-FFF2-40B4-BE49-F238E27FC236}">
                <a16:creationId xmlns:a16="http://schemas.microsoft.com/office/drawing/2014/main" id="{1CF272CA-5DE1-48F4-A2A9-679024EA7AF7}"/>
              </a:ext>
            </a:extLst>
          </p:cNvPr>
          <p:cNvSpPr txBox="1"/>
          <p:nvPr/>
        </p:nvSpPr>
        <p:spPr>
          <a:xfrm>
            <a:off x="3190364" y="6094592"/>
            <a:ext cx="70624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1 498</a:t>
            </a:r>
          </a:p>
        </p:txBody>
      </p:sp>
      <p:sp>
        <p:nvSpPr>
          <p:cNvPr id="16" name="TextBox 15">
            <a:extLst>
              <a:ext uri="{FF2B5EF4-FFF2-40B4-BE49-F238E27FC236}">
                <a16:creationId xmlns:a16="http://schemas.microsoft.com/office/drawing/2014/main" id="{75428871-ADB2-4CCE-B249-3D0D049D2288}"/>
              </a:ext>
            </a:extLst>
          </p:cNvPr>
          <p:cNvSpPr txBox="1"/>
          <p:nvPr/>
        </p:nvSpPr>
        <p:spPr>
          <a:xfrm>
            <a:off x="4001986" y="6094592"/>
            <a:ext cx="70624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1 281</a:t>
            </a:r>
          </a:p>
        </p:txBody>
      </p:sp>
      <p:sp>
        <p:nvSpPr>
          <p:cNvPr id="17" name="TextBox 16">
            <a:extLst>
              <a:ext uri="{FF2B5EF4-FFF2-40B4-BE49-F238E27FC236}">
                <a16:creationId xmlns:a16="http://schemas.microsoft.com/office/drawing/2014/main" id="{157DD079-1152-4E70-8E27-70028F192F28}"/>
              </a:ext>
            </a:extLst>
          </p:cNvPr>
          <p:cNvSpPr txBox="1"/>
          <p:nvPr/>
        </p:nvSpPr>
        <p:spPr>
          <a:xfrm>
            <a:off x="4735178" y="6094592"/>
            <a:ext cx="70624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1 133</a:t>
            </a:r>
          </a:p>
        </p:txBody>
      </p:sp>
      <p:sp>
        <p:nvSpPr>
          <p:cNvPr id="18" name="TextBox 17">
            <a:extLst>
              <a:ext uri="{FF2B5EF4-FFF2-40B4-BE49-F238E27FC236}">
                <a16:creationId xmlns:a16="http://schemas.microsoft.com/office/drawing/2014/main" id="{66DF8DDE-0E3F-4DA2-9BA3-655CD0780BF9}"/>
              </a:ext>
            </a:extLst>
          </p:cNvPr>
          <p:cNvSpPr txBox="1"/>
          <p:nvPr/>
        </p:nvSpPr>
        <p:spPr>
          <a:xfrm>
            <a:off x="1139655" y="6382082"/>
            <a:ext cx="47578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+65</a:t>
            </a:r>
          </a:p>
        </p:txBody>
      </p:sp>
      <p:sp>
        <p:nvSpPr>
          <p:cNvPr id="19" name="TextBox 18">
            <a:extLst>
              <a:ext uri="{FF2B5EF4-FFF2-40B4-BE49-F238E27FC236}">
                <a16:creationId xmlns:a16="http://schemas.microsoft.com/office/drawing/2014/main" id="{75FB4861-DCC5-4FF6-9B77-41B21D581CE0}"/>
              </a:ext>
            </a:extLst>
          </p:cNvPr>
          <p:cNvSpPr txBox="1"/>
          <p:nvPr/>
        </p:nvSpPr>
        <p:spPr>
          <a:xfrm>
            <a:off x="1737360" y="6396930"/>
            <a:ext cx="58432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+101</a:t>
            </a:r>
          </a:p>
        </p:txBody>
      </p:sp>
      <p:sp>
        <p:nvSpPr>
          <p:cNvPr id="20" name="TextBox 19">
            <a:extLst>
              <a:ext uri="{FF2B5EF4-FFF2-40B4-BE49-F238E27FC236}">
                <a16:creationId xmlns:a16="http://schemas.microsoft.com/office/drawing/2014/main" id="{05D00577-7F82-4DF0-AFF8-B28396EEDE34}"/>
              </a:ext>
            </a:extLst>
          </p:cNvPr>
          <p:cNvSpPr txBox="1"/>
          <p:nvPr/>
        </p:nvSpPr>
        <p:spPr>
          <a:xfrm>
            <a:off x="2484120" y="6391151"/>
            <a:ext cx="58432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+119</a:t>
            </a:r>
          </a:p>
        </p:txBody>
      </p:sp>
      <p:sp>
        <p:nvSpPr>
          <p:cNvPr id="21" name="TextBox 20">
            <a:extLst>
              <a:ext uri="{FF2B5EF4-FFF2-40B4-BE49-F238E27FC236}">
                <a16:creationId xmlns:a16="http://schemas.microsoft.com/office/drawing/2014/main" id="{C3E83F31-DF5E-4CE7-ACCD-C4362A1683FA}"/>
              </a:ext>
            </a:extLst>
          </p:cNvPr>
          <p:cNvSpPr txBox="1"/>
          <p:nvPr/>
        </p:nvSpPr>
        <p:spPr>
          <a:xfrm>
            <a:off x="3251323" y="6379351"/>
            <a:ext cx="58432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+150</a:t>
            </a:r>
          </a:p>
        </p:txBody>
      </p:sp>
      <p:sp>
        <p:nvSpPr>
          <p:cNvPr id="22" name="TextBox 21">
            <a:extLst>
              <a:ext uri="{FF2B5EF4-FFF2-40B4-BE49-F238E27FC236}">
                <a16:creationId xmlns:a16="http://schemas.microsoft.com/office/drawing/2014/main" id="{2095879B-8690-43E8-8CE6-79D269EAD976}"/>
              </a:ext>
            </a:extLst>
          </p:cNvPr>
          <p:cNvSpPr txBox="1"/>
          <p:nvPr/>
        </p:nvSpPr>
        <p:spPr>
          <a:xfrm>
            <a:off x="4008492" y="6391151"/>
            <a:ext cx="58432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+132</a:t>
            </a:r>
          </a:p>
        </p:txBody>
      </p:sp>
      <p:sp>
        <p:nvSpPr>
          <p:cNvPr id="23" name="TextBox 22">
            <a:extLst>
              <a:ext uri="{FF2B5EF4-FFF2-40B4-BE49-F238E27FC236}">
                <a16:creationId xmlns:a16="http://schemas.microsoft.com/office/drawing/2014/main" id="{80929143-8A89-4175-BC67-E9AB22E8E1B7}"/>
              </a:ext>
            </a:extLst>
          </p:cNvPr>
          <p:cNvSpPr txBox="1"/>
          <p:nvPr/>
        </p:nvSpPr>
        <p:spPr>
          <a:xfrm>
            <a:off x="4791273" y="6356202"/>
            <a:ext cx="584325" cy="261610"/>
          </a:xfrm>
          <a:prstGeom prst="rect">
            <a:avLst/>
          </a:prstGeom>
          <a:noFill/>
        </p:spPr>
        <p:txBody>
          <a:bodyPr wrap="square" rtlCol="0">
            <a:spAutoFit/>
          </a:bodyPr>
          <a:lstStyle/>
          <a:p>
            <a:pPr algn="ctr"/>
            <a:r>
              <a:rPr lang="lt-LT" sz="1100" dirty="0">
                <a:latin typeface="Arial" panose="020B0604020202020204" pitchFamily="34" charset="0"/>
                <a:cs typeface="Arial" panose="020B0604020202020204" pitchFamily="34" charset="0"/>
              </a:rPr>
              <a:t>+116</a:t>
            </a:r>
          </a:p>
        </p:txBody>
      </p:sp>
      <p:graphicFrame>
        <p:nvGraphicFramePr>
          <p:cNvPr id="26" name="Diagrama 25">
            <a:extLst>
              <a:ext uri="{FF2B5EF4-FFF2-40B4-BE49-F238E27FC236}">
                <a16:creationId xmlns:a16="http://schemas.microsoft.com/office/drawing/2014/main" id="{3F700DCB-687E-4864-ADA7-E00F6F189527}"/>
              </a:ext>
            </a:extLst>
          </p:cNvPr>
          <p:cNvGraphicFramePr>
            <a:graphicFrameLocks/>
          </p:cNvGraphicFramePr>
          <p:nvPr>
            <p:extLst>
              <p:ext uri="{D42A27DB-BD31-4B8C-83A1-F6EECF244321}">
                <p14:modId xmlns:p14="http://schemas.microsoft.com/office/powerpoint/2010/main" val="3704426544"/>
              </p:ext>
            </p:extLst>
          </p:nvPr>
        </p:nvGraphicFramePr>
        <p:xfrm>
          <a:off x="5994523" y="1226719"/>
          <a:ext cx="6019286" cy="5266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783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Diagrama 62">
            <a:extLst>
              <a:ext uri="{FF2B5EF4-FFF2-40B4-BE49-F238E27FC236}">
                <a16:creationId xmlns:a16="http://schemas.microsoft.com/office/drawing/2014/main" id="{8FAEC623-678E-4E78-AD8C-59E022AAA7CF}"/>
              </a:ext>
            </a:extLst>
          </p:cNvPr>
          <p:cNvGraphicFramePr>
            <a:graphicFrameLocks/>
          </p:cNvGraphicFramePr>
          <p:nvPr>
            <p:extLst>
              <p:ext uri="{D42A27DB-BD31-4B8C-83A1-F6EECF244321}">
                <p14:modId xmlns:p14="http://schemas.microsoft.com/office/powerpoint/2010/main" val="2766541431"/>
              </p:ext>
            </p:extLst>
          </p:nvPr>
        </p:nvGraphicFramePr>
        <p:xfrm>
          <a:off x="665921" y="1099098"/>
          <a:ext cx="11082131" cy="2489216"/>
        </p:xfrm>
        <a:graphic>
          <a:graphicData uri="http://schemas.openxmlformats.org/drawingml/2006/chart">
            <c:chart xmlns:c="http://schemas.openxmlformats.org/drawingml/2006/chart" xmlns:r="http://schemas.openxmlformats.org/officeDocument/2006/relationships" r:id="rId3"/>
          </a:graphicData>
        </a:graphic>
      </p:graphicFrame>
      <p:sp>
        <p:nvSpPr>
          <p:cNvPr id="19" name="Poraštės vietos rezervavimo ženklas 3"/>
          <p:cNvSpPr txBox="1">
            <a:spLocks/>
          </p:cNvSpPr>
          <p:nvPr/>
        </p:nvSpPr>
        <p:spPr>
          <a:xfrm>
            <a:off x="6914116" y="6490385"/>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sp>
        <p:nvSpPr>
          <p:cNvPr id="17" name="Pavadinimas 1"/>
          <p:cNvSpPr txBox="1">
            <a:spLocks/>
          </p:cNvSpPr>
          <p:nvPr/>
        </p:nvSpPr>
        <p:spPr>
          <a:xfrm>
            <a:off x="363670" y="205823"/>
            <a:ext cx="11462085" cy="811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Sparčiausiai vidutinės darbo pajamos padidėjo: </a:t>
            </a:r>
            <a:r>
              <a:rPr lang="lt-LT" sz="2400" dirty="0">
                <a:latin typeface="Arial" panose="020B0604020202020204" pitchFamily="34" charset="0"/>
                <a:cs typeface="Arial" panose="020B0604020202020204" pitchFamily="34" charset="0"/>
              </a:rPr>
              <a:t>švietimo, žmonių sveikatos priežiūros ir transporto veiklose</a:t>
            </a:r>
            <a:endParaRPr lang="lt-LT" sz="2800" dirty="0">
              <a:latin typeface="Arial" panose="020B0604020202020204" pitchFamily="34" charset="0"/>
              <a:cs typeface="Arial" panose="020B0604020202020204" pitchFamily="34" charset="0"/>
            </a:endParaRPr>
          </a:p>
        </p:txBody>
      </p:sp>
      <p:sp>
        <p:nvSpPr>
          <p:cNvPr id="27" name="TextBox 26"/>
          <p:cNvSpPr txBox="1"/>
          <p:nvPr/>
        </p:nvSpPr>
        <p:spPr>
          <a:xfrm>
            <a:off x="6094713" y="3682426"/>
            <a:ext cx="1132454" cy="338554"/>
          </a:xfrm>
          <a:prstGeom prst="rect">
            <a:avLst/>
          </a:prstGeom>
          <a:noFill/>
        </p:spPr>
        <p:txBody>
          <a:bodyPr wrap="square" rtlCol="0">
            <a:spAutoFit/>
          </a:bodyPr>
          <a:lstStyle/>
          <a:p>
            <a:pPr algn="ctr"/>
            <a:r>
              <a:rPr lang="lt-LT" sz="1600" dirty="0">
                <a:solidFill>
                  <a:schemeClr val="bg1"/>
                </a:solidFill>
                <a:latin typeface="Arial" panose="020B0604020202020204" pitchFamily="34" charset="0"/>
                <a:cs typeface="Arial" panose="020B0604020202020204" pitchFamily="34" charset="0"/>
              </a:rPr>
              <a:t>(1 192 </a:t>
            </a:r>
            <a:r>
              <a:rPr lang="el-GR" sz="1600" dirty="0">
                <a:solidFill>
                  <a:schemeClr val="bg1"/>
                </a:solidFill>
                <a:latin typeface="Arial" panose="020B0604020202020204" pitchFamily="34" charset="0"/>
                <a:cs typeface="Arial" panose="020B0604020202020204" pitchFamily="34" charset="0"/>
              </a:rPr>
              <a:t>€</a:t>
            </a:r>
            <a:r>
              <a:rPr lang="lt-LT" sz="16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a:t>
            </a:r>
            <a:endParaRPr lang="lt-LT" sz="160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4820479" y="3409167"/>
            <a:ext cx="1946789" cy="577081"/>
          </a:xfrm>
          <a:prstGeom prst="rect">
            <a:avLst/>
          </a:prstGeom>
          <a:noFill/>
        </p:spPr>
        <p:txBody>
          <a:bodyPr wrap="square" rtlCol="0">
            <a:spAutoFit/>
          </a:bodyPr>
          <a:lstStyle/>
          <a:p>
            <a:pPr algn="ctr"/>
            <a:r>
              <a:rPr lang="lt-LT" sz="1050" dirty="0">
                <a:latin typeface="Arial" panose="020B0604020202020204" pitchFamily="34" charset="0"/>
                <a:cs typeface="Arial" panose="020B0604020202020204" pitchFamily="34" charset="0"/>
              </a:rPr>
              <a:t>Vidutinės darbo pajamos </a:t>
            </a:r>
            <a:r>
              <a:rPr lang="lt-LT" sz="1050" u="sng" dirty="0">
                <a:latin typeface="Arial" panose="020B0604020202020204" pitchFamily="34" charset="0"/>
                <a:cs typeface="Arial" panose="020B0604020202020204" pitchFamily="34" charset="0"/>
              </a:rPr>
              <a:t>prieš mokesčius</a:t>
            </a:r>
          </a:p>
          <a:p>
            <a:pPr algn="ctr"/>
            <a:r>
              <a:rPr lang="lt-LT" sz="1050" dirty="0">
                <a:latin typeface="Arial" panose="020B0604020202020204" pitchFamily="34" charset="0"/>
                <a:cs typeface="Arial" panose="020B0604020202020204" pitchFamily="34" charset="0"/>
              </a:rPr>
              <a:t>2024 m. </a:t>
            </a:r>
            <a:r>
              <a:rPr lang="en-US" sz="1050" dirty="0" err="1">
                <a:latin typeface="Arial" panose="020B0604020202020204" pitchFamily="34" charset="0"/>
                <a:cs typeface="Arial" panose="020B0604020202020204" pitchFamily="34" charset="0"/>
              </a:rPr>
              <a:t>lapkri</a:t>
            </a:r>
            <a:r>
              <a:rPr lang="lt-LT" sz="1050" dirty="0" err="1">
                <a:latin typeface="Arial" panose="020B0604020202020204" pitchFamily="34" charset="0"/>
                <a:cs typeface="Arial" panose="020B0604020202020204" pitchFamily="34" charset="0"/>
              </a:rPr>
              <a:t>čio</a:t>
            </a:r>
            <a:r>
              <a:rPr lang="lt-LT" sz="1050" dirty="0">
                <a:latin typeface="Arial" panose="020B0604020202020204" pitchFamily="34" charset="0"/>
                <a:cs typeface="Arial" panose="020B0604020202020204" pitchFamily="34" charset="0"/>
              </a:rPr>
              <a:t> mėn., Eur</a:t>
            </a:r>
          </a:p>
        </p:txBody>
      </p:sp>
      <p:graphicFrame>
        <p:nvGraphicFramePr>
          <p:cNvPr id="2" name="Lentelė 1"/>
          <p:cNvGraphicFramePr>
            <a:graphicFrameLocks noGrp="1"/>
          </p:cNvGraphicFramePr>
          <p:nvPr>
            <p:extLst>
              <p:ext uri="{D42A27DB-BD31-4B8C-83A1-F6EECF244321}">
                <p14:modId xmlns:p14="http://schemas.microsoft.com/office/powerpoint/2010/main" val="4093935205"/>
              </p:ext>
            </p:extLst>
          </p:nvPr>
        </p:nvGraphicFramePr>
        <p:xfrm>
          <a:off x="6767268" y="3588314"/>
          <a:ext cx="4655460" cy="274320"/>
        </p:xfrm>
        <a:graphic>
          <a:graphicData uri="http://schemas.openxmlformats.org/drawingml/2006/table">
            <a:tbl>
              <a:tblPr firstRow="1" bandRow="1">
                <a:tableStyleId>{5C22544A-7EE6-4342-B048-85BDC9FD1C3A}</a:tableStyleId>
              </a:tblPr>
              <a:tblGrid>
                <a:gridCol w="1163865">
                  <a:extLst>
                    <a:ext uri="{9D8B030D-6E8A-4147-A177-3AD203B41FA5}">
                      <a16:colId xmlns:a16="http://schemas.microsoft.com/office/drawing/2014/main" val="2616006743"/>
                    </a:ext>
                  </a:extLst>
                </a:gridCol>
                <a:gridCol w="1163865">
                  <a:extLst>
                    <a:ext uri="{9D8B030D-6E8A-4147-A177-3AD203B41FA5}">
                      <a16:colId xmlns:a16="http://schemas.microsoft.com/office/drawing/2014/main" val="1531498146"/>
                    </a:ext>
                  </a:extLst>
                </a:gridCol>
                <a:gridCol w="1163865">
                  <a:extLst>
                    <a:ext uri="{9D8B030D-6E8A-4147-A177-3AD203B41FA5}">
                      <a16:colId xmlns:a16="http://schemas.microsoft.com/office/drawing/2014/main" val="1360649108"/>
                    </a:ext>
                  </a:extLst>
                </a:gridCol>
                <a:gridCol w="1163865">
                  <a:extLst>
                    <a:ext uri="{9D8B030D-6E8A-4147-A177-3AD203B41FA5}">
                      <a16:colId xmlns:a16="http://schemas.microsoft.com/office/drawing/2014/main" val="757105972"/>
                    </a:ext>
                  </a:extLst>
                </a:gridCol>
              </a:tblGrid>
              <a:tr h="215216">
                <a:tc>
                  <a:txBody>
                    <a:bodyPr/>
                    <a:lstStyle/>
                    <a:p>
                      <a:pPr algn="ctr"/>
                      <a:r>
                        <a:rPr lang="lt-LT" sz="1200" b="0" dirty="0">
                          <a:latin typeface="Arial" panose="020B0604020202020204" pitchFamily="34" charset="0"/>
                          <a:cs typeface="Arial" panose="020B0604020202020204" pitchFamily="34" charset="0"/>
                        </a:rPr>
                        <a:t>1 727</a:t>
                      </a:r>
                    </a:p>
                  </a:txBody>
                  <a:tcPr>
                    <a:solidFill>
                      <a:schemeClr val="accent6"/>
                    </a:solidFill>
                  </a:tcPr>
                </a:tc>
                <a:tc>
                  <a:txBody>
                    <a:bodyPr/>
                    <a:lstStyle/>
                    <a:p>
                      <a:pPr algn="ctr"/>
                      <a:r>
                        <a:rPr lang="lt-LT" sz="1200" b="0" dirty="0">
                          <a:latin typeface="Arial" panose="020B0604020202020204" pitchFamily="34" charset="0"/>
                          <a:cs typeface="Arial" panose="020B0604020202020204" pitchFamily="34" charset="0"/>
                        </a:rPr>
                        <a:t>1 918</a:t>
                      </a:r>
                    </a:p>
                  </a:txBody>
                  <a:tcPr>
                    <a:solidFill>
                      <a:schemeClr val="accent6"/>
                    </a:solidFill>
                  </a:tcPr>
                </a:tc>
                <a:tc>
                  <a:txBody>
                    <a:bodyPr/>
                    <a:lstStyle/>
                    <a:p>
                      <a:pPr algn="ctr"/>
                      <a:r>
                        <a:rPr lang="lt-LT" sz="1200" b="0" dirty="0">
                          <a:latin typeface="Arial" panose="020B0604020202020204" pitchFamily="34" charset="0"/>
                          <a:cs typeface="Arial" panose="020B0604020202020204" pitchFamily="34" charset="0"/>
                        </a:rPr>
                        <a:t>1 634</a:t>
                      </a:r>
                    </a:p>
                  </a:txBody>
                  <a:tcPr>
                    <a:solidFill>
                      <a:schemeClr val="accent6"/>
                    </a:solidFill>
                  </a:tcPr>
                </a:tc>
                <a:tc>
                  <a:txBody>
                    <a:bodyPr/>
                    <a:lstStyle/>
                    <a:p>
                      <a:pPr algn="ctr"/>
                      <a:r>
                        <a:rPr lang="lt-LT" sz="1200" b="0" dirty="0">
                          <a:latin typeface="Arial" panose="020B0604020202020204" pitchFamily="34" charset="0"/>
                          <a:cs typeface="Arial" panose="020B0604020202020204" pitchFamily="34" charset="0"/>
                        </a:rPr>
                        <a:t>1 645</a:t>
                      </a:r>
                    </a:p>
                  </a:txBody>
                  <a:tcPr>
                    <a:solidFill>
                      <a:schemeClr val="accent6"/>
                    </a:solidFill>
                  </a:tcPr>
                </a:tc>
                <a:extLst>
                  <a:ext uri="{0D108BD9-81ED-4DB2-BD59-A6C34878D82A}">
                    <a16:rowId xmlns:a16="http://schemas.microsoft.com/office/drawing/2014/main" val="4287285868"/>
                  </a:ext>
                </a:extLst>
              </a:tr>
            </a:tbl>
          </a:graphicData>
        </a:graphic>
      </p:graphicFrame>
      <p:graphicFrame>
        <p:nvGraphicFramePr>
          <p:cNvPr id="21" name="Lentelė 20"/>
          <p:cNvGraphicFramePr>
            <a:graphicFrameLocks noGrp="1"/>
          </p:cNvGraphicFramePr>
          <p:nvPr>
            <p:extLst>
              <p:ext uri="{D42A27DB-BD31-4B8C-83A1-F6EECF244321}">
                <p14:modId xmlns:p14="http://schemas.microsoft.com/office/powerpoint/2010/main" val="835339460"/>
              </p:ext>
            </p:extLst>
          </p:nvPr>
        </p:nvGraphicFramePr>
        <p:xfrm>
          <a:off x="746741" y="3579210"/>
          <a:ext cx="3915684" cy="274320"/>
        </p:xfrm>
        <a:graphic>
          <a:graphicData uri="http://schemas.openxmlformats.org/drawingml/2006/table">
            <a:tbl>
              <a:tblPr firstRow="1" bandRow="1">
                <a:tableStyleId>{5C22544A-7EE6-4342-B048-85BDC9FD1C3A}</a:tableStyleId>
              </a:tblPr>
              <a:tblGrid>
                <a:gridCol w="1305228">
                  <a:extLst>
                    <a:ext uri="{9D8B030D-6E8A-4147-A177-3AD203B41FA5}">
                      <a16:colId xmlns:a16="http://schemas.microsoft.com/office/drawing/2014/main" val="2616006743"/>
                    </a:ext>
                  </a:extLst>
                </a:gridCol>
                <a:gridCol w="1305228">
                  <a:extLst>
                    <a:ext uri="{9D8B030D-6E8A-4147-A177-3AD203B41FA5}">
                      <a16:colId xmlns:a16="http://schemas.microsoft.com/office/drawing/2014/main" val="1531498146"/>
                    </a:ext>
                  </a:extLst>
                </a:gridCol>
                <a:gridCol w="1305228">
                  <a:extLst>
                    <a:ext uri="{9D8B030D-6E8A-4147-A177-3AD203B41FA5}">
                      <a16:colId xmlns:a16="http://schemas.microsoft.com/office/drawing/2014/main" val="1360649108"/>
                    </a:ext>
                  </a:extLst>
                </a:gridCol>
              </a:tblGrid>
              <a:tr h="215216">
                <a:tc>
                  <a:txBody>
                    <a:bodyPr/>
                    <a:lstStyle/>
                    <a:p>
                      <a:pPr algn="ctr"/>
                      <a:r>
                        <a:rPr lang="lt-LT" sz="1200" b="0" dirty="0">
                          <a:latin typeface="Arial" panose="020B0604020202020204" pitchFamily="34" charset="0"/>
                          <a:cs typeface="Arial" panose="020B0604020202020204" pitchFamily="34" charset="0"/>
                        </a:rPr>
                        <a:t>3 149</a:t>
                      </a:r>
                    </a:p>
                  </a:txBody>
                  <a:tcPr>
                    <a:solidFill>
                      <a:srgbClr val="8A2062"/>
                    </a:solidFill>
                  </a:tcPr>
                </a:tc>
                <a:tc>
                  <a:txBody>
                    <a:bodyPr/>
                    <a:lstStyle/>
                    <a:p>
                      <a:pPr algn="ctr"/>
                      <a:r>
                        <a:rPr lang="lt-LT" sz="1200" b="0" dirty="0">
                          <a:latin typeface="Arial" panose="020B0604020202020204" pitchFamily="34" charset="0"/>
                          <a:cs typeface="Arial" panose="020B0604020202020204" pitchFamily="34" charset="0"/>
                        </a:rPr>
                        <a:t>3 422</a:t>
                      </a:r>
                    </a:p>
                  </a:txBody>
                  <a:tcPr>
                    <a:solidFill>
                      <a:srgbClr val="8A2062"/>
                    </a:solidFill>
                  </a:tcPr>
                </a:tc>
                <a:tc>
                  <a:txBody>
                    <a:bodyPr/>
                    <a:lstStyle/>
                    <a:p>
                      <a:pPr algn="ctr"/>
                      <a:r>
                        <a:rPr lang="lt-LT" sz="1200" b="0" dirty="0">
                          <a:latin typeface="Arial" panose="020B0604020202020204" pitchFamily="34" charset="0"/>
                          <a:cs typeface="Arial" panose="020B0604020202020204" pitchFamily="34" charset="0"/>
                        </a:rPr>
                        <a:t>2</a:t>
                      </a:r>
                      <a:r>
                        <a:rPr lang="lt-LT" sz="1200" b="0" baseline="0" dirty="0">
                          <a:latin typeface="Arial" panose="020B0604020202020204" pitchFamily="34" charset="0"/>
                          <a:cs typeface="Arial" panose="020B0604020202020204" pitchFamily="34" charset="0"/>
                        </a:rPr>
                        <a:t> 330</a:t>
                      </a:r>
                      <a:endParaRPr lang="lt-LT" sz="1200" b="0" dirty="0">
                        <a:latin typeface="Arial" panose="020B0604020202020204" pitchFamily="34" charset="0"/>
                        <a:cs typeface="Arial" panose="020B0604020202020204" pitchFamily="34" charset="0"/>
                      </a:endParaRPr>
                    </a:p>
                  </a:txBody>
                  <a:tcPr>
                    <a:solidFill>
                      <a:srgbClr val="8A2062"/>
                    </a:solidFill>
                  </a:tcPr>
                </a:tc>
                <a:extLst>
                  <a:ext uri="{0D108BD9-81ED-4DB2-BD59-A6C34878D82A}">
                    <a16:rowId xmlns:a16="http://schemas.microsoft.com/office/drawing/2014/main" val="4287285868"/>
                  </a:ext>
                </a:extLst>
              </a:tr>
            </a:tbl>
          </a:graphicData>
        </a:graphic>
      </p:graphicFrame>
      <p:graphicFrame>
        <p:nvGraphicFramePr>
          <p:cNvPr id="22" name="Lentelė 21"/>
          <p:cNvGraphicFramePr>
            <a:graphicFrameLocks noGrp="1"/>
          </p:cNvGraphicFramePr>
          <p:nvPr>
            <p:extLst>
              <p:ext uri="{D42A27DB-BD31-4B8C-83A1-F6EECF244321}">
                <p14:modId xmlns:p14="http://schemas.microsoft.com/office/powerpoint/2010/main" val="3935117014"/>
              </p:ext>
            </p:extLst>
          </p:nvPr>
        </p:nvGraphicFramePr>
        <p:xfrm>
          <a:off x="746742" y="6052239"/>
          <a:ext cx="3933120" cy="274320"/>
        </p:xfrm>
        <a:graphic>
          <a:graphicData uri="http://schemas.openxmlformats.org/drawingml/2006/table">
            <a:tbl>
              <a:tblPr firstRow="1" bandRow="1">
                <a:tableStyleId>{5C22544A-7EE6-4342-B048-85BDC9FD1C3A}</a:tableStyleId>
              </a:tblPr>
              <a:tblGrid>
                <a:gridCol w="1311040">
                  <a:extLst>
                    <a:ext uri="{9D8B030D-6E8A-4147-A177-3AD203B41FA5}">
                      <a16:colId xmlns:a16="http://schemas.microsoft.com/office/drawing/2014/main" val="2616006743"/>
                    </a:ext>
                  </a:extLst>
                </a:gridCol>
                <a:gridCol w="1311040">
                  <a:extLst>
                    <a:ext uri="{9D8B030D-6E8A-4147-A177-3AD203B41FA5}">
                      <a16:colId xmlns:a16="http://schemas.microsoft.com/office/drawing/2014/main" val="1531498146"/>
                    </a:ext>
                  </a:extLst>
                </a:gridCol>
                <a:gridCol w="1311040">
                  <a:extLst>
                    <a:ext uri="{9D8B030D-6E8A-4147-A177-3AD203B41FA5}">
                      <a16:colId xmlns:a16="http://schemas.microsoft.com/office/drawing/2014/main" val="1360649108"/>
                    </a:ext>
                  </a:extLst>
                </a:gridCol>
              </a:tblGrid>
              <a:tr h="258910">
                <a:tc>
                  <a:txBody>
                    <a:bodyPr/>
                    <a:lstStyle/>
                    <a:p>
                      <a:pPr algn="ctr"/>
                      <a:r>
                        <a:rPr lang="lt-LT" sz="1200" b="0" dirty="0">
                          <a:latin typeface="Arial" panose="020B0604020202020204" pitchFamily="34" charset="0"/>
                          <a:cs typeface="Arial" panose="020B0604020202020204" pitchFamily="34" charset="0"/>
                        </a:rPr>
                        <a:t>2 211</a:t>
                      </a:r>
                    </a:p>
                  </a:txBody>
                  <a:tcPr>
                    <a:solidFill>
                      <a:srgbClr val="0070C0"/>
                    </a:solidFill>
                  </a:tcPr>
                </a:tc>
                <a:tc>
                  <a:txBody>
                    <a:bodyPr/>
                    <a:lstStyle/>
                    <a:p>
                      <a:pPr algn="ctr"/>
                      <a:r>
                        <a:rPr lang="lt-LT" sz="1200" b="0" dirty="0">
                          <a:latin typeface="Arial" panose="020B0604020202020204" pitchFamily="34" charset="0"/>
                          <a:cs typeface="Arial" panose="020B0604020202020204" pitchFamily="34" charset="0"/>
                        </a:rPr>
                        <a:t>2 515</a:t>
                      </a:r>
                    </a:p>
                  </a:txBody>
                  <a:tcPr>
                    <a:solidFill>
                      <a:srgbClr val="0070C0"/>
                    </a:solidFill>
                  </a:tcPr>
                </a:tc>
                <a:tc>
                  <a:txBody>
                    <a:bodyPr/>
                    <a:lstStyle/>
                    <a:p>
                      <a:pPr algn="ctr"/>
                      <a:r>
                        <a:rPr lang="lt-LT" sz="1200" b="0" dirty="0">
                          <a:latin typeface="Arial" panose="020B0604020202020204" pitchFamily="34" charset="0"/>
                          <a:cs typeface="Arial" panose="020B0604020202020204" pitchFamily="34" charset="0"/>
                        </a:rPr>
                        <a:t>2</a:t>
                      </a:r>
                      <a:r>
                        <a:rPr lang="lt-LT" sz="1200" b="0" baseline="0" dirty="0">
                          <a:latin typeface="Arial" panose="020B0604020202020204" pitchFamily="34" charset="0"/>
                          <a:cs typeface="Arial" panose="020B0604020202020204" pitchFamily="34" charset="0"/>
                        </a:rPr>
                        <a:t> 401</a:t>
                      </a:r>
                      <a:endParaRPr lang="lt-LT" sz="1200" b="0" dirty="0">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4287285868"/>
                  </a:ext>
                </a:extLst>
              </a:tr>
            </a:tbl>
          </a:graphicData>
        </a:graphic>
      </p:graphicFrame>
      <p:graphicFrame>
        <p:nvGraphicFramePr>
          <p:cNvPr id="26" name="Lentelė 25"/>
          <p:cNvGraphicFramePr>
            <a:graphicFrameLocks noGrp="1"/>
          </p:cNvGraphicFramePr>
          <p:nvPr>
            <p:extLst>
              <p:ext uri="{D42A27DB-BD31-4B8C-83A1-F6EECF244321}">
                <p14:modId xmlns:p14="http://schemas.microsoft.com/office/powerpoint/2010/main" val="3327075252"/>
              </p:ext>
            </p:extLst>
          </p:nvPr>
        </p:nvGraphicFramePr>
        <p:xfrm>
          <a:off x="7325647" y="6040057"/>
          <a:ext cx="3755691" cy="274320"/>
        </p:xfrm>
        <a:graphic>
          <a:graphicData uri="http://schemas.openxmlformats.org/drawingml/2006/table">
            <a:tbl>
              <a:tblPr firstRow="1" bandRow="1">
                <a:tableStyleId>{5C22544A-7EE6-4342-B048-85BDC9FD1C3A}</a:tableStyleId>
              </a:tblPr>
              <a:tblGrid>
                <a:gridCol w="1251897">
                  <a:extLst>
                    <a:ext uri="{9D8B030D-6E8A-4147-A177-3AD203B41FA5}">
                      <a16:colId xmlns:a16="http://schemas.microsoft.com/office/drawing/2014/main" val="2616006743"/>
                    </a:ext>
                  </a:extLst>
                </a:gridCol>
                <a:gridCol w="1251897">
                  <a:extLst>
                    <a:ext uri="{9D8B030D-6E8A-4147-A177-3AD203B41FA5}">
                      <a16:colId xmlns:a16="http://schemas.microsoft.com/office/drawing/2014/main" val="1531498146"/>
                    </a:ext>
                  </a:extLst>
                </a:gridCol>
                <a:gridCol w="1251897">
                  <a:extLst>
                    <a:ext uri="{9D8B030D-6E8A-4147-A177-3AD203B41FA5}">
                      <a16:colId xmlns:a16="http://schemas.microsoft.com/office/drawing/2014/main" val="1360649108"/>
                    </a:ext>
                  </a:extLst>
                </a:gridCol>
              </a:tblGrid>
              <a:tr h="248199">
                <a:tc>
                  <a:txBody>
                    <a:bodyPr/>
                    <a:lstStyle/>
                    <a:p>
                      <a:pPr algn="ctr"/>
                      <a:r>
                        <a:rPr lang="lt-LT" sz="1200" b="0" dirty="0">
                          <a:latin typeface="Arial" panose="020B0604020202020204" pitchFamily="34" charset="0"/>
                          <a:cs typeface="Arial" panose="020B0604020202020204" pitchFamily="34" charset="0"/>
                        </a:rPr>
                        <a:t>1 471</a:t>
                      </a:r>
                    </a:p>
                  </a:txBody>
                  <a:tcPr>
                    <a:solidFill>
                      <a:srgbClr val="339966"/>
                    </a:solidFill>
                  </a:tcPr>
                </a:tc>
                <a:tc>
                  <a:txBody>
                    <a:bodyPr/>
                    <a:lstStyle/>
                    <a:p>
                      <a:pPr algn="ctr"/>
                      <a:r>
                        <a:rPr lang="lt-LT" sz="1200" b="0" dirty="0">
                          <a:latin typeface="Arial" panose="020B0604020202020204" pitchFamily="34" charset="0"/>
                          <a:cs typeface="Arial" panose="020B0604020202020204" pitchFamily="34" charset="0"/>
                        </a:rPr>
                        <a:t>1 564</a:t>
                      </a:r>
                    </a:p>
                  </a:txBody>
                  <a:tcPr>
                    <a:solidFill>
                      <a:srgbClr val="339966"/>
                    </a:solidFill>
                  </a:tcPr>
                </a:tc>
                <a:tc>
                  <a:txBody>
                    <a:bodyPr/>
                    <a:lstStyle/>
                    <a:p>
                      <a:pPr algn="ctr"/>
                      <a:r>
                        <a:rPr lang="lt-LT" sz="1200" b="0" dirty="0">
                          <a:latin typeface="Arial" panose="020B0604020202020204" pitchFamily="34" charset="0"/>
                          <a:cs typeface="Arial" panose="020B0604020202020204" pitchFamily="34" charset="0"/>
                        </a:rPr>
                        <a:t>1 166</a:t>
                      </a:r>
                    </a:p>
                  </a:txBody>
                  <a:tcPr>
                    <a:solidFill>
                      <a:srgbClr val="339966"/>
                    </a:solidFill>
                  </a:tcPr>
                </a:tc>
                <a:extLst>
                  <a:ext uri="{0D108BD9-81ED-4DB2-BD59-A6C34878D82A}">
                    <a16:rowId xmlns:a16="http://schemas.microsoft.com/office/drawing/2014/main" val="4287285868"/>
                  </a:ext>
                </a:extLst>
              </a:tr>
            </a:tbl>
          </a:graphicData>
        </a:graphic>
      </p:graphicFrame>
      <p:sp>
        <p:nvSpPr>
          <p:cNvPr id="31" name="TextBox 30"/>
          <p:cNvSpPr txBox="1"/>
          <p:nvPr/>
        </p:nvSpPr>
        <p:spPr>
          <a:xfrm>
            <a:off x="363670" y="1440587"/>
            <a:ext cx="4456810"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Aukštos pridėtinės vertės ekonominės veiklos</a:t>
            </a:r>
          </a:p>
        </p:txBody>
      </p:sp>
      <p:sp>
        <p:nvSpPr>
          <p:cNvPr id="32" name="TextBox 31"/>
          <p:cNvSpPr txBox="1"/>
          <p:nvPr/>
        </p:nvSpPr>
        <p:spPr>
          <a:xfrm>
            <a:off x="6871735" y="1413994"/>
            <a:ext cx="4876318"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Daugiausiai apdraustųjų turinčios ekonominės veiklos</a:t>
            </a:r>
          </a:p>
        </p:txBody>
      </p:sp>
      <p:sp>
        <p:nvSpPr>
          <p:cNvPr id="33" name="TextBox 32"/>
          <p:cNvSpPr txBox="1"/>
          <p:nvPr/>
        </p:nvSpPr>
        <p:spPr>
          <a:xfrm>
            <a:off x="772405" y="4042762"/>
            <a:ext cx="3558942"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Viešasis sektorius</a:t>
            </a:r>
          </a:p>
        </p:txBody>
      </p:sp>
      <p:sp>
        <p:nvSpPr>
          <p:cNvPr id="34" name="TextBox 33"/>
          <p:cNvSpPr txBox="1"/>
          <p:nvPr/>
        </p:nvSpPr>
        <p:spPr>
          <a:xfrm>
            <a:off x="6914115" y="4002892"/>
            <a:ext cx="4655461" cy="276999"/>
          </a:xfrm>
          <a:prstGeom prst="rect">
            <a:avLst/>
          </a:prstGeom>
          <a:noFill/>
        </p:spPr>
        <p:txBody>
          <a:bodyPr wrap="square" rtlCol="0">
            <a:spAutoFit/>
          </a:bodyPr>
          <a:lstStyle/>
          <a:p>
            <a:pPr algn="ctr"/>
            <a:r>
              <a:rPr lang="lt-LT" sz="1200" b="1" dirty="0">
                <a:latin typeface="Arial" panose="020B0604020202020204" pitchFamily="34" charset="0"/>
                <a:cs typeface="Arial" panose="020B0604020202020204" pitchFamily="34" charset="0"/>
              </a:rPr>
              <a:t>Aptarnavimo ekonominės veiklos</a:t>
            </a:r>
          </a:p>
        </p:txBody>
      </p:sp>
      <p:cxnSp>
        <p:nvCxnSpPr>
          <p:cNvPr id="18" name="Tiesioji jungtis 17"/>
          <p:cNvCxnSpPr/>
          <p:nvPr/>
        </p:nvCxnSpPr>
        <p:spPr>
          <a:xfrm flipV="1">
            <a:off x="302567" y="1021933"/>
            <a:ext cx="11523188" cy="18234"/>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24946" y="5921040"/>
            <a:ext cx="1946789" cy="577081"/>
          </a:xfrm>
          <a:prstGeom prst="rect">
            <a:avLst/>
          </a:prstGeom>
          <a:noFill/>
        </p:spPr>
        <p:txBody>
          <a:bodyPr wrap="square" rtlCol="0">
            <a:spAutoFit/>
          </a:bodyPr>
          <a:lstStyle/>
          <a:p>
            <a:pPr algn="ctr"/>
            <a:r>
              <a:rPr lang="lt-LT" sz="1050" dirty="0">
                <a:latin typeface="Arial" panose="020B0604020202020204" pitchFamily="34" charset="0"/>
                <a:cs typeface="Arial" panose="020B0604020202020204" pitchFamily="34" charset="0"/>
              </a:rPr>
              <a:t>Vidutinės darbo pajamos </a:t>
            </a:r>
            <a:r>
              <a:rPr lang="lt-LT" sz="1050" u="sng" dirty="0">
                <a:latin typeface="Arial" panose="020B0604020202020204" pitchFamily="34" charset="0"/>
                <a:cs typeface="Arial" panose="020B0604020202020204" pitchFamily="34" charset="0"/>
              </a:rPr>
              <a:t>prieš mokesčius</a:t>
            </a:r>
          </a:p>
          <a:p>
            <a:pPr algn="ctr"/>
            <a:r>
              <a:rPr lang="lt-LT" sz="1050" dirty="0">
                <a:latin typeface="Arial" panose="020B0604020202020204" pitchFamily="34" charset="0"/>
                <a:cs typeface="Arial" panose="020B0604020202020204" pitchFamily="34" charset="0"/>
              </a:rPr>
              <a:t>2024 m. lapkričio mėn., Eur</a:t>
            </a:r>
          </a:p>
        </p:txBody>
      </p:sp>
      <p:sp>
        <p:nvSpPr>
          <p:cNvPr id="28" name="Stačiakampis 27"/>
          <p:cNvSpPr/>
          <p:nvPr/>
        </p:nvSpPr>
        <p:spPr>
          <a:xfrm>
            <a:off x="665922" y="6545890"/>
            <a:ext cx="6101346" cy="276999"/>
          </a:xfrm>
          <a:prstGeom prst="rect">
            <a:avLst/>
          </a:prstGeom>
        </p:spPr>
        <p:txBody>
          <a:bodyPr wrap="square">
            <a:spAutoFit/>
          </a:bodyPr>
          <a:lstStyle/>
          <a:p>
            <a:r>
              <a:rPr lang="lt-LT" sz="1200" b="1" dirty="0">
                <a:latin typeface="Arial" panose="020B0604020202020204" pitchFamily="34" charset="0"/>
                <a:cs typeface="Arial" panose="020B0604020202020204" pitchFamily="34" charset="0"/>
              </a:rPr>
              <a:t>Pastaba: </a:t>
            </a:r>
            <a:r>
              <a:rPr lang="lt-LT" sz="1200" dirty="0">
                <a:latin typeface="Arial" panose="020B0604020202020204" pitchFamily="34" charset="0"/>
                <a:cs typeface="Arial" panose="020B0604020202020204" pitchFamily="34" charset="0"/>
              </a:rPr>
              <a:t>Palygintos vidutinės darbo pajamos 2024 m. lapkritį su 2023 m. lapkričio mėn.</a:t>
            </a:r>
          </a:p>
        </p:txBody>
      </p:sp>
      <p:sp>
        <p:nvSpPr>
          <p:cNvPr id="3" name="TextBox 2">
            <a:extLst>
              <a:ext uri="{FF2B5EF4-FFF2-40B4-BE49-F238E27FC236}">
                <a16:creationId xmlns:a16="http://schemas.microsoft.com/office/drawing/2014/main" id="{18985412-F9A4-4901-A938-C6F6B0041ADE}"/>
              </a:ext>
            </a:extLst>
          </p:cNvPr>
          <p:cNvSpPr txBox="1"/>
          <p:nvPr/>
        </p:nvSpPr>
        <p:spPr>
          <a:xfrm>
            <a:off x="3692124" y="4319761"/>
            <a:ext cx="795269" cy="253916"/>
          </a:xfrm>
          <a:prstGeom prst="rect">
            <a:avLst/>
          </a:prstGeom>
          <a:noFill/>
        </p:spPr>
        <p:txBody>
          <a:bodyPr wrap="square" rtlCol="0">
            <a:spAutoFit/>
          </a:bodyPr>
          <a:lstStyle/>
          <a:p>
            <a:r>
              <a:rPr lang="en-US" sz="1050" i="1" dirty="0">
                <a:solidFill>
                  <a:srgbClr val="0070C0"/>
                </a:solidFill>
                <a:latin typeface="Arial" panose="020B0604020202020204" pitchFamily="34" charset="0"/>
                <a:cs typeface="Arial" panose="020B0604020202020204" pitchFamily="34" charset="0"/>
              </a:rPr>
              <a:t>+1</a:t>
            </a:r>
            <a:r>
              <a:rPr lang="lt-LT" sz="1050" i="1" dirty="0">
                <a:solidFill>
                  <a:srgbClr val="0070C0"/>
                </a:solidFill>
                <a:latin typeface="Arial" panose="020B0604020202020204" pitchFamily="34" charset="0"/>
                <a:cs typeface="Arial" panose="020B0604020202020204" pitchFamily="34" charset="0"/>
              </a:rPr>
              <a:t>67 E</a:t>
            </a:r>
            <a:r>
              <a:rPr lang="en-US" sz="1050" i="1" dirty="0" err="1">
                <a:solidFill>
                  <a:srgbClr val="0070C0"/>
                </a:solidFill>
                <a:latin typeface="Arial" panose="020B0604020202020204" pitchFamily="34" charset="0"/>
                <a:cs typeface="Arial" panose="020B0604020202020204" pitchFamily="34" charset="0"/>
              </a:rPr>
              <a:t>ur</a:t>
            </a:r>
            <a:r>
              <a:rPr lang="en-US" sz="1050" i="1" dirty="0">
                <a:solidFill>
                  <a:srgbClr val="0070C0"/>
                </a:solidFill>
                <a:latin typeface="Arial" panose="020B0604020202020204" pitchFamily="34" charset="0"/>
                <a:cs typeface="Arial" panose="020B0604020202020204" pitchFamily="34" charset="0"/>
              </a:rPr>
              <a:t> </a:t>
            </a:r>
            <a:endParaRPr lang="lt-LT" sz="1050" i="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36069EC-05A4-4B12-91B7-38E42FB2C5FC}"/>
              </a:ext>
            </a:extLst>
          </p:cNvPr>
          <p:cNvSpPr txBox="1"/>
          <p:nvPr/>
        </p:nvSpPr>
        <p:spPr>
          <a:xfrm>
            <a:off x="3605389" y="6275423"/>
            <a:ext cx="795269" cy="253916"/>
          </a:xfrm>
          <a:prstGeom prst="rect">
            <a:avLst/>
          </a:prstGeom>
          <a:noFill/>
        </p:spPr>
        <p:txBody>
          <a:bodyPr wrap="square" rtlCol="0">
            <a:spAutoFit/>
          </a:bodyPr>
          <a:lstStyle/>
          <a:p>
            <a:pPr algn="ctr"/>
            <a:r>
              <a:rPr lang="lt-LT" sz="1050" dirty="0">
                <a:solidFill>
                  <a:srgbClr val="0070C0"/>
                </a:solidFill>
                <a:latin typeface="Arial" panose="020B0604020202020204" pitchFamily="34" charset="0"/>
                <a:cs typeface="Arial" panose="020B0604020202020204" pitchFamily="34" charset="0"/>
              </a:rPr>
              <a:t>1 469 </a:t>
            </a:r>
          </a:p>
        </p:txBody>
      </p:sp>
      <p:sp>
        <p:nvSpPr>
          <p:cNvPr id="29" name="TextBox 28">
            <a:extLst>
              <a:ext uri="{FF2B5EF4-FFF2-40B4-BE49-F238E27FC236}">
                <a16:creationId xmlns:a16="http://schemas.microsoft.com/office/drawing/2014/main" id="{BE17F227-C84A-45DE-A92E-2E6AA8754558}"/>
              </a:ext>
            </a:extLst>
          </p:cNvPr>
          <p:cNvSpPr txBox="1"/>
          <p:nvPr/>
        </p:nvSpPr>
        <p:spPr>
          <a:xfrm>
            <a:off x="63929" y="6345942"/>
            <a:ext cx="795269" cy="253916"/>
          </a:xfrm>
          <a:prstGeom prst="rect">
            <a:avLst/>
          </a:prstGeom>
          <a:noFill/>
        </p:spPr>
        <p:txBody>
          <a:bodyPr wrap="square" rtlCol="0">
            <a:spAutoFit/>
          </a:bodyPr>
          <a:lstStyle/>
          <a:p>
            <a:pPr algn="ctr"/>
            <a:r>
              <a:rPr lang="lt-LT" sz="1050" i="1" dirty="0">
                <a:latin typeface="Arial" panose="020B0604020202020204" pitchFamily="34" charset="0"/>
                <a:cs typeface="Arial" panose="020B0604020202020204" pitchFamily="34" charset="0"/>
              </a:rPr>
              <a:t>į rankas:</a:t>
            </a:r>
          </a:p>
        </p:txBody>
      </p:sp>
      <p:sp>
        <p:nvSpPr>
          <p:cNvPr id="30" name="TextBox 29">
            <a:extLst>
              <a:ext uri="{FF2B5EF4-FFF2-40B4-BE49-F238E27FC236}">
                <a16:creationId xmlns:a16="http://schemas.microsoft.com/office/drawing/2014/main" id="{BFA2BA30-8B95-4A09-A09E-1B97E99FEED8}"/>
              </a:ext>
            </a:extLst>
          </p:cNvPr>
          <p:cNvSpPr txBox="1"/>
          <p:nvPr/>
        </p:nvSpPr>
        <p:spPr>
          <a:xfrm>
            <a:off x="2306948" y="6291974"/>
            <a:ext cx="795269" cy="253916"/>
          </a:xfrm>
          <a:prstGeom prst="rect">
            <a:avLst/>
          </a:prstGeom>
          <a:noFill/>
        </p:spPr>
        <p:txBody>
          <a:bodyPr wrap="square" rtlCol="0">
            <a:spAutoFit/>
          </a:bodyPr>
          <a:lstStyle/>
          <a:p>
            <a:pPr algn="ctr"/>
            <a:r>
              <a:rPr lang="lt-LT" sz="1050" dirty="0">
                <a:solidFill>
                  <a:srgbClr val="0070C0"/>
                </a:solidFill>
                <a:latin typeface="Arial" panose="020B0604020202020204" pitchFamily="34" charset="0"/>
                <a:cs typeface="Arial" panose="020B0604020202020204" pitchFamily="34" charset="0"/>
              </a:rPr>
              <a:t>1 534 </a:t>
            </a:r>
          </a:p>
        </p:txBody>
      </p:sp>
      <p:sp>
        <p:nvSpPr>
          <p:cNvPr id="35" name="TextBox 34">
            <a:extLst>
              <a:ext uri="{FF2B5EF4-FFF2-40B4-BE49-F238E27FC236}">
                <a16:creationId xmlns:a16="http://schemas.microsoft.com/office/drawing/2014/main" id="{D0AC980B-7891-4DE3-891E-0A51D239B4AB}"/>
              </a:ext>
            </a:extLst>
          </p:cNvPr>
          <p:cNvSpPr txBox="1"/>
          <p:nvPr/>
        </p:nvSpPr>
        <p:spPr>
          <a:xfrm>
            <a:off x="992911" y="6268090"/>
            <a:ext cx="795269" cy="253916"/>
          </a:xfrm>
          <a:prstGeom prst="rect">
            <a:avLst/>
          </a:prstGeom>
          <a:noFill/>
        </p:spPr>
        <p:txBody>
          <a:bodyPr wrap="square" rtlCol="0">
            <a:spAutoFit/>
          </a:bodyPr>
          <a:lstStyle/>
          <a:p>
            <a:pPr algn="ctr"/>
            <a:r>
              <a:rPr lang="lt-LT" sz="1050" dirty="0">
                <a:solidFill>
                  <a:srgbClr val="0070C0"/>
                </a:solidFill>
                <a:latin typeface="Arial" panose="020B0604020202020204" pitchFamily="34" charset="0"/>
                <a:cs typeface="Arial" panose="020B0604020202020204" pitchFamily="34" charset="0"/>
              </a:rPr>
              <a:t>1 361</a:t>
            </a:r>
          </a:p>
        </p:txBody>
      </p:sp>
      <p:sp>
        <p:nvSpPr>
          <p:cNvPr id="36" name="TextBox 35">
            <a:extLst>
              <a:ext uri="{FF2B5EF4-FFF2-40B4-BE49-F238E27FC236}">
                <a16:creationId xmlns:a16="http://schemas.microsoft.com/office/drawing/2014/main" id="{D100930A-D0F8-42A4-9CB9-0785957B2D22}"/>
              </a:ext>
            </a:extLst>
          </p:cNvPr>
          <p:cNvSpPr txBox="1"/>
          <p:nvPr/>
        </p:nvSpPr>
        <p:spPr>
          <a:xfrm>
            <a:off x="1060965" y="4279891"/>
            <a:ext cx="795269" cy="253916"/>
          </a:xfrm>
          <a:prstGeom prst="rect">
            <a:avLst/>
          </a:prstGeom>
          <a:noFill/>
        </p:spPr>
        <p:txBody>
          <a:bodyPr wrap="square" rtlCol="0">
            <a:spAutoFit/>
          </a:bodyPr>
          <a:lstStyle/>
          <a:p>
            <a:r>
              <a:rPr lang="en-US" sz="1050" i="1" dirty="0">
                <a:solidFill>
                  <a:srgbClr val="0070C0"/>
                </a:solidFill>
                <a:latin typeface="Arial" panose="020B0604020202020204" pitchFamily="34" charset="0"/>
                <a:cs typeface="Arial" panose="020B0604020202020204" pitchFamily="34" charset="0"/>
              </a:rPr>
              <a:t>+</a:t>
            </a:r>
            <a:r>
              <a:rPr lang="lt-LT" sz="1050" i="1" dirty="0">
                <a:solidFill>
                  <a:srgbClr val="0070C0"/>
                </a:solidFill>
                <a:latin typeface="Arial" panose="020B0604020202020204" pitchFamily="34" charset="0"/>
                <a:cs typeface="Arial" panose="020B0604020202020204" pitchFamily="34" charset="0"/>
              </a:rPr>
              <a:t>211 E</a:t>
            </a:r>
            <a:r>
              <a:rPr lang="en-US" sz="1050" i="1" dirty="0" err="1">
                <a:solidFill>
                  <a:srgbClr val="0070C0"/>
                </a:solidFill>
                <a:latin typeface="Arial" panose="020B0604020202020204" pitchFamily="34" charset="0"/>
                <a:cs typeface="Arial" panose="020B0604020202020204" pitchFamily="34" charset="0"/>
              </a:rPr>
              <a:t>ur</a:t>
            </a:r>
            <a:endParaRPr lang="lt-LT" sz="1050" i="1" dirty="0">
              <a:solidFill>
                <a:srgbClr val="0070C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A4EB126-2227-4D6C-8619-3057B6C9AEB5}"/>
              </a:ext>
            </a:extLst>
          </p:cNvPr>
          <p:cNvSpPr txBox="1"/>
          <p:nvPr/>
        </p:nvSpPr>
        <p:spPr>
          <a:xfrm>
            <a:off x="-55910" y="4329655"/>
            <a:ext cx="1073046" cy="415498"/>
          </a:xfrm>
          <a:prstGeom prst="rect">
            <a:avLst/>
          </a:prstGeom>
          <a:noFill/>
        </p:spPr>
        <p:txBody>
          <a:bodyPr wrap="square" rtlCol="0">
            <a:spAutoFit/>
          </a:bodyPr>
          <a:lstStyle/>
          <a:p>
            <a:pPr algn="ctr"/>
            <a:r>
              <a:rPr lang="en-US" sz="1050" i="1" dirty="0" err="1">
                <a:latin typeface="Arial" panose="020B0604020202020204" pitchFamily="34" charset="0"/>
                <a:cs typeface="Arial" panose="020B0604020202020204" pitchFamily="34" charset="0"/>
              </a:rPr>
              <a:t>padid</a:t>
            </a:r>
            <a:r>
              <a:rPr lang="lt-LT" sz="1050" i="1" dirty="0">
                <a:latin typeface="Arial" panose="020B0604020202020204" pitchFamily="34" charset="0"/>
                <a:cs typeface="Arial" panose="020B0604020202020204" pitchFamily="34" charset="0"/>
              </a:rPr>
              <a:t>ė</a:t>
            </a:r>
            <a:r>
              <a:rPr lang="en-US" sz="1050" i="1" dirty="0" err="1">
                <a:latin typeface="Arial" panose="020B0604020202020204" pitchFamily="34" charset="0"/>
                <a:cs typeface="Arial" panose="020B0604020202020204" pitchFamily="34" charset="0"/>
              </a:rPr>
              <a:t>jimas</a:t>
            </a:r>
            <a:endParaRPr lang="lt-LT" sz="1050" i="1" dirty="0">
              <a:latin typeface="Arial" panose="020B0604020202020204" pitchFamily="34" charset="0"/>
              <a:cs typeface="Arial" panose="020B0604020202020204" pitchFamily="34" charset="0"/>
            </a:endParaRPr>
          </a:p>
          <a:p>
            <a:pPr algn="ctr"/>
            <a:r>
              <a:rPr lang="en-US" sz="1050" i="1" dirty="0">
                <a:latin typeface="Arial" panose="020B0604020202020204" pitchFamily="34" charset="0"/>
                <a:cs typeface="Arial" panose="020B0604020202020204" pitchFamily="34" charset="0"/>
              </a:rPr>
              <a:t> </a:t>
            </a:r>
            <a:r>
              <a:rPr lang="lt-LT" sz="1050" i="1" dirty="0">
                <a:latin typeface="Arial" panose="020B0604020202020204" pitchFamily="34" charset="0"/>
                <a:cs typeface="Arial" panose="020B0604020202020204" pitchFamily="34" charset="0"/>
              </a:rPr>
              <a:t>į rankas</a:t>
            </a:r>
            <a:r>
              <a:rPr lang="en-US" sz="1050" i="1" dirty="0">
                <a:latin typeface="Arial" panose="020B0604020202020204" pitchFamily="34" charset="0"/>
                <a:cs typeface="Arial" panose="020B0604020202020204" pitchFamily="34" charset="0"/>
              </a:rPr>
              <a:t>:</a:t>
            </a:r>
            <a:endParaRPr lang="lt-LT" sz="1050" i="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D303EEF-E32D-49A7-BF0F-FA3C279989C2}"/>
              </a:ext>
            </a:extLst>
          </p:cNvPr>
          <p:cNvSpPr txBox="1"/>
          <p:nvPr/>
        </p:nvSpPr>
        <p:spPr>
          <a:xfrm>
            <a:off x="2397088" y="4310445"/>
            <a:ext cx="795269" cy="253916"/>
          </a:xfrm>
          <a:prstGeom prst="rect">
            <a:avLst/>
          </a:prstGeom>
          <a:noFill/>
        </p:spPr>
        <p:txBody>
          <a:bodyPr wrap="square" rtlCol="0">
            <a:spAutoFit/>
          </a:bodyPr>
          <a:lstStyle/>
          <a:p>
            <a:r>
              <a:rPr lang="en-US" sz="1050" i="1" dirty="0">
                <a:solidFill>
                  <a:srgbClr val="0070C0"/>
                </a:solidFill>
                <a:latin typeface="Arial" panose="020B0604020202020204" pitchFamily="34" charset="0"/>
                <a:cs typeface="Arial" panose="020B0604020202020204" pitchFamily="34" charset="0"/>
              </a:rPr>
              <a:t>+</a:t>
            </a:r>
            <a:r>
              <a:rPr lang="lt-LT" sz="1050" i="1" dirty="0">
                <a:solidFill>
                  <a:srgbClr val="0070C0"/>
                </a:solidFill>
                <a:latin typeface="Arial" panose="020B0604020202020204" pitchFamily="34" charset="0"/>
                <a:cs typeface="Arial" panose="020B0604020202020204" pitchFamily="34" charset="0"/>
              </a:rPr>
              <a:t>144 E</a:t>
            </a:r>
            <a:r>
              <a:rPr lang="en-US" sz="1050" i="1" dirty="0" err="1">
                <a:solidFill>
                  <a:srgbClr val="0070C0"/>
                </a:solidFill>
                <a:latin typeface="Arial" panose="020B0604020202020204" pitchFamily="34" charset="0"/>
                <a:cs typeface="Arial" panose="020B0604020202020204" pitchFamily="34" charset="0"/>
              </a:rPr>
              <a:t>ur</a:t>
            </a:r>
            <a:endParaRPr lang="lt-LT" sz="1050" i="1" dirty="0">
              <a:solidFill>
                <a:srgbClr val="0070C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B58613D-3C6C-48C8-8117-86757445836A}"/>
              </a:ext>
            </a:extLst>
          </p:cNvPr>
          <p:cNvSpPr txBox="1"/>
          <p:nvPr/>
        </p:nvSpPr>
        <p:spPr>
          <a:xfrm>
            <a:off x="6935754" y="3830944"/>
            <a:ext cx="795269" cy="253916"/>
          </a:xfrm>
          <a:prstGeom prst="rect">
            <a:avLst/>
          </a:prstGeom>
          <a:noFill/>
        </p:spPr>
        <p:txBody>
          <a:bodyPr wrap="square" rtlCol="0">
            <a:spAutoFit/>
          </a:bodyPr>
          <a:lstStyle/>
          <a:p>
            <a:pPr algn="ctr"/>
            <a:r>
              <a:rPr lang="lt-LT" sz="1050" dirty="0">
                <a:solidFill>
                  <a:schemeClr val="accent6"/>
                </a:solidFill>
                <a:latin typeface="Arial" panose="020B0604020202020204" pitchFamily="34" charset="0"/>
                <a:cs typeface="Arial" panose="020B0604020202020204" pitchFamily="34" charset="0"/>
              </a:rPr>
              <a:t>1 114</a:t>
            </a:r>
          </a:p>
        </p:txBody>
      </p:sp>
      <p:sp>
        <p:nvSpPr>
          <p:cNvPr id="40" name="TextBox 39">
            <a:extLst>
              <a:ext uri="{FF2B5EF4-FFF2-40B4-BE49-F238E27FC236}">
                <a16:creationId xmlns:a16="http://schemas.microsoft.com/office/drawing/2014/main" id="{C2740708-1164-4AF7-95D8-ED4A49E528B9}"/>
              </a:ext>
            </a:extLst>
          </p:cNvPr>
          <p:cNvSpPr txBox="1"/>
          <p:nvPr/>
        </p:nvSpPr>
        <p:spPr>
          <a:xfrm>
            <a:off x="6972106" y="1697993"/>
            <a:ext cx="795269" cy="253916"/>
          </a:xfrm>
          <a:prstGeom prst="rect">
            <a:avLst/>
          </a:prstGeom>
          <a:noFill/>
        </p:spPr>
        <p:txBody>
          <a:bodyPr wrap="square" rtlCol="0">
            <a:spAutoFit/>
          </a:bodyPr>
          <a:lstStyle/>
          <a:p>
            <a:r>
              <a:rPr lang="en-US" sz="1050" i="1" dirty="0">
                <a:solidFill>
                  <a:schemeClr val="accent6"/>
                </a:solidFill>
                <a:latin typeface="Arial" panose="020B0604020202020204" pitchFamily="34" charset="0"/>
                <a:cs typeface="Arial" panose="020B0604020202020204" pitchFamily="34" charset="0"/>
              </a:rPr>
              <a:t>+</a:t>
            </a:r>
            <a:r>
              <a:rPr lang="lt-LT" sz="1050" i="1" dirty="0">
                <a:solidFill>
                  <a:schemeClr val="accent6"/>
                </a:solidFill>
                <a:latin typeface="Arial" panose="020B0604020202020204" pitchFamily="34" charset="0"/>
                <a:cs typeface="Arial" panose="020B0604020202020204" pitchFamily="34" charset="0"/>
              </a:rPr>
              <a:t>100</a:t>
            </a:r>
            <a:r>
              <a:rPr lang="en-US" sz="1050" i="1" dirty="0">
                <a:solidFill>
                  <a:schemeClr val="accent6"/>
                </a:solidFill>
                <a:latin typeface="Arial" panose="020B0604020202020204" pitchFamily="34" charset="0"/>
                <a:cs typeface="Arial" panose="020B0604020202020204" pitchFamily="34" charset="0"/>
              </a:rPr>
              <a:t> </a:t>
            </a:r>
            <a:r>
              <a:rPr lang="lt-LT" sz="1050" i="1" dirty="0">
                <a:solidFill>
                  <a:schemeClr val="accent6"/>
                </a:solidFill>
                <a:latin typeface="Arial" panose="020B0604020202020204" pitchFamily="34" charset="0"/>
                <a:cs typeface="Arial" panose="020B0604020202020204" pitchFamily="34" charset="0"/>
              </a:rPr>
              <a:t>E</a:t>
            </a:r>
            <a:r>
              <a:rPr lang="en-US" sz="1050" i="1" dirty="0" err="1">
                <a:solidFill>
                  <a:schemeClr val="accent6"/>
                </a:solidFill>
                <a:latin typeface="Arial" panose="020B0604020202020204" pitchFamily="34" charset="0"/>
                <a:cs typeface="Arial" panose="020B0604020202020204" pitchFamily="34" charset="0"/>
              </a:rPr>
              <a:t>ur</a:t>
            </a:r>
            <a:endParaRPr lang="lt-LT" sz="1050" i="1" dirty="0">
              <a:solidFill>
                <a:schemeClr val="accent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8C0AD10-5B1C-4037-BBE5-D7AF5449E0A9}"/>
              </a:ext>
            </a:extLst>
          </p:cNvPr>
          <p:cNvSpPr txBox="1"/>
          <p:nvPr/>
        </p:nvSpPr>
        <p:spPr>
          <a:xfrm>
            <a:off x="8132044" y="3830944"/>
            <a:ext cx="795269" cy="253916"/>
          </a:xfrm>
          <a:prstGeom prst="rect">
            <a:avLst/>
          </a:prstGeom>
          <a:noFill/>
        </p:spPr>
        <p:txBody>
          <a:bodyPr wrap="square" rtlCol="0">
            <a:spAutoFit/>
          </a:bodyPr>
          <a:lstStyle/>
          <a:p>
            <a:pPr algn="ctr"/>
            <a:r>
              <a:rPr lang="lt-LT" sz="1050" dirty="0">
                <a:solidFill>
                  <a:schemeClr val="accent6"/>
                </a:solidFill>
                <a:latin typeface="Arial" panose="020B0604020202020204" pitchFamily="34" charset="0"/>
                <a:cs typeface="Arial" panose="020B0604020202020204" pitchFamily="34" charset="0"/>
              </a:rPr>
              <a:t>1 210</a:t>
            </a:r>
          </a:p>
        </p:txBody>
      </p:sp>
      <p:sp>
        <p:nvSpPr>
          <p:cNvPr id="42" name="TextBox 41">
            <a:extLst>
              <a:ext uri="{FF2B5EF4-FFF2-40B4-BE49-F238E27FC236}">
                <a16:creationId xmlns:a16="http://schemas.microsoft.com/office/drawing/2014/main" id="{D95EE5EA-88BA-4581-A225-A640CFB13D06}"/>
              </a:ext>
            </a:extLst>
          </p:cNvPr>
          <p:cNvSpPr txBox="1"/>
          <p:nvPr/>
        </p:nvSpPr>
        <p:spPr>
          <a:xfrm>
            <a:off x="8205124" y="1704836"/>
            <a:ext cx="795269" cy="253916"/>
          </a:xfrm>
          <a:prstGeom prst="rect">
            <a:avLst/>
          </a:prstGeom>
          <a:noFill/>
        </p:spPr>
        <p:txBody>
          <a:bodyPr wrap="square" rtlCol="0">
            <a:spAutoFit/>
          </a:bodyPr>
          <a:lstStyle/>
          <a:p>
            <a:r>
              <a:rPr lang="en-US" sz="1050" i="1" dirty="0">
                <a:solidFill>
                  <a:schemeClr val="accent6"/>
                </a:solidFill>
                <a:latin typeface="Arial" panose="020B0604020202020204" pitchFamily="34" charset="0"/>
                <a:cs typeface="Arial" panose="020B0604020202020204" pitchFamily="34" charset="0"/>
              </a:rPr>
              <a:t>+</a:t>
            </a:r>
            <a:r>
              <a:rPr lang="lt-LT" sz="1050" i="1" dirty="0">
                <a:solidFill>
                  <a:schemeClr val="accent6"/>
                </a:solidFill>
                <a:latin typeface="Arial" panose="020B0604020202020204" pitchFamily="34" charset="0"/>
                <a:cs typeface="Arial" panose="020B0604020202020204" pitchFamily="34" charset="0"/>
              </a:rPr>
              <a:t>109</a:t>
            </a:r>
            <a:r>
              <a:rPr lang="en-US" sz="1050" i="1" dirty="0">
                <a:solidFill>
                  <a:schemeClr val="accent6"/>
                </a:solidFill>
                <a:latin typeface="Arial" panose="020B0604020202020204" pitchFamily="34" charset="0"/>
                <a:cs typeface="Arial" panose="020B0604020202020204" pitchFamily="34" charset="0"/>
              </a:rPr>
              <a:t> </a:t>
            </a:r>
            <a:r>
              <a:rPr lang="lt-LT" sz="1050" i="1" dirty="0">
                <a:solidFill>
                  <a:schemeClr val="accent6"/>
                </a:solidFill>
                <a:latin typeface="Arial" panose="020B0604020202020204" pitchFamily="34" charset="0"/>
                <a:cs typeface="Arial" panose="020B0604020202020204" pitchFamily="34" charset="0"/>
              </a:rPr>
              <a:t>E</a:t>
            </a:r>
            <a:r>
              <a:rPr lang="en-US" sz="1050" i="1" dirty="0" err="1">
                <a:solidFill>
                  <a:schemeClr val="accent6"/>
                </a:solidFill>
                <a:latin typeface="Arial" panose="020B0604020202020204" pitchFamily="34" charset="0"/>
                <a:cs typeface="Arial" panose="020B0604020202020204" pitchFamily="34" charset="0"/>
              </a:rPr>
              <a:t>ur</a:t>
            </a:r>
            <a:endParaRPr lang="lt-LT" sz="1050" i="1" dirty="0">
              <a:solidFill>
                <a:schemeClr val="accent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3806DAE-4DEE-4D59-994E-BE2328E68FA5}"/>
              </a:ext>
            </a:extLst>
          </p:cNvPr>
          <p:cNvSpPr txBox="1"/>
          <p:nvPr/>
        </p:nvSpPr>
        <p:spPr>
          <a:xfrm>
            <a:off x="9302660" y="3838826"/>
            <a:ext cx="795269" cy="253916"/>
          </a:xfrm>
          <a:prstGeom prst="rect">
            <a:avLst/>
          </a:prstGeom>
          <a:noFill/>
        </p:spPr>
        <p:txBody>
          <a:bodyPr wrap="square" rtlCol="0">
            <a:spAutoFit/>
          </a:bodyPr>
          <a:lstStyle/>
          <a:p>
            <a:pPr algn="ctr"/>
            <a:r>
              <a:rPr lang="lt-LT" sz="1050" dirty="0">
                <a:solidFill>
                  <a:schemeClr val="accent6"/>
                </a:solidFill>
                <a:latin typeface="Arial" panose="020B0604020202020204" pitchFamily="34" charset="0"/>
                <a:cs typeface="Arial" panose="020B0604020202020204" pitchFamily="34" charset="0"/>
              </a:rPr>
              <a:t>1 </a:t>
            </a:r>
            <a:r>
              <a:rPr lang="en-US" sz="1050" dirty="0">
                <a:solidFill>
                  <a:schemeClr val="accent6"/>
                </a:solidFill>
                <a:latin typeface="Arial" panose="020B0604020202020204" pitchFamily="34" charset="0"/>
                <a:cs typeface="Arial" panose="020B0604020202020204" pitchFamily="34" charset="0"/>
              </a:rPr>
              <a:t>0</a:t>
            </a:r>
            <a:r>
              <a:rPr lang="lt-LT" sz="1050" dirty="0">
                <a:solidFill>
                  <a:schemeClr val="accent6"/>
                </a:solidFill>
                <a:latin typeface="Arial" panose="020B0604020202020204" pitchFamily="34" charset="0"/>
                <a:cs typeface="Arial" panose="020B0604020202020204" pitchFamily="34" charset="0"/>
              </a:rPr>
              <a:t>67</a:t>
            </a:r>
          </a:p>
        </p:txBody>
      </p:sp>
      <p:sp>
        <p:nvSpPr>
          <p:cNvPr id="44" name="TextBox 43">
            <a:extLst>
              <a:ext uri="{FF2B5EF4-FFF2-40B4-BE49-F238E27FC236}">
                <a16:creationId xmlns:a16="http://schemas.microsoft.com/office/drawing/2014/main" id="{E58DFC79-F2C5-4F85-B755-5C4E5393BAF6}"/>
              </a:ext>
            </a:extLst>
          </p:cNvPr>
          <p:cNvSpPr txBox="1"/>
          <p:nvPr/>
        </p:nvSpPr>
        <p:spPr>
          <a:xfrm>
            <a:off x="9409692" y="1717947"/>
            <a:ext cx="795269" cy="253916"/>
          </a:xfrm>
          <a:prstGeom prst="rect">
            <a:avLst/>
          </a:prstGeom>
          <a:noFill/>
        </p:spPr>
        <p:txBody>
          <a:bodyPr wrap="square" rtlCol="0">
            <a:spAutoFit/>
          </a:bodyPr>
          <a:lstStyle/>
          <a:p>
            <a:r>
              <a:rPr lang="en-US" sz="1050" i="1" dirty="0">
                <a:solidFill>
                  <a:schemeClr val="accent6"/>
                </a:solidFill>
                <a:latin typeface="Arial" panose="020B0604020202020204" pitchFamily="34" charset="0"/>
                <a:cs typeface="Arial" panose="020B0604020202020204" pitchFamily="34" charset="0"/>
              </a:rPr>
              <a:t>+</a:t>
            </a:r>
            <a:r>
              <a:rPr lang="lt-LT" sz="1050" i="1" dirty="0">
                <a:solidFill>
                  <a:schemeClr val="accent6"/>
                </a:solidFill>
                <a:latin typeface="Arial" panose="020B0604020202020204" pitchFamily="34" charset="0"/>
                <a:cs typeface="Arial" panose="020B0604020202020204" pitchFamily="34" charset="0"/>
              </a:rPr>
              <a:t>122</a:t>
            </a:r>
            <a:r>
              <a:rPr lang="en-US" sz="1050" i="1" dirty="0">
                <a:solidFill>
                  <a:schemeClr val="accent6"/>
                </a:solidFill>
                <a:latin typeface="Arial" panose="020B0604020202020204" pitchFamily="34" charset="0"/>
                <a:cs typeface="Arial" panose="020B0604020202020204" pitchFamily="34" charset="0"/>
              </a:rPr>
              <a:t> </a:t>
            </a:r>
            <a:r>
              <a:rPr lang="lt-LT" sz="1050" i="1" dirty="0">
                <a:solidFill>
                  <a:schemeClr val="accent6"/>
                </a:solidFill>
                <a:latin typeface="Arial" panose="020B0604020202020204" pitchFamily="34" charset="0"/>
                <a:cs typeface="Arial" panose="020B0604020202020204" pitchFamily="34" charset="0"/>
              </a:rPr>
              <a:t>E</a:t>
            </a:r>
            <a:r>
              <a:rPr lang="en-US" sz="1050" i="1" dirty="0" err="1">
                <a:solidFill>
                  <a:schemeClr val="accent6"/>
                </a:solidFill>
                <a:latin typeface="Arial" panose="020B0604020202020204" pitchFamily="34" charset="0"/>
                <a:cs typeface="Arial" panose="020B0604020202020204" pitchFamily="34" charset="0"/>
              </a:rPr>
              <a:t>ur</a:t>
            </a:r>
            <a:endParaRPr lang="lt-LT" sz="1050" i="1" dirty="0">
              <a:solidFill>
                <a:schemeClr val="accent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F9447B3-E614-4FC7-8636-5998AB7327AD}"/>
              </a:ext>
            </a:extLst>
          </p:cNvPr>
          <p:cNvSpPr txBox="1"/>
          <p:nvPr/>
        </p:nvSpPr>
        <p:spPr>
          <a:xfrm>
            <a:off x="10614260" y="1714945"/>
            <a:ext cx="795269" cy="253916"/>
          </a:xfrm>
          <a:prstGeom prst="rect">
            <a:avLst/>
          </a:prstGeom>
          <a:noFill/>
        </p:spPr>
        <p:txBody>
          <a:bodyPr wrap="square" rtlCol="0">
            <a:spAutoFit/>
          </a:bodyPr>
          <a:lstStyle/>
          <a:p>
            <a:r>
              <a:rPr lang="en-US" sz="1050" i="1" dirty="0">
                <a:solidFill>
                  <a:schemeClr val="accent6"/>
                </a:solidFill>
                <a:latin typeface="Arial" panose="020B0604020202020204" pitchFamily="34" charset="0"/>
                <a:cs typeface="Arial" panose="020B0604020202020204" pitchFamily="34" charset="0"/>
              </a:rPr>
              <a:t>+</a:t>
            </a:r>
            <a:r>
              <a:rPr lang="lt-LT" sz="1050" i="1" dirty="0">
                <a:solidFill>
                  <a:schemeClr val="accent6"/>
                </a:solidFill>
                <a:latin typeface="Arial" panose="020B0604020202020204" pitchFamily="34" charset="0"/>
                <a:cs typeface="Arial" panose="020B0604020202020204" pitchFamily="34" charset="0"/>
              </a:rPr>
              <a:t>105 E</a:t>
            </a:r>
            <a:r>
              <a:rPr lang="en-US" sz="1050" i="1" dirty="0" err="1">
                <a:solidFill>
                  <a:schemeClr val="accent6"/>
                </a:solidFill>
                <a:latin typeface="Arial" panose="020B0604020202020204" pitchFamily="34" charset="0"/>
                <a:cs typeface="Arial" panose="020B0604020202020204" pitchFamily="34" charset="0"/>
              </a:rPr>
              <a:t>ur</a:t>
            </a:r>
            <a:endParaRPr lang="lt-LT" sz="1050" i="1" dirty="0">
              <a:solidFill>
                <a:schemeClr val="accent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581B75D-C938-424D-8809-2A74415C3085}"/>
              </a:ext>
            </a:extLst>
          </p:cNvPr>
          <p:cNvSpPr txBox="1"/>
          <p:nvPr/>
        </p:nvSpPr>
        <p:spPr>
          <a:xfrm>
            <a:off x="10436118" y="3835799"/>
            <a:ext cx="795269" cy="253916"/>
          </a:xfrm>
          <a:prstGeom prst="rect">
            <a:avLst/>
          </a:prstGeom>
          <a:noFill/>
        </p:spPr>
        <p:txBody>
          <a:bodyPr wrap="square" rtlCol="0">
            <a:spAutoFit/>
          </a:bodyPr>
          <a:lstStyle/>
          <a:p>
            <a:pPr algn="ctr"/>
            <a:r>
              <a:rPr lang="lt-LT" sz="1050" dirty="0">
                <a:solidFill>
                  <a:schemeClr val="accent6"/>
                </a:solidFill>
                <a:latin typeface="Arial" panose="020B0604020202020204" pitchFamily="34" charset="0"/>
                <a:cs typeface="Arial" panose="020B0604020202020204" pitchFamily="34" charset="0"/>
              </a:rPr>
              <a:t>1 </a:t>
            </a:r>
            <a:r>
              <a:rPr lang="en-US" sz="1050" dirty="0">
                <a:solidFill>
                  <a:schemeClr val="accent6"/>
                </a:solidFill>
                <a:latin typeface="Arial" panose="020B0604020202020204" pitchFamily="34" charset="0"/>
                <a:cs typeface="Arial" panose="020B0604020202020204" pitchFamily="34" charset="0"/>
              </a:rPr>
              <a:t>0</a:t>
            </a:r>
            <a:r>
              <a:rPr lang="lt-LT" sz="1050" dirty="0">
                <a:solidFill>
                  <a:schemeClr val="accent6"/>
                </a:solidFill>
                <a:latin typeface="Arial" panose="020B0604020202020204" pitchFamily="34" charset="0"/>
                <a:cs typeface="Arial" panose="020B0604020202020204" pitchFamily="34" charset="0"/>
              </a:rPr>
              <a:t>73</a:t>
            </a:r>
          </a:p>
        </p:txBody>
      </p:sp>
      <p:sp>
        <p:nvSpPr>
          <p:cNvPr id="47" name="TextBox 46">
            <a:extLst>
              <a:ext uri="{FF2B5EF4-FFF2-40B4-BE49-F238E27FC236}">
                <a16:creationId xmlns:a16="http://schemas.microsoft.com/office/drawing/2014/main" id="{B1645B5C-694D-48F9-A80B-F100B7D3C1D9}"/>
              </a:ext>
            </a:extLst>
          </p:cNvPr>
          <p:cNvSpPr txBox="1"/>
          <p:nvPr/>
        </p:nvSpPr>
        <p:spPr>
          <a:xfrm>
            <a:off x="-74960" y="1737840"/>
            <a:ext cx="1073046" cy="415498"/>
          </a:xfrm>
          <a:prstGeom prst="rect">
            <a:avLst/>
          </a:prstGeom>
          <a:noFill/>
        </p:spPr>
        <p:txBody>
          <a:bodyPr wrap="square" rtlCol="0">
            <a:spAutoFit/>
          </a:bodyPr>
          <a:lstStyle/>
          <a:p>
            <a:pPr algn="ctr"/>
            <a:r>
              <a:rPr lang="en-US" sz="1050" i="1" dirty="0" err="1">
                <a:latin typeface="Arial" panose="020B0604020202020204" pitchFamily="34" charset="0"/>
                <a:cs typeface="Arial" panose="020B0604020202020204" pitchFamily="34" charset="0"/>
              </a:rPr>
              <a:t>padid</a:t>
            </a:r>
            <a:r>
              <a:rPr lang="lt-LT" sz="1050" i="1" dirty="0">
                <a:latin typeface="Arial" panose="020B0604020202020204" pitchFamily="34" charset="0"/>
                <a:cs typeface="Arial" panose="020B0604020202020204" pitchFamily="34" charset="0"/>
              </a:rPr>
              <a:t>ė</a:t>
            </a:r>
            <a:r>
              <a:rPr lang="en-US" sz="1050" i="1" dirty="0" err="1">
                <a:latin typeface="Arial" panose="020B0604020202020204" pitchFamily="34" charset="0"/>
                <a:cs typeface="Arial" panose="020B0604020202020204" pitchFamily="34" charset="0"/>
              </a:rPr>
              <a:t>jimas</a:t>
            </a:r>
            <a:endParaRPr lang="lt-LT" sz="1050" i="1" dirty="0">
              <a:latin typeface="Arial" panose="020B0604020202020204" pitchFamily="34" charset="0"/>
              <a:cs typeface="Arial" panose="020B0604020202020204" pitchFamily="34" charset="0"/>
            </a:endParaRPr>
          </a:p>
          <a:p>
            <a:pPr algn="ctr"/>
            <a:r>
              <a:rPr lang="en-US" sz="1050" i="1" dirty="0">
                <a:latin typeface="Arial" panose="020B0604020202020204" pitchFamily="34" charset="0"/>
                <a:cs typeface="Arial" panose="020B0604020202020204" pitchFamily="34" charset="0"/>
              </a:rPr>
              <a:t> </a:t>
            </a:r>
            <a:r>
              <a:rPr lang="lt-LT" sz="1050" i="1" dirty="0">
                <a:latin typeface="Arial" panose="020B0604020202020204" pitchFamily="34" charset="0"/>
                <a:cs typeface="Arial" panose="020B0604020202020204" pitchFamily="34" charset="0"/>
              </a:rPr>
              <a:t>į rankas</a:t>
            </a:r>
            <a:r>
              <a:rPr lang="en-US" sz="1050" i="1" dirty="0">
                <a:latin typeface="Arial" panose="020B0604020202020204" pitchFamily="34" charset="0"/>
                <a:cs typeface="Arial" panose="020B0604020202020204" pitchFamily="34" charset="0"/>
              </a:rPr>
              <a:t>:</a:t>
            </a:r>
            <a:endParaRPr lang="lt-LT" sz="1050" i="1"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6DD8383C-F5A9-45A5-B590-E21522966992}"/>
              </a:ext>
            </a:extLst>
          </p:cNvPr>
          <p:cNvSpPr txBox="1"/>
          <p:nvPr/>
        </p:nvSpPr>
        <p:spPr>
          <a:xfrm>
            <a:off x="70541" y="3838826"/>
            <a:ext cx="795269" cy="253916"/>
          </a:xfrm>
          <a:prstGeom prst="rect">
            <a:avLst/>
          </a:prstGeom>
          <a:noFill/>
        </p:spPr>
        <p:txBody>
          <a:bodyPr wrap="square" rtlCol="0">
            <a:spAutoFit/>
          </a:bodyPr>
          <a:lstStyle/>
          <a:p>
            <a:pPr algn="ctr"/>
            <a:r>
              <a:rPr lang="lt-LT" sz="1050" i="1" dirty="0">
                <a:latin typeface="Arial" panose="020B0604020202020204" pitchFamily="34" charset="0"/>
                <a:cs typeface="Arial" panose="020B0604020202020204" pitchFamily="34" charset="0"/>
              </a:rPr>
              <a:t>į rankas:</a:t>
            </a:r>
          </a:p>
        </p:txBody>
      </p:sp>
      <p:sp>
        <p:nvSpPr>
          <p:cNvPr id="49" name="TextBox 48">
            <a:extLst>
              <a:ext uri="{FF2B5EF4-FFF2-40B4-BE49-F238E27FC236}">
                <a16:creationId xmlns:a16="http://schemas.microsoft.com/office/drawing/2014/main" id="{8B873C81-AFFC-41C0-9217-B8E87760BF14}"/>
              </a:ext>
            </a:extLst>
          </p:cNvPr>
          <p:cNvSpPr txBox="1"/>
          <p:nvPr/>
        </p:nvSpPr>
        <p:spPr>
          <a:xfrm>
            <a:off x="994586" y="3835799"/>
            <a:ext cx="795269" cy="253916"/>
          </a:xfrm>
          <a:prstGeom prst="rect">
            <a:avLst/>
          </a:prstGeom>
          <a:noFill/>
        </p:spPr>
        <p:txBody>
          <a:bodyPr wrap="square" rtlCol="0">
            <a:spAutoFit/>
          </a:bodyPr>
          <a:lstStyle/>
          <a:p>
            <a:pPr algn="ctr"/>
            <a:r>
              <a:rPr lang="lt-LT" sz="1050" dirty="0">
                <a:solidFill>
                  <a:srgbClr val="8A2062"/>
                </a:solidFill>
                <a:latin typeface="Arial" panose="020B0604020202020204" pitchFamily="34" charset="0"/>
                <a:cs typeface="Arial" panose="020B0604020202020204" pitchFamily="34" charset="0"/>
              </a:rPr>
              <a:t>1 905</a:t>
            </a:r>
          </a:p>
        </p:txBody>
      </p:sp>
      <p:sp>
        <p:nvSpPr>
          <p:cNvPr id="50" name="TextBox 49">
            <a:extLst>
              <a:ext uri="{FF2B5EF4-FFF2-40B4-BE49-F238E27FC236}">
                <a16:creationId xmlns:a16="http://schemas.microsoft.com/office/drawing/2014/main" id="{C49B9809-CCAA-490A-B69C-F2CA5FE7032F}"/>
              </a:ext>
            </a:extLst>
          </p:cNvPr>
          <p:cNvSpPr txBox="1"/>
          <p:nvPr/>
        </p:nvSpPr>
        <p:spPr>
          <a:xfrm>
            <a:off x="1060965" y="1701167"/>
            <a:ext cx="795269" cy="253916"/>
          </a:xfrm>
          <a:prstGeom prst="rect">
            <a:avLst/>
          </a:prstGeom>
          <a:noFill/>
        </p:spPr>
        <p:txBody>
          <a:bodyPr wrap="square" rtlCol="0">
            <a:spAutoFit/>
          </a:bodyPr>
          <a:lstStyle/>
          <a:p>
            <a:r>
              <a:rPr lang="en-US" sz="1050" i="1" dirty="0">
                <a:solidFill>
                  <a:srgbClr val="8A2062"/>
                </a:solidFill>
                <a:latin typeface="Arial" panose="020B0604020202020204" pitchFamily="34" charset="0"/>
                <a:cs typeface="Arial" panose="020B0604020202020204" pitchFamily="34" charset="0"/>
              </a:rPr>
              <a:t>+</a:t>
            </a:r>
            <a:r>
              <a:rPr lang="lt-LT" sz="1050" i="1" dirty="0">
                <a:solidFill>
                  <a:srgbClr val="8A2062"/>
                </a:solidFill>
                <a:latin typeface="Arial" panose="020B0604020202020204" pitchFamily="34" charset="0"/>
                <a:cs typeface="Arial" panose="020B0604020202020204" pitchFamily="34" charset="0"/>
              </a:rPr>
              <a:t>132</a:t>
            </a:r>
            <a:r>
              <a:rPr lang="en-US" sz="1050" i="1" dirty="0">
                <a:solidFill>
                  <a:srgbClr val="8A2062"/>
                </a:solidFill>
                <a:latin typeface="Arial" panose="020B0604020202020204" pitchFamily="34" charset="0"/>
                <a:cs typeface="Arial" panose="020B0604020202020204" pitchFamily="34" charset="0"/>
              </a:rPr>
              <a:t> </a:t>
            </a:r>
            <a:r>
              <a:rPr lang="lt-LT" sz="1050" i="1" dirty="0">
                <a:solidFill>
                  <a:srgbClr val="8A2062"/>
                </a:solidFill>
                <a:latin typeface="Arial" panose="020B0604020202020204" pitchFamily="34" charset="0"/>
                <a:cs typeface="Arial" panose="020B0604020202020204" pitchFamily="34" charset="0"/>
              </a:rPr>
              <a:t>E</a:t>
            </a:r>
            <a:r>
              <a:rPr lang="en-US" sz="1050" i="1" dirty="0" err="1">
                <a:solidFill>
                  <a:srgbClr val="8A2062"/>
                </a:solidFill>
                <a:latin typeface="Arial" panose="020B0604020202020204" pitchFamily="34" charset="0"/>
                <a:cs typeface="Arial" panose="020B0604020202020204" pitchFamily="34" charset="0"/>
              </a:rPr>
              <a:t>ur</a:t>
            </a:r>
            <a:endParaRPr lang="lt-LT" sz="1050" i="1" dirty="0">
              <a:solidFill>
                <a:srgbClr val="8A2062"/>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AAF52AC-EFE9-4CA9-8409-F683BC60C4D7}"/>
              </a:ext>
            </a:extLst>
          </p:cNvPr>
          <p:cNvSpPr txBox="1"/>
          <p:nvPr/>
        </p:nvSpPr>
        <p:spPr>
          <a:xfrm>
            <a:off x="2294603" y="3829766"/>
            <a:ext cx="795269" cy="253916"/>
          </a:xfrm>
          <a:prstGeom prst="rect">
            <a:avLst/>
          </a:prstGeom>
          <a:noFill/>
        </p:spPr>
        <p:txBody>
          <a:bodyPr wrap="square" rtlCol="0">
            <a:spAutoFit/>
          </a:bodyPr>
          <a:lstStyle/>
          <a:p>
            <a:pPr algn="ctr"/>
            <a:r>
              <a:rPr lang="en-US" sz="1050" dirty="0">
                <a:solidFill>
                  <a:srgbClr val="8A2062"/>
                </a:solidFill>
                <a:latin typeface="Arial" panose="020B0604020202020204" pitchFamily="34" charset="0"/>
                <a:cs typeface="Arial" panose="020B0604020202020204" pitchFamily="34" charset="0"/>
              </a:rPr>
              <a:t>2 </a:t>
            </a:r>
            <a:r>
              <a:rPr lang="lt-LT" sz="1050" dirty="0">
                <a:solidFill>
                  <a:srgbClr val="8A2062"/>
                </a:solidFill>
                <a:latin typeface="Arial" panose="020B0604020202020204" pitchFamily="34" charset="0"/>
                <a:cs typeface="Arial" panose="020B0604020202020204" pitchFamily="34" charset="0"/>
              </a:rPr>
              <a:t>070</a:t>
            </a:r>
          </a:p>
        </p:txBody>
      </p:sp>
      <p:sp>
        <p:nvSpPr>
          <p:cNvPr id="52" name="TextBox 51">
            <a:extLst>
              <a:ext uri="{FF2B5EF4-FFF2-40B4-BE49-F238E27FC236}">
                <a16:creationId xmlns:a16="http://schemas.microsoft.com/office/drawing/2014/main" id="{BBB21C59-2377-45D2-914D-6382CDF64B8C}"/>
              </a:ext>
            </a:extLst>
          </p:cNvPr>
          <p:cNvSpPr txBox="1"/>
          <p:nvPr/>
        </p:nvSpPr>
        <p:spPr>
          <a:xfrm>
            <a:off x="2203390" y="1692828"/>
            <a:ext cx="795269" cy="253916"/>
          </a:xfrm>
          <a:prstGeom prst="rect">
            <a:avLst/>
          </a:prstGeom>
          <a:noFill/>
        </p:spPr>
        <p:txBody>
          <a:bodyPr wrap="square" rtlCol="0">
            <a:spAutoFit/>
          </a:bodyPr>
          <a:lstStyle/>
          <a:p>
            <a:r>
              <a:rPr lang="en-US" sz="1050" i="1" dirty="0">
                <a:solidFill>
                  <a:srgbClr val="8A2062"/>
                </a:solidFill>
                <a:latin typeface="Arial" panose="020B0604020202020204" pitchFamily="34" charset="0"/>
                <a:cs typeface="Arial" panose="020B0604020202020204" pitchFamily="34" charset="0"/>
              </a:rPr>
              <a:t>+</a:t>
            </a:r>
            <a:r>
              <a:rPr lang="lt-LT" sz="1050" i="1" dirty="0">
                <a:solidFill>
                  <a:srgbClr val="8A2062"/>
                </a:solidFill>
                <a:latin typeface="Arial" panose="020B0604020202020204" pitchFamily="34" charset="0"/>
                <a:cs typeface="Arial" panose="020B0604020202020204" pitchFamily="34" charset="0"/>
              </a:rPr>
              <a:t>167</a:t>
            </a:r>
            <a:r>
              <a:rPr lang="en-US" sz="1050" i="1" dirty="0">
                <a:solidFill>
                  <a:srgbClr val="8A2062"/>
                </a:solidFill>
                <a:latin typeface="Arial" panose="020B0604020202020204" pitchFamily="34" charset="0"/>
                <a:cs typeface="Arial" panose="020B0604020202020204" pitchFamily="34" charset="0"/>
              </a:rPr>
              <a:t> </a:t>
            </a:r>
            <a:r>
              <a:rPr lang="lt-LT" sz="1050" i="1" dirty="0">
                <a:solidFill>
                  <a:srgbClr val="8A2062"/>
                </a:solidFill>
                <a:latin typeface="Arial" panose="020B0604020202020204" pitchFamily="34" charset="0"/>
                <a:cs typeface="Arial" panose="020B0604020202020204" pitchFamily="34" charset="0"/>
              </a:rPr>
              <a:t>E</a:t>
            </a:r>
            <a:r>
              <a:rPr lang="en-US" sz="1050" i="1" dirty="0" err="1">
                <a:solidFill>
                  <a:srgbClr val="8A2062"/>
                </a:solidFill>
                <a:latin typeface="Arial" panose="020B0604020202020204" pitchFamily="34" charset="0"/>
                <a:cs typeface="Arial" panose="020B0604020202020204" pitchFamily="34" charset="0"/>
              </a:rPr>
              <a:t>ur</a:t>
            </a:r>
            <a:endParaRPr lang="lt-LT" sz="1050" i="1" dirty="0">
              <a:solidFill>
                <a:srgbClr val="8A2062"/>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893E26B-066F-424C-95B9-FAC60D57D0A9}"/>
              </a:ext>
            </a:extLst>
          </p:cNvPr>
          <p:cNvSpPr txBox="1"/>
          <p:nvPr/>
        </p:nvSpPr>
        <p:spPr>
          <a:xfrm>
            <a:off x="3388226" y="1715496"/>
            <a:ext cx="795269" cy="253916"/>
          </a:xfrm>
          <a:prstGeom prst="rect">
            <a:avLst/>
          </a:prstGeom>
          <a:noFill/>
        </p:spPr>
        <p:txBody>
          <a:bodyPr wrap="square" rtlCol="0">
            <a:spAutoFit/>
          </a:bodyPr>
          <a:lstStyle/>
          <a:p>
            <a:r>
              <a:rPr lang="en-US" sz="1050" i="1" dirty="0">
                <a:solidFill>
                  <a:srgbClr val="8A2062"/>
                </a:solidFill>
                <a:latin typeface="Arial" panose="020B0604020202020204" pitchFamily="34" charset="0"/>
                <a:cs typeface="Arial" panose="020B0604020202020204" pitchFamily="34" charset="0"/>
              </a:rPr>
              <a:t>+</a:t>
            </a:r>
            <a:r>
              <a:rPr lang="lt-LT" sz="1050" i="1" dirty="0">
                <a:solidFill>
                  <a:srgbClr val="8A2062"/>
                </a:solidFill>
                <a:latin typeface="Arial" panose="020B0604020202020204" pitchFamily="34" charset="0"/>
                <a:cs typeface="Arial" panose="020B0604020202020204" pitchFamily="34" charset="0"/>
              </a:rPr>
              <a:t>101</a:t>
            </a:r>
            <a:r>
              <a:rPr lang="en-US" sz="1050" i="1" dirty="0">
                <a:solidFill>
                  <a:srgbClr val="8A2062"/>
                </a:solidFill>
                <a:latin typeface="Arial" panose="020B0604020202020204" pitchFamily="34" charset="0"/>
                <a:cs typeface="Arial" panose="020B0604020202020204" pitchFamily="34" charset="0"/>
              </a:rPr>
              <a:t> </a:t>
            </a:r>
            <a:r>
              <a:rPr lang="lt-LT" sz="1050" i="1" dirty="0">
                <a:solidFill>
                  <a:srgbClr val="8A2062"/>
                </a:solidFill>
                <a:latin typeface="Arial" panose="020B0604020202020204" pitchFamily="34" charset="0"/>
                <a:cs typeface="Arial" panose="020B0604020202020204" pitchFamily="34" charset="0"/>
              </a:rPr>
              <a:t>E</a:t>
            </a:r>
            <a:r>
              <a:rPr lang="en-US" sz="1050" i="1" dirty="0" err="1">
                <a:solidFill>
                  <a:srgbClr val="8A2062"/>
                </a:solidFill>
                <a:latin typeface="Arial" panose="020B0604020202020204" pitchFamily="34" charset="0"/>
                <a:cs typeface="Arial" panose="020B0604020202020204" pitchFamily="34" charset="0"/>
              </a:rPr>
              <a:t>ur</a:t>
            </a:r>
            <a:endParaRPr lang="lt-LT" sz="1050" i="1" dirty="0">
              <a:solidFill>
                <a:srgbClr val="8A2062"/>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CDDCB47B-A25C-4D54-9D36-C3E28019C893}"/>
              </a:ext>
            </a:extLst>
          </p:cNvPr>
          <p:cNvSpPr txBox="1"/>
          <p:nvPr/>
        </p:nvSpPr>
        <p:spPr>
          <a:xfrm>
            <a:off x="3587697" y="3819388"/>
            <a:ext cx="795269" cy="253916"/>
          </a:xfrm>
          <a:prstGeom prst="rect">
            <a:avLst/>
          </a:prstGeom>
          <a:noFill/>
        </p:spPr>
        <p:txBody>
          <a:bodyPr wrap="square" rtlCol="0">
            <a:spAutoFit/>
          </a:bodyPr>
          <a:lstStyle/>
          <a:p>
            <a:pPr algn="ctr"/>
            <a:r>
              <a:rPr lang="en-US" sz="1050" dirty="0">
                <a:solidFill>
                  <a:srgbClr val="8A2062"/>
                </a:solidFill>
                <a:latin typeface="Arial" panose="020B0604020202020204" pitchFamily="34" charset="0"/>
                <a:cs typeface="Arial" panose="020B0604020202020204" pitchFamily="34" charset="0"/>
              </a:rPr>
              <a:t>1 4</a:t>
            </a:r>
            <a:r>
              <a:rPr lang="lt-LT" sz="1050" dirty="0">
                <a:solidFill>
                  <a:srgbClr val="8A2062"/>
                </a:solidFill>
                <a:latin typeface="Arial" panose="020B0604020202020204" pitchFamily="34" charset="0"/>
                <a:cs typeface="Arial" panose="020B0604020202020204" pitchFamily="34" charset="0"/>
              </a:rPr>
              <a:t>29</a:t>
            </a:r>
          </a:p>
        </p:txBody>
      </p:sp>
      <p:sp>
        <p:nvSpPr>
          <p:cNvPr id="55" name="TextBox 54">
            <a:extLst>
              <a:ext uri="{FF2B5EF4-FFF2-40B4-BE49-F238E27FC236}">
                <a16:creationId xmlns:a16="http://schemas.microsoft.com/office/drawing/2014/main" id="{5F77204E-53DF-4F4A-8224-CC5719F7ED41}"/>
              </a:ext>
            </a:extLst>
          </p:cNvPr>
          <p:cNvSpPr txBox="1"/>
          <p:nvPr/>
        </p:nvSpPr>
        <p:spPr>
          <a:xfrm>
            <a:off x="7609092" y="6275423"/>
            <a:ext cx="795269" cy="253916"/>
          </a:xfrm>
          <a:prstGeom prst="rect">
            <a:avLst/>
          </a:prstGeom>
          <a:noFill/>
        </p:spPr>
        <p:txBody>
          <a:bodyPr wrap="square" rtlCol="0">
            <a:spAutoFit/>
          </a:bodyPr>
          <a:lstStyle/>
          <a:p>
            <a:pPr algn="ctr"/>
            <a:r>
              <a:rPr lang="lt-LT" sz="1050" dirty="0">
                <a:solidFill>
                  <a:srgbClr val="339966"/>
                </a:solidFill>
                <a:latin typeface="Arial" panose="020B0604020202020204" pitchFamily="34" charset="0"/>
                <a:cs typeface="Arial" panose="020B0604020202020204" pitchFamily="34" charset="0"/>
              </a:rPr>
              <a:t>985</a:t>
            </a:r>
          </a:p>
        </p:txBody>
      </p:sp>
      <p:sp>
        <p:nvSpPr>
          <p:cNvPr id="56" name="TextBox 55">
            <a:extLst>
              <a:ext uri="{FF2B5EF4-FFF2-40B4-BE49-F238E27FC236}">
                <a16:creationId xmlns:a16="http://schemas.microsoft.com/office/drawing/2014/main" id="{4A03D348-9738-46E1-BC35-5B4F2649C620}"/>
              </a:ext>
            </a:extLst>
          </p:cNvPr>
          <p:cNvSpPr txBox="1"/>
          <p:nvPr/>
        </p:nvSpPr>
        <p:spPr>
          <a:xfrm>
            <a:off x="7508088" y="4327490"/>
            <a:ext cx="795269" cy="253916"/>
          </a:xfrm>
          <a:prstGeom prst="rect">
            <a:avLst/>
          </a:prstGeom>
          <a:noFill/>
        </p:spPr>
        <p:txBody>
          <a:bodyPr wrap="square" rtlCol="0">
            <a:spAutoFit/>
          </a:bodyPr>
          <a:lstStyle/>
          <a:p>
            <a:r>
              <a:rPr lang="en-US" sz="1050" i="1" dirty="0">
                <a:solidFill>
                  <a:srgbClr val="339966"/>
                </a:solidFill>
                <a:latin typeface="Arial" panose="020B0604020202020204" pitchFamily="34" charset="0"/>
                <a:cs typeface="Arial" panose="020B0604020202020204" pitchFamily="34" charset="0"/>
              </a:rPr>
              <a:t>+</a:t>
            </a:r>
            <a:r>
              <a:rPr lang="lt-LT" sz="1050" i="1" dirty="0">
                <a:solidFill>
                  <a:srgbClr val="339966"/>
                </a:solidFill>
                <a:latin typeface="Arial" panose="020B0604020202020204" pitchFamily="34" charset="0"/>
                <a:cs typeface="Arial" panose="020B0604020202020204" pitchFamily="34" charset="0"/>
              </a:rPr>
              <a:t>90</a:t>
            </a:r>
            <a:r>
              <a:rPr lang="en-US" sz="1050" i="1" dirty="0">
                <a:solidFill>
                  <a:srgbClr val="339966"/>
                </a:solidFill>
                <a:latin typeface="Arial" panose="020B0604020202020204" pitchFamily="34" charset="0"/>
                <a:cs typeface="Arial" panose="020B0604020202020204" pitchFamily="34" charset="0"/>
              </a:rPr>
              <a:t> </a:t>
            </a:r>
            <a:r>
              <a:rPr lang="lt-LT" sz="1050" i="1" dirty="0">
                <a:solidFill>
                  <a:srgbClr val="339966"/>
                </a:solidFill>
                <a:latin typeface="Arial" panose="020B0604020202020204" pitchFamily="34" charset="0"/>
                <a:cs typeface="Arial" panose="020B0604020202020204" pitchFamily="34" charset="0"/>
              </a:rPr>
              <a:t>E</a:t>
            </a:r>
            <a:r>
              <a:rPr lang="en-US" sz="1050" i="1" dirty="0" err="1">
                <a:solidFill>
                  <a:srgbClr val="339966"/>
                </a:solidFill>
                <a:latin typeface="Arial" panose="020B0604020202020204" pitchFamily="34" charset="0"/>
                <a:cs typeface="Arial" panose="020B0604020202020204" pitchFamily="34" charset="0"/>
              </a:rPr>
              <a:t>ur</a:t>
            </a:r>
            <a:endParaRPr lang="lt-LT" sz="1050" i="1" dirty="0">
              <a:solidFill>
                <a:srgbClr val="339966"/>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84C00FD-24F0-4E11-B937-36F3700D27EF}"/>
              </a:ext>
            </a:extLst>
          </p:cNvPr>
          <p:cNvSpPr txBox="1"/>
          <p:nvPr/>
        </p:nvSpPr>
        <p:spPr>
          <a:xfrm>
            <a:off x="8792800" y="4326509"/>
            <a:ext cx="795269" cy="253916"/>
          </a:xfrm>
          <a:prstGeom prst="rect">
            <a:avLst/>
          </a:prstGeom>
          <a:noFill/>
        </p:spPr>
        <p:txBody>
          <a:bodyPr wrap="square" rtlCol="0">
            <a:spAutoFit/>
          </a:bodyPr>
          <a:lstStyle/>
          <a:p>
            <a:r>
              <a:rPr lang="en-US" sz="1050" i="1" dirty="0">
                <a:solidFill>
                  <a:srgbClr val="339966"/>
                </a:solidFill>
                <a:latin typeface="Arial" panose="020B0604020202020204" pitchFamily="34" charset="0"/>
                <a:cs typeface="Arial" panose="020B0604020202020204" pitchFamily="34" charset="0"/>
              </a:rPr>
              <a:t>+</a:t>
            </a:r>
            <a:r>
              <a:rPr lang="lt-LT" sz="1050" i="1" dirty="0">
                <a:solidFill>
                  <a:srgbClr val="339966"/>
                </a:solidFill>
                <a:latin typeface="Arial" panose="020B0604020202020204" pitchFamily="34" charset="0"/>
                <a:cs typeface="Arial" panose="020B0604020202020204" pitchFamily="34" charset="0"/>
              </a:rPr>
              <a:t>111</a:t>
            </a:r>
            <a:r>
              <a:rPr lang="en-US" sz="1050" i="1" dirty="0">
                <a:solidFill>
                  <a:srgbClr val="339966"/>
                </a:solidFill>
                <a:latin typeface="Arial" panose="020B0604020202020204" pitchFamily="34" charset="0"/>
                <a:cs typeface="Arial" panose="020B0604020202020204" pitchFamily="34" charset="0"/>
              </a:rPr>
              <a:t> </a:t>
            </a:r>
            <a:r>
              <a:rPr lang="lt-LT" sz="1050" i="1" dirty="0">
                <a:solidFill>
                  <a:srgbClr val="339966"/>
                </a:solidFill>
                <a:latin typeface="Arial" panose="020B0604020202020204" pitchFamily="34" charset="0"/>
                <a:cs typeface="Arial" panose="020B0604020202020204" pitchFamily="34" charset="0"/>
              </a:rPr>
              <a:t>E</a:t>
            </a:r>
            <a:r>
              <a:rPr lang="en-US" sz="1050" i="1" dirty="0" err="1">
                <a:solidFill>
                  <a:srgbClr val="339966"/>
                </a:solidFill>
                <a:latin typeface="Arial" panose="020B0604020202020204" pitchFamily="34" charset="0"/>
                <a:cs typeface="Arial" panose="020B0604020202020204" pitchFamily="34" charset="0"/>
              </a:rPr>
              <a:t>ur</a:t>
            </a:r>
            <a:endParaRPr lang="lt-LT" sz="1050" i="1" dirty="0">
              <a:solidFill>
                <a:srgbClr val="33996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6F6FB84-663A-4755-9CCD-053F037B0D2C}"/>
              </a:ext>
            </a:extLst>
          </p:cNvPr>
          <p:cNvSpPr txBox="1"/>
          <p:nvPr/>
        </p:nvSpPr>
        <p:spPr>
          <a:xfrm>
            <a:off x="10097929" y="4334121"/>
            <a:ext cx="795269" cy="253916"/>
          </a:xfrm>
          <a:prstGeom prst="rect">
            <a:avLst/>
          </a:prstGeom>
          <a:noFill/>
        </p:spPr>
        <p:txBody>
          <a:bodyPr wrap="square" rtlCol="0">
            <a:spAutoFit/>
          </a:bodyPr>
          <a:lstStyle/>
          <a:p>
            <a:r>
              <a:rPr lang="en-US" sz="1050" i="1" dirty="0">
                <a:solidFill>
                  <a:srgbClr val="339966"/>
                </a:solidFill>
                <a:latin typeface="Arial" panose="020B0604020202020204" pitchFamily="34" charset="0"/>
                <a:cs typeface="Arial" panose="020B0604020202020204" pitchFamily="34" charset="0"/>
              </a:rPr>
              <a:t>+</a:t>
            </a:r>
            <a:r>
              <a:rPr lang="lt-LT" sz="1050" i="1" dirty="0">
                <a:solidFill>
                  <a:srgbClr val="339966"/>
                </a:solidFill>
                <a:latin typeface="Arial" panose="020B0604020202020204" pitchFamily="34" charset="0"/>
                <a:cs typeface="Arial" panose="020B0604020202020204" pitchFamily="34" charset="0"/>
              </a:rPr>
              <a:t>82</a:t>
            </a:r>
            <a:r>
              <a:rPr lang="en-US" sz="1050" i="1" dirty="0">
                <a:solidFill>
                  <a:srgbClr val="339966"/>
                </a:solidFill>
                <a:latin typeface="Arial" panose="020B0604020202020204" pitchFamily="34" charset="0"/>
                <a:cs typeface="Arial" panose="020B0604020202020204" pitchFamily="34" charset="0"/>
              </a:rPr>
              <a:t> </a:t>
            </a:r>
            <a:r>
              <a:rPr lang="lt-LT" sz="1050" i="1" dirty="0">
                <a:solidFill>
                  <a:srgbClr val="339966"/>
                </a:solidFill>
                <a:latin typeface="Arial" panose="020B0604020202020204" pitchFamily="34" charset="0"/>
                <a:cs typeface="Arial" panose="020B0604020202020204" pitchFamily="34" charset="0"/>
              </a:rPr>
              <a:t>E</a:t>
            </a:r>
            <a:r>
              <a:rPr lang="en-US" sz="1050" i="1" dirty="0" err="1">
                <a:solidFill>
                  <a:srgbClr val="339966"/>
                </a:solidFill>
                <a:latin typeface="Arial" panose="020B0604020202020204" pitchFamily="34" charset="0"/>
                <a:cs typeface="Arial" panose="020B0604020202020204" pitchFamily="34" charset="0"/>
              </a:rPr>
              <a:t>ur</a:t>
            </a:r>
            <a:endParaRPr lang="lt-LT" sz="1050" i="1" dirty="0">
              <a:solidFill>
                <a:srgbClr val="339966"/>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5BF58084-42BD-41A7-B0DA-291E46B9FDC5}"/>
              </a:ext>
            </a:extLst>
          </p:cNvPr>
          <p:cNvSpPr txBox="1"/>
          <p:nvPr/>
        </p:nvSpPr>
        <p:spPr>
          <a:xfrm>
            <a:off x="8813833" y="6250737"/>
            <a:ext cx="795269" cy="253916"/>
          </a:xfrm>
          <a:prstGeom prst="rect">
            <a:avLst/>
          </a:prstGeom>
          <a:noFill/>
        </p:spPr>
        <p:txBody>
          <a:bodyPr wrap="square" rtlCol="0">
            <a:spAutoFit/>
          </a:bodyPr>
          <a:lstStyle/>
          <a:p>
            <a:pPr algn="ctr"/>
            <a:r>
              <a:rPr lang="lt-LT" sz="1050" dirty="0">
                <a:solidFill>
                  <a:srgbClr val="339966"/>
                </a:solidFill>
                <a:latin typeface="Arial" panose="020B0604020202020204" pitchFamily="34" charset="0"/>
                <a:cs typeface="Arial" panose="020B0604020202020204" pitchFamily="34" charset="0"/>
              </a:rPr>
              <a:t>1 032</a:t>
            </a:r>
          </a:p>
        </p:txBody>
      </p:sp>
      <p:sp>
        <p:nvSpPr>
          <p:cNvPr id="60" name="TextBox 59">
            <a:extLst>
              <a:ext uri="{FF2B5EF4-FFF2-40B4-BE49-F238E27FC236}">
                <a16:creationId xmlns:a16="http://schemas.microsoft.com/office/drawing/2014/main" id="{4F68EA55-DF7A-4FCC-811B-591391C19E11}"/>
              </a:ext>
            </a:extLst>
          </p:cNvPr>
          <p:cNvSpPr txBox="1"/>
          <p:nvPr/>
        </p:nvSpPr>
        <p:spPr>
          <a:xfrm>
            <a:off x="10105281" y="6250737"/>
            <a:ext cx="795269" cy="253916"/>
          </a:xfrm>
          <a:prstGeom prst="rect">
            <a:avLst/>
          </a:prstGeom>
          <a:noFill/>
        </p:spPr>
        <p:txBody>
          <a:bodyPr wrap="square" rtlCol="0">
            <a:spAutoFit/>
          </a:bodyPr>
          <a:lstStyle/>
          <a:p>
            <a:pPr algn="ctr"/>
            <a:r>
              <a:rPr lang="en-US" sz="1050" dirty="0">
                <a:solidFill>
                  <a:srgbClr val="339966"/>
                </a:solidFill>
                <a:latin typeface="Arial" panose="020B0604020202020204" pitchFamily="34" charset="0"/>
                <a:cs typeface="Arial" panose="020B0604020202020204" pitchFamily="34" charset="0"/>
              </a:rPr>
              <a:t>8</a:t>
            </a:r>
            <a:r>
              <a:rPr lang="lt-LT" sz="1050" dirty="0">
                <a:solidFill>
                  <a:srgbClr val="339966"/>
                </a:solidFill>
                <a:latin typeface="Arial" panose="020B0604020202020204" pitchFamily="34" charset="0"/>
                <a:cs typeface="Arial" panose="020B0604020202020204" pitchFamily="34" charset="0"/>
              </a:rPr>
              <a:t>31</a:t>
            </a:r>
          </a:p>
        </p:txBody>
      </p:sp>
      <p:graphicFrame>
        <p:nvGraphicFramePr>
          <p:cNvPr id="64" name="Diagrama 63">
            <a:extLst>
              <a:ext uri="{FF2B5EF4-FFF2-40B4-BE49-F238E27FC236}">
                <a16:creationId xmlns:a16="http://schemas.microsoft.com/office/drawing/2014/main" id="{E0B4DFB6-B6B6-4676-94C6-F97BEF3002B3}"/>
              </a:ext>
            </a:extLst>
          </p:cNvPr>
          <p:cNvGraphicFramePr>
            <a:graphicFrameLocks/>
          </p:cNvGraphicFramePr>
          <p:nvPr>
            <p:extLst>
              <p:ext uri="{D42A27DB-BD31-4B8C-83A1-F6EECF244321}">
                <p14:modId xmlns:p14="http://schemas.microsoft.com/office/powerpoint/2010/main" val="2025261223"/>
              </p:ext>
            </p:extLst>
          </p:nvPr>
        </p:nvGraphicFramePr>
        <p:xfrm>
          <a:off x="665921" y="4548268"/>
          <a:ext cx="10544365" cy="1507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449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2209" y="1731338"/>
            <a:ext cx="873125" cy="461665"/>
          </a:xfrm>
          <a:prstGeom prst="rect">
            <a:avLst/>
          </a:prstGeom>
          <a:noFill/>
        </p:spPr>
        <p:txBody>
          <a:bodyPr wrap="square" rtlCol="0">
            <a:spAutoFit/>
          </a:bodyPr>
          <a:lstStyle/>
          <a:p>
            <a:r>
              <a:rPr lang="lt-LT" sz="1200" dirty="0" err="1">
                <a:latin typeface="Arial" panose="020B0604020202020204" pitchFamily="34" charset="0"/>
                <a:cs typeface="Arial" panose="020B0604020202020204" pitchFamily="34" charset="0"/>
              </a:rPr>
              <a:t>p</a:t>
            </a:r>
            <a:r>
              <a:rPr lang="en-US" sz="1200" dirty="0" err="1">
                <a:latin typeface="Arial" panose="020B0604020202020204" pitchFamily="34" charset="0"/>
                <a:cs typeface="Arial" panose="020B0604020202020204" pitchFamily="34" charset="0"/>
              </a:rPr>
              <a:t>ri</a:t>
            </a:r>
            <a:r>
              <a:rPr lang="lt-LT" sz="1200" dirty="0">
                <a:latin typeface="Arial" panose="020B0604020202020204" pitchFamily="34" charset="0"/>
                <a:cs typeface="Arial" panose="020B0604020202020204" pitchFamily="34" charset="0"/>
              </a:rPr>
              <a:t>ėmimų skaičius</a:t>
            </a:r>
          </a:p>
        </p:txBody>
      </p:sp>
      <p:sp>
        <p:nvSpPr>
          <p:cNvPr id="10" name="TextBox 9"/>
          <p:cNvSpPr txBox="1"/>
          <p:nvPr/>
        </p:nvSpPr>
        <p:spPr>
          <a:xfrm>
            <a:off x="279301" y="1150778"/>
            <a:ext cx="2870200" cy="307777"/>
          </a:xfrm>
          <a:prstGeom prst="rect">
            <a:avLst/>
          </a:prstGeom>
          <a:noFill/>
        </p:spPr>
        <p:txBody>
          <a:bodyPr wrap="square" rtlCol="0">
            <a:spAutoFit/>
          </a:bodyPr>
          <a:lstStyle/>
          <a:p>
            <a:pPr algn="ctr"/>
            <a:r>
              <a:rPr lang="lt-LT" sz="1400" dirty="0">
                <a:latin typeface="Arial" panose="020B0604020202020204" pitchFamily="34" charset="0"/>
                <a:cs typeface="Arial" panose="020B0604020202020204" pitchFamily="34" charset="0"/>
              </a:rPr>
              <a:t>2024 m. palyginus su 2023 m.</a:t>
            </a:r>
          </a:p>
        </p:txBody>
      </p:sp>
      <p:sp>
        <p:nvSpPr>
          <p:cNvPr id="11" name="TextBox 10"/>
          <p:cNvSpPr txBox="1"/>
          <p:nvPr/>
        </p:nvSpPr>
        <p:spPr>
          <a:xfrm>
            <a:off x="2331487" y="1710526"/>
            <a:ext cx="962715" cy="461665"/>
          </a:xfrm>
          <a:prstGeom prst="rect">
            <a:avLst/>
          </a:prstGeom>
          <a:noFill/>
        </p:spPr>
        <p:txBody>
          <a:bodyPr wrap="square" rtlCol="0">
            <a:spAutoFit/>
          </a:bodyPr>
          <a:lstStyle/>
          <a:p>
            <a:r>
              <a:rPr lang="lt-LT" sz="1200" dirty="0">
                <a:latin typeface="Arial" panose="020B0604020202020204" pitchFamily="34" charset="0"/>
                <a:cs typeface="Arial" panose="020B0604020202020204" pitchFamily="34" charset="0"/>
              </a:rPr>
              <a:t>atleidimų skaičius</a:t>
            </a:r>
          </a:p>
        </p:txBody>
      </p:sp>
      <p:sp>
        <p:nvSpPr>
          <p:cNvPr id="15" name="TextBox 14"/>
          <p:cNvSpPr txBox="1"/>
          <p:nvPr/>
        </p:nvSpPr>
        <p:spPr>
          <a:xfrm>
            <a:off x="-341762" y="6535405"/>
            <a:ext cx="6309212" cy="276999"/>
          </a:xfrm>
          <a:prstGeom prst="rect">
            <a:avLst/>
          </a:prstGeom>
          <a:noFill/>
        </p:spPr>
        <p:txBody>
          <a:bodyPr wrap="square" rtlCol="0">
            <a:spAutoFit/>
          </a:bodyPr>
          <a:lstStyle/>
          <a:p>
            <a:pPr algn="r"/>
            <a:r>
              <a:rPr lang="lt-LT" sz="1200" dirty="0">
                <a:latin typeface="Arial" panose="020B0604020202020204" pitchFamily="34" charset="0"/>
                <a:cs typeface="Arial" panose="020B0604020202020204" pitchFamily="34" charset="0"/>
              </a:rPr>
              <a:t>Pastaba. Balansas pateikiamas kaip skirtumas tarp priėmimų ir atleidimų skaičiaus.</a:t>
            </a:r>
          </a:p>
        </p:txBody>
      </p:sp>
      <p:sp>
        <p:nvSpPr>
          <p:cNvPr id="23" name="Ovalas 22"/>
          <p:cNvSpPr/>
          <p:nvPr/>
        </p:nvSpPr>
        <p:spPr>
          <a:xfrm>
            <a:off x="1800128" y="1731338"/>
            <a:ext cx="415019" cy="411684"/>
          </a:xfrm>
          <a:prstGeom prst="ellipse">
            <a:avLst/>
          </a:prstGeom>
          <a:solidFill>
            <a:srgbClr val="8A2062"/>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a:solidFill>
                <a:srgbClr val="CC0000"/>
              </a:solidFill>
              <a:latin typeface="Arial" panose="020B0604020202020204" pitchFamily="34" charset="0"/>
              <a:cs typeface="Arial" panose="020B0604020202020204" pitchFamily="34" charset="0"/>
            </a:endParaRPr>
          </a:p>
        </p:txBody>
      </p:sp>
      <p:sp>
        <p:nvSpPr>
          <p:cNvPr id="24" name="TextBox 23"/>
          <p:cNvSpPr txBox="1"/>
          <p:nvPr/>
        </p:nvSpPr>
        <p:spPr>
          <a:xfrm>
            <a:off x="1683787" y="1779500"/>
            <a:ext cx="647700" cy="307777"/>
          </a:xfrm>
          <a:prstGeom prst="rect">
            <a:avLst/>
          </a:prstGeom>
          <a:noFill/>
        </p:spPr>
        <p:txBody>
          <a:bodyPr wrap="square" rtlCol="0">
            <a:spAutoFit/>
          </a:bodyPr>
          <a:lstStyle/>
          <a:p>
            <a:pPr algn="ctr"/>
            <a:r>
              <a:rPr lang="lt-LT" sz="1400" dirty="0">
                <a:solidFill>
                  <a:schemeClr val="bg1"/>
                </a:solidFill>
                <a:latin typeface="Arial" panose="020B0604020202020204" pitchFamily="34" charset="0"/>
                <a:cs typeface="Arial" panose="020B0604020202020204" pitchFamily="34" charset="0"/>
              </a:rPr>
              <a:t>+4</a:t>
            </a:r>
            <a:r>
              <a:rPr lang="en-US" sz="1400" dirty="0">
                <a:solidFill>
                  <a:schemeClr val="bg1"/>
                </a:solidFill>
                <a:latin typeface="Arial" panose="020B0604020202020204" pitchFamily="34" charset="0"/>
                <a:cs typeface="Arial" panose="020B0604020202020204" pitchFamily="34" charset="0"/>
              </a:rPr>
              <a:t>%</a:t>
            </a:r>
            <a:endParaRPr lang="lt-LT" sz="1400" dirty="0">
              <a:solidFill>
                <a:schemeClr val="bg1"/>
              </a:solidFill>
              <a:latin typeface="Arial" panose="020B0604020202020204" pitchFamily="34" charset="0"/>
              <a:cs typeface="Arial" panose="020B0604020202020204" pitchFamily="34" charset="0"/>
            </a:endParaRPr>
          </a:p>
        </p:txBody>
      </p:sp>
      <p:cxnSp>
        <p:nvCxnSpPr>
          <p:cNvPr id="26" name="Tiesioji jungtis 25"/>
          <p:cNvCxnSpPr/>
          <p:nvPr/>
        </p:nvCxnSpPr>
        <p:spPr>
          <a:xfrm>
            <a:off x="228600" y="2327275"/>
            <a:ext cx="2783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as 27"/>
          <p:cNvSpPr/>
          <p:nvPr/>
        </p:nvSpPr>
        <p:spPr>
          <a:xfrm>
            <a:off x="459019" y="1710526"/>
            <a:ext cx="415019" cy="411684"/>
          </a:xfrm>
          <a:prstGeom prst="ellipse">
            <a:avLst/>
          </a:prstGeom>
          <a:solidFill>
            <a:srgbClr val="8A2062"/>
          </a:solidFill>
          <a:ln>
            <a:solidFill>
              <a:srgbClr val="8A2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a:solidFill>
                <a:srgbClr val="CC0000"/>
              </a:solidFill>
              <a:latin typeface="Arial" panose="020B0604020202020204" pitchFamily="34" charset="0"/>
              <a:cs typeface="Arial" panose="020B0604020202020204" pitchFamily="34" charset="0"/>
            </a:endParaRPr>
          </a:p>
        </p:txBody>
      </p:sp>
      <p:sp>
        <p:nvSpPr>
          <p:cNvPr id="9" name="TextBox 8"/>
          <p:cNvSpPr txBox="1"/>
          <p:nvPr/>
        </p:nvSpPr>
        <p:spPr>
          <a:xfrm>
            <a:off x="372662" y="1773483"/>
            <a:ext cx="616646" cy="307777"/>
          </a:xfrm>
          <a:prstGeom prst="rect">
            <a:avLst/>
          </a:prstGeom>
          <a:noFill/>
        </p:spPr>
        <p:txBody>
          <a:bodyPr wrap="square" rtlCol="0">
            <a:spAutoFit/>
          </a:bodyPr>
          <a:lstStyle/>
          <a:p>
            <a:pPr algn="ctr"/>
            <a:r>
              <a:rPr lang="lt-LT" sz="1400" dirty="0">
                <a:solidFill>
                  <a:schemeClr val="bg1"/>
                </a:solidFill>
                <a:latin typeface="Arial" panose="020B0604020202020204" pitchFamily="34" charset="0"/>
                <a:cs typeface="Arial" panose="020B0604020202020204" pitchFamily="34" charset="0"/>
              </a:rPr>
              <a:t>0</a:t>
            </a:r>
            <a:r>
              <a:rPr lang="en-US" sz="1400" dirty="0">
                <a:solidFill>
                  <a:schemeClr val="bg1"/>
                </a:solidFill>
                <a:latin typeface="Arial" panose="020B0604020202020204" pitchFamily="34" charset="0"/>
                <a:cs typeface="Arial" panose="020B0604020202020204" pitchFamily="34" charset="0"/>
              </a:rPr>
              <a:t>%</a:t>
            </a:r>
            <a:endParaRPr lang="lt-LT" sz="1400" dirty="0">
              <a:solidFill>
                <a:schemeClr val="bg1"/>
              </a:solidFill>
              <a:latin typeface="Arial" panose="020B0604020202020204" pitchFamily="34" charset="0"/>
              <a:cs typeface="Arial" panose="020B0604020202020204" pitchFamily="34" charset="0"/>
            </a:endParaRPr>
          </a:p>
        </p:txBody>
      </p:sp>
      <p:sp>
        <p:nvSpPr>
          <p:cNvPr id="34" name="Pavadinimas 1">
            <a:extLst>
              <a:ext uri="{FF2B5EF4-FFF2-40B4-BE49-F238E27FC236}">
                <a16:creationId xmlns:a16="http://schemas.microsoft.com/office/drawing/2014/main" id="{146D933B-0DD9-4056-B6B0-85BB7BF46168}"/>
              </a:ext>
            </a:extLst>
          </p:cNvPr>
          <p:cNvSpPr txBox="1">
            <a:spLocks/>
          </p:cNvSpPr>
          <p:nvPr/>
        </p:nvSpPr>
        <p:spPr>
          <a:xfrm>
            <a:off x="321272" y="165823"/>
            <a:ext cx="11560774" cy="811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solidFill>
                  <a:srgbClr val="8A2062"/>
                </a:solidFill>
                <a:latin typeface="Arial" panose="020B0604020202020204" pitchFamily="34" charset="0"/>
                <a:cs typeface="Arial" panose="020B0604020202020204" pitchFamily="34" charset="0"/>
              </a:rPr>
              <a:t>Mažiau aktyvi darbo rinka – </a:t>
            </a:r>
          </a:p>
          <a:p>
            <a:r>
              <a:rPr lang="lt-LT" sz="2800" dirty="0">
                <a:latin typeface="Arial" panose="020B0604020202020204" pitchFamily="34" charset="0"/>
                <a:cs typeface="Arial" panose="020B0604020202020204" pitchFamily="34" charset="0"/>
              </a:rPr>
              <a:t>priimta tiek pat, bet atleista daugiau nei 2023 m.</a:t>
            </a:r>
          </a:p>
        </p:txBody>
      </p:sp>
      <p:cxnSp>
        <p:nvCxnSpPr>
          <p:cNvPr id="35" name="Tiesioji jungtis 34">
            <a:extLst>
              <a:ext uri="{FF2B5EF4-FFF2-40B4-BE49-F238E27FC236}">
                <a16:creationId xmlns:a16="http://schemas.microsoft.com/office/drawing/2014/main" id="{FBD2C9CC-A24E-4F6F-83A0-685A8C1AA561}"/>
              </a:ext>
            </a:extLst>
          </p:cNvPr>
          <p:cNvCxnSpPr/>
          <p:nvPr/>
        </p:nvCxnSpPr>
        <p:spPr>
          <a:xfrm>
            <a:off x="405682" y="1048103"/>
            <a:ext cx="11344505" cy="9525"/>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036F59-C15E-45AE-9C31-0E648F4D0044}"/>
              </a:ext>
            </a:extLst>
          </p:cNvPr>
          <p:cNvSpPr txBox="1"/>
          <p:nvPr/>
        </p:nvSpPr>
        <p:spPr>
          <a:xfrm>
            <a:off x="270141" y="3007036"/>
            <a:ext cx="2888520" cy="3139321"/>
          </a:xfrm>
          <a:prstGeom prst="rect">
            <a:avLst/>
          </a:prstGeom>
          <a:noFill/>
        </p:spPr>
        <p:txBody>
          <a:bodyPr wrap="square" rtlCol="0">
            <a:spAutoFit/>
          </a:bodyPr>
          <a:lstStyle/>
          <a:p>
            <a:pPr algn="ctr"/>
            <a:r>
              <a:rPr lang="lt-LT" dirty="0">
                <a:latin typeface="Arial" panose="020B0604020202020204" pitchFamily="34" charset="0"/>
                <a:cs typeface="Arial" panose="020B0604020202020204" pitchFamily="34" charset="0"/>
              </a:rPr>
              <a:t>Priėmimų atleidimų balansas:</a:t>
            </a:r>
          </a:p>
          <a:p>
            <a:pPr algn="ctr"/>
            <a:endParaRPr lang="lt-LT" dirty="0">
              <a:latin typeface="Arial" panose="020B0604020202020204" pitchFamily="34" charset="0"/>
              <a:cs typeface="Arial" panose="020B0604020202020204" pitchFamily="34" charset="0"/>
            </a:endParaRPr>
          </a:p>
          <a:p>
            <a:pPr algn="ctr"/>
            <a:r>
              <a:rPr lang="lt-LT" dirty="0">
                <a:latin typeface="Arial" panose="020B0604020202020204" pitchFamily="34" charset="0"/>
                <a:cs typeface="Arial" panose="020B0604020202020204" pitchFamily="34" charset="0"/>
              </a:rPr>
              <a:t>2022 m.</a:t>
            </a:r>
          </a:p>
          <a:p>
            <a:pPr algn="ctr"/>
            <a:r>
              <a:rPr lang="lt-LT" b="1" dirty="0">
                <a:solidFill>
                  <a:srgbClr val="8A2062"/>
                </a:solidFill>
                <a:latin typeface="Arial" panose="020B0604020202020204" pitchFamily="34" charset="0"/>
                <a:cs typeface="Arial" panose="020B0604020202020204" pitchFamily="34" charset="0"/>
              </a:rPr>
              <a:t>+38,0 tūkst.</a:t>
            </a:r>
          </a:p>
          <a:p>
            <a:pPr algn="ctr"/>
            <a:endParaRPr lang="lt-LT" dirty="0">
              <a:latin typeface="Arial" panose="020B0604020202020204" pitchFamily="34" charset="0"/>
              <a:cs typeface="Arial" panose="020B0604020202020204" pitchFamily="34" charset="0"/>
            </a:endParaRPr>
          </a:p>
          <a:p>
            <a:pPr algn="ctr"/>
            <a:r>
              <a:rPr lang="lt-LT" dirty="0">
                <a:latin typeface="Arial" panose="020B0604020202020204" pitchFamily="34" charset="0"/>
                <a:cs typeface="Arial" panose="020B0604020202020204" pitchFamily="34" charset="0"/>
              </a:rPr>
              <a:t>2023 m. </a:t>
            </a:r>
          </a:p>
          <a:p>
            <a:pPr algn="ctr"/>
            <a:r>
              <a:rPr lang="lt-LT" b="1" dirty="0">
                <a:solidFill>
                  <a:srgbClr val="8A2062"/>
                </a:solidFill>
                <a:latin typeface="Arial" panose="020B0604020202020204" pitchFamily="34" charset="0"/>
                <a:cs typeface="Arial" panose="020B0604020202020204" pitchFamily="34" charset="0"/>
              </a:rPr>
              <a:t>+26,2 tūkst.</a:t>
            </a:r>
            <a:endParaRPr lang="lt-LT" dirty="0">
              <a:latin typeface="Arial" panose="020B0604020202020204" pitchFamily="34" charset="0"/>
              <a:cs typeface="Arial" panose="020B0604020202020204" pitchFamily="34" charset="0"/>
            </a:endParaRPr>
          </a:p>
          <a:p>
            <a:pPr algn="ctr"/>
            <a:endParaRPr lang="lt-LT" dirty="0">
              <a:latin typeface="Arial" panose="020B0604020202020204" pitchFamily="34" charset="0"/>
              <a:cs typeface="Arial" panose="020B0604020202020204" pitchFamily="34" charset="0"/>
            </a:endParaRPr>
          </a:p>
          <a:p>
            <a:pPr algn="ctr"/>
            <a:r>
              <a:rPr lang="lt-LT" dirty="0">
                <a:latin typeface="Arial" panose="020B0604020202020204" pitchFamily="34" charset="0"/>
                <a:cs typeface="Arial" panose="020B0604020202020204" pitchFamily="34" charset="0"/>
              </a:rPr>
              <a:t>2024 m.</a:t>
            </a:r>
          </a:p>
          <a:p>
            <a:pPr algn="ctr"/>
            <a:r>
              <a:rPr lang="lt-LT" b="1" dirty="0">
                <a:solidFill>
                  <a:srgbClr val="8A2062"/>
                </a:solidFill>
                <a:latin typeface="Arial" panose="020B0604020202020204" pitchFamily="34" charset="0"/>
                <a:cs typeface="Arial" panose="020B0604020202020204" pitchFamily="34" charset="0"/>
              </a:rPr>
              <a:t>+1,2 tūkst.</a:t>
            </a:r>
            <a:endParaRPr lang="lt-LT" dirty="0">
              <a:latin typeface="Arial" panose="020B0604020202020204" pitchFamily="34" charset="0"/>
              <a:cs typeface="Arial" panose="020B0604020202020204" pitchFamily="34" charset="0"/>
            </a:endParaRPr>
          </a:p>
        </p:txBody>
      </p:sp>
      <p:sp>
        <p:nvSpPr>
          <p:cNvPr id="37" name="Poraštės vietos rezervavimo ženklas 3">
            <a:extLst>
              <a:ext uri="{FF2B5EF4-FFF2-40B4-BE49-F238E27FC236}">
                <a16:creationId xmlns:a16="http://schemas.microsoft.com/office/drawing/2014/main" id="{75E9D52D-D5F6-482F-9A39-5F96799A57EF}"/>
              </a:ext>
            </a:extLst>
          </p:cNvPr>
          <p:cNvSpPr txBox="1">
            <a:spLocks/>
          </p:cNvSpPr>
          <p:nvPr/>
        </p:nvSpPr>
        <p:spPr>
          <a:xfrm>
            <a:off x="7051059" y="6549377"/>
            <a:ext cx="527788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latin typeface="Arial" panose="020B0604020202020204" pitchFamily="34" charset="0"/>
                <a:cs typeface="Arial" panose="020B0604020202020204" pitchFamily="34" charset="0"/>
              </a:rPr>
              <a:t>Skelbiant ar platinant šią prezentaciją ar jos dalį būtina nuoroda į „Sodrą"</a:t>
            </a:r>
          </a:p>
        </p:txBody>
      </p:sp>
      <p:cxnSp>
        <p:nvCxnSpPr>
          <p:cNvPr id="4" name="Tiesioji jungtis 3">
            <a:extLst>
              <a:ext uri="{FF2B5EF4-FFF2-40B4-BE49-F238E27FC236}">
                <a16:creationId xmlns:a16="http://schemas.microsoft.com/office/drawing/2014/main" id="{64A51301-3D99-4D77-B523-2B0CC91498E6}"/>
              </a:ext>
            </a:extLst>
          </p:cNvPr>
          <p:cNvCxnSpPr/>
          <p:nvPr/>
        </p:nvCxnSpPr>
        <p:spPr>
          <a:xfrm>
            <a:off x="546410" y="2327275"/>
            <a:ext cx="2465265" cy="0"/>
          </a:xfrm>
          <a:prstGeom prst="line">
            <a:avLst/>
          </a:prstGeom>
          <a:ln>
            <a:solidFill>
              <a:srgbClr val="8A2062"/>
            </a:solidFill>
          </a:ln>
        </p:spPr>
        <p:style>
          <a:lnRef idx="1">
            <a:schemeClr val="accent1"/>
          </a:lnRef>
          <a:fillRef idx="0">
            <a:schemeClr val="accent1"/>
          </a:fillRef>
          <a:effectRef idx="0">
            <a:schemeClr val="accent1"/>
          </a:effectRef>
          <a:fontRef idx="minor">
            <a:schemeClr val="tx1"/>
          </a:fontRef>
        </p:style>
      </p:cxnSp>
      <p:graphicFrame>
        <p:nvGraphicFramePr>
          <p:cNvPr id="19" name="Diagrama 18">
            <a:extLst>
              <a:ext uri="{FF2B5EF4-FFF2-40B4-BE49-F238E27FC236}">
                <a16:creationId xmlns:a16="http://schemas.microsoft.com/office/drawing/2014/main" id="{6DCD3E10-FFF4-4F91-A53F-8D803C90FF8D}"/>
              </a:ext>
            </a:extLst>
          </p:cNvPr>
          <p:cNvGraphicFramePr>
            <a:graphicFrameLocks/>
          </p:cNvGraphicFramePr>
          <p:nvPr>
            <p:extLst>
              <p:ext uri="{D42A27DB-BD31-4B8C-83A1-F6EECF244321}">
                <p14:modId xmlns:p14="http://schemas.microsoft.com/office/powerpoint/2010/main" val="1312916694"/>
              </p:ext>
            </p:extLst>
          </p:nvPr>
        </p:nvGraphicFramePr>
        <p:xfrm>
          <a:off x="3488883" y="1177474"/>
          <a:ext cx="8330455" cy="5252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916863"/>
      </p:ext>
    </p:extLst>
  </p:cSld>
  <p:clrMapOvr>
    <a:masterClrMapping/>
  </p:clrMapOvr>
</p:sld>
</file>

<file path=ppt/theme/theme1.xml><?xml version="1.0" encoding="utf-8"?>
<a:theme xmlns:a="http://schemas.openxmlformats.org/drawingml/2006/main" name="Office Theme">
  <a:themeElements>
    <a:clrScheme name="„Office“ 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91390</TotalTime>
  <Words>6330</Words>
  <Application>Microsoft Office PowerPoint</Application>
  <PresentationFormat>Plačiaekranė</PresentationFormat>
  <Paragraphs>1121</Paragraphs>
  <Slides>38</Slides>
  <Notes>38</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38</vt:i4>
      </vt:variant>
    </vt:vector>
  </HeadingPairs>
  <TitlesOfParts>
    <vt:vector size="43" baseType="lpstr">
      <vt:lpstr>Arial</vt:lpstr>
      <vt:lpstr>Calibri</vt:lpstr>
      <vt:lpstr>Calibri Light</vt:lpstr>
      <vt:lpstr>Wingdings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Bendras atotrūkis tarp vyrų ir moterų darbo pajamų šalyje: neženkliai, bet mažėjo</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Julita Varanauskienė</dc:creator>
  <cp:lastModifiedBy>Malgožata Kozič</cp:lastModifiedBy>
  <cp:revision>4239</cp:revision>
  <cp:lastPrinted>2025-02-21T07:22:52Z</cp:lastPrinted>
  <dcterms:created xsi:type="dcterms:W3CDTF">2017-06-12T08:16:17Z</dcterms:created>
  <dcterms:modified xsi:type="dcterms:W3CDTF">2025-02-25T04:10:24Z</dcterms:modified>
</cp:coreProperties>
</file>